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5" r:id="rId4"/>
    <p:sldMasterId id="2147484003" r:id="rId5"/>
    <p:sldMasterId id="2147484015" r:id="rId6"/>
    <p:sldMasterId id="2147484030" r:id="rId7"/>
  </p:sldMasterIdLst>
  <p:notesMasterIdLst>
    <p:notesMasterId r:id="rId391"/>
  </p:notesMasterIdLst>
  <p:handoutMasterIdLst>
    <p:handoutMasterId r:id="rId392"/>
  </p:handoutMasterIdLst>
  <p:sldIdLst>
    <p:sldId id="256" r:id="rId8"/>
    <p:sldId id="2630" r:id="rId9"/>
    <p:sldId id="608" r:id="rId10"/>
    <p:sldId id="627" r:id="rId11"/>
    <p:sldId id="609" r:id="rId12"/>
    <p:sldId id="644" r:id="rId13"/>
    <p:sldId id="326" r:id="rId14"/>
    <p:sldId id="610" r:id="rId15"/>
    <p:sldId id="257" r:id="rId16"/>
    <p:sldId id="258" r:id="rId17"/>
    <p:sldId id="262" r:id="rId18"/>
    <p:sldId id="629" r:id="rId19"/>
    <p:sldId id="630" r:id="rId20"/>
    <p:sldId id="631" r:id="rId21"/>
    <p:sldId id="632" r:id="rId22"/>
    <p:sldId id="633" r:id="rId23"/>
    <p:sldId id="634" r:id="rId24"/>
    <p:sldId id="635" r:id="rId25"/>
    <p:sldId id="636" r:id="rId26"/>
    <p:sldId id="637" r:id="rId27"/>
    <p:sldId id="639" r:id="rId28"/>
    <p:sldId id="863" r:id="rId29"/>
    <p:sldId id="736" r:id="rId30"/>
    <p:sldId id="738" r:id="rId31"/>
    <p:sldId id="641" r:id="rId32"/>
    <p:sldId id="1003" r:id="rId33"/>
    <p:sldId id="743" r:id="rId34"/>
    <p:sldId id="333" r:id="rId35"/>
    <p:sldId id="344" r:id="rId36"/>
    <p:sldId id="1544" r:id="rId37"/>
    <p:sldId id="1545" r:id="rId38"/>
    <p:sldId id="1546" r:id="rId39"/>
    <p:sldId id="1547" r:id="rId40"/>
    <p:sldId id="1548" r:id="rId41"/>
    <p:sldId id="674" r:id="rId42"/>
    <p:sldId id="661" r:id="rId43"/>
    <p:sldId id="667" r:id="rId44"/>
    <p:sldId id="662" r:id="rId45"/>
    <p:sldId id="1004" r:id="rId46"/>
    <p:sldId id="663" r:id="rId47"/>
    <p:sldId id="1549" r:id="rId48"/>
    <p:sldId id="750" r:id="rId49"/>
    <p:sldId id="1550" r:id="rId50"/>
    <p:sldId id="1008" r:id="rId51"/>
    <p:sldId id="752" r:id="rId52"/>
    <p:sldId id="757" r:id="rId53"/>
    <p:sldId id="1009" r:id="rId54"/>
    <p:sldId id="668" r:id="rId55"/>
    <p:sldId id="664" r:id="rId56"/>
    <p:sldId id="763" r:id="rId57"/>
    <p:sldId id="765" r:id="rId58"/>
    <p:sldId id="766" r:id="rId59"/>
    <p:sldId id="767" r:id="rId60"/>
    <p:sldId id="1551" r:id="rId61"/>
    <p:sldId id="1552" r:id="rId62"/>
    <p:sldId id="660" r:id="rId63"/>
    <p:sldId id="711" r:id="rId64"/>
    <p:sldId id="712" r:id="rId65"/>
    <p:sldId id="713" r:id="rId66"/>
    <p:sldId id="714" r:id="rId67"/>
    <p:sldId id="715" r:id="rId68"/>
    <p:sldId id="716" r:id="rId69"/>
    <p:sldId id="1553" r:id="rId70"/>
    <p:sldId id="717" r:id="rId71"/>
    <p:sldId id="718" r:id="rId72"/>
    <p:sldId id="719" r:id="rId73"/>
    <p:sldId id="720" r:id="rId74"/>
    <p:sldId id="721" r:id="rId75"/>
    <p:sldId id="722" r:id="rId76"/>
    <p:sldId id="723" r:id="rId77"/>
    <p:sldId id="724" r:id="rId78"/>
    <p:sldId id="725" r:id="rId79"/>
    <p:sldId id="726" r:id="rId80"/>
    <p:sldId id="652" r:id="rId81"/>
    <p:sldId id="655" r:id="rId82"/>
    <p:sldId id="727" r:id="rId83"/>
    <p:sldId id="688" r:id="rId84"/>
    <p:sldId id="1554" r:id="rId85"/>
    <p:sldId id="691" r:id="rId86"/>
    <p:sldId id="694" r:id="rId87"/>
    <p:sldId id="729" r:id="rId88"/>
    <p:sldId id="730" r:id="rId89"/>
    <p:sldId id="731" r:id="rId90"/>
    <p:sldId id="728" r:id="rId91"/>
    <p:sldId id="693" r:id="rId92"/>
    <p:sldId id="695" r:id="rId93"/>
    <p:sldId id="696" r:id="rId94"/>
    <p:sldId id="698" r:id="rId95"/>
    <p:sldId id="702" r:id="rId96"/>
    <p:sldId id="273" r:id="rId97"/>
    <p:sldId id="704" r:id="rId98"/>
    <p:sldId id="703" r:id="rId99"/>
    <p:sldId id="758" r:id="rId100"/>
    <p:sldId id="759" r:id="rId101"/>
    <p:sldId id="760" r:id="rId102"/>
    <p:sldId id="762" r:id="rId103"/>
    <p:sldId id="706" r:id="rId104"/>
    <p:sldId id="705" r:id="rId105"/>
    <p:sldId id="707" r:id="rId106"/>
    <p:sldId id="1359" r:id="rId107"/>
    <p:sldId id="1361" r:id="rId108"/>
    <p:sldId id="1362" r:id="rId109"/>
    <p:sldId id="768" r:id="rId110"/>
    <p:sldId id="769" r:id="rId111"/>
    <p:sldId id="770" r:id="rId112"/>
    <p:sldId id="771" r:id="rId113"/>
    <p:sldId id="772" r:id="rId114"/>
    <p:sldId id="773" r:id="rId115"/>
    <p:sldId id="777" r:id="rId116"/>
    <p:sldId id="1919" r:id="rId117"/>
    <p:sldId id="774" r:id="rId118"/>
    <p:sldId id="1556" r:id="rId119"/>
    <p:sldId id="1924" r:id="rId120"/>
    <p:sldId id="1922" r:id="rId121"/>
    <p:sldId id="776" r:id="rId122"/>
    <p:sldId id="876" r:id="rId123"/>
    <p:sldId id="877" r:id="rId124"/>
    <p:sldId id="835" r:id="rId125"/>
    <p:sldId id="836" r:id="rId126"/>
    <p:sldId id="778" r:id="rId127"/>
    <p:sldId id="779" r:id="rId128"/>
    <p:sldId id="868" r:id="rId129"/>
    <p:sldId id="1555" r:id="rId130"/>
    <p:sldId id="869" r:id="rId131"/>
    <p:sldId id="1558" r:id="rId132"/>
    <p:sldId id="1477" r:id="rId133"/>
    <p:sldId id="871" r:id="rId134"/>
    <p:sldId id="872" r:id="rId135"/>
    <p:sldId id="873" r:id="rId136"/>
    <p:sldId id="807" r:id="rId137"/>
    <p:sldId id="806" r:id="rId138"/>
    <p:sldId id="790" r:id="rId139"/>
    <p:sldId id="2539" r:id="rId140"/>
    <p:sldId id="791" r:id="rId141"/>
    <p:sldId id="2596" r:id="rId142"/>
    <p:sldId id="874" r:id="rId143"/>
    <p:sldId id="875" r:id="rId144"/>
    <p:sldId id="2635" r:id="rId145"/>
    <p:sldId id="830" r:id="rId146"/>
    <p:sldId id="831" r:id="rId147"/>
    <p:sldId id="833" r:id="rId148"/>
    <p:sldId id="834" r:id="rId149"/>
    <p:sldId id="837" r:id="rId150"/>
    <p:sldId id="795" r:id="rId151"/>
    <p:sldId id="1925" r:id="rId152"/>
    <p:sldId id="799" r:id="rId153"/>
    <p:sldId id="810" r:id="rId154"/>
    <p:sldId id="811" r:id="rId155"/>
    <p:sldId id="812" r:id="rId156"/>
    <p:sldId id="813" r:id="rId157"/>
    <p:sldId id="814" r:id="rId158"/>
    <p:sldId id="815" r:id="rId159"/>
    <p:sldId id="838" r:id="rId160"/>
    <p:sldId id="846" r:id="rId161"/>
    <p:sldId id="1571" r:id="rId162"/>
    <p:sldId id="822" r:id="rId163"/>
    <p:sldId id="1926" r:id="rId164"/>
    <p:sldId id="825" r:id="rId165"/>
    <p:sldId id="840" r:id="rId166"/>
    <p:sldId id="841" r:id="rId167"/>
    <p:sldId id="842" r:id="rId168"/>
    <p:sldId id="824" r:id="rId169"/>
    <p:sldId id="823" r:id="rId170"/>
    <p:sldId id="879" r:id="rId171"/>
    <p:sldId id="383" r:id="rId172"/>
    <p:sldId id="848" r:id="rId173"/>
    <p:sldId id="1927" r:id="rId174"/>
    <p:sldId id="850" r:id="rId175"/>
    <p:sldId id="1577" r:id="rId176"/>
    <p:sldId id="1578" r:id="rId177"/>
    <p:sldId id="1013" r:id="rId178"/>
    <p:sldId id="1010" r:id="rId179"/>
    <p:sldId id="1012" r:id="rId180"/>
    <p:sldId id="1929" r:id="rId181"/>
    <p:sldId id="347" r:id="rId182"/>
    <p:sldId id="1642" r:id="rId183"/>
    <p:sldId id="404" r:id="rId184"/>
    <p:sldId id="459" r:id="rId185"/>
    <p:sldId id="1643" r:id="rId186"/>
    <p:sldId id="1644" r:id="rId187"/>
    <p:sldId id="1645" r:id="rId188"/>
    <p:sldId id="1024" r:id="rId189"/>
    <p:sldId id="1646" r:id="rId190"/>
    <p:sldId id="1930" r:id="rId191"/>
    <p:sldId id="1025" r:id="rId192"/>
    <p:sldId id="932" r:id="rId193"/>
    <p:sldId id="931" r:id="rId194"/>
    <p:sldId id="934" r:id="rId195"/>
    <p:sldId id="933" r:id="rId196"/>
    <p:sldId id="936" r:id="rId197"/>
    <p:sldId id="304" r:id="rId198"/>
    <p:sldId id="939" r:id="rId199"/>
    <p:sldId id="1935" r:id="rId200"/>
    <p:sldId id="1017" r:id="rId201"/>
    <p:sldId id="405" r:id="rId202"/>
    <p:sldId id="971" r:id="rId203"/>
    <p:sldId id="1670" r:id="rId204"/>
    <p:sldId id="1671" r:id="rId205"/>
    <p:sldId id="972" r:id="rId206"/>
    <p:sldId id="1673" r:id="rId207"/>
    <p:sldId id="1674" r:id="rId208"/>
    <p:sldId id="1675" r:id="rId209"/>
    <p:sldId id="1639" r:id="rId210"/>
    <p:sldId id="1676" r:id="rId211"/>
    <p:sldId id="970" r:id="rId212"/>
    <p:sldId id="309" r:id="rId213"/>
    <p:sldId id="1678" r:id="rId214"/>
    <p:sldId id="311" r:id="rId215"/>
    <p:sldId id="1679" r:id="rId216"/>
    <p:sldId id="412" r:id="rId217"/>
    <p:sldId id="2015" r:id="rId218"/>
    <p:sldId id="2016" r:id="rId219"/>
    <p:sldId id="2017" r:id="rId220"/>
    <p:sldId id="996" r:id="rId221"/>
    <p:sldId id="2026" r:id="rId222"/>
    <p:sldId id="2597" r:id="rId223"/>
    <p:sldId id="2553" r:id="rId224"/>
    <p:sldId id="2551" r:id="rId225"/>
    <p:sldId id="2552" r:id="rId226"/>
    <p:sldId id="2625" r:id="rId227"/>
    <p:sldId id="2540" r:id="rId228"/>
    <p:sldId id="2541" r:id="rId229"/>
    <p:sldId id="2542" r:id="rId230"/>
    <p:sldId id="2548" r:id="rId231"/>
    <p:sldId id="2549" r:id="rId232"/>
    <p:sldId id="2626" r:id="rId233"/>
    <p:sldId id="2028" r:id="rId234"/>
    <p:sldId id="2544" r:id="rId235"/>
    <p:sldId id="2545" r:id="rId236"/>
    <p:sldId id="2546" r:id="rId237"/>
    <p:sldId id="2547" r:id="rId238"/>
    <p:sldId id="2555" r:id="rId239"/>
    <p:sldId id="2554" r:id="rId240"/>
    <p:sldId id="2556" r:id="rId241"/>
    <p:sldId id="2557" r:id="rId242"/>
    <p:sldId id="2558" r:id="rId243"/>
    <p:sldId id="2559" r:id="rId244"/>
    <p:sldId id="2560" r:id="rId245"/>
    <p:sldId id="2561" r:id="rId246"/>
    <p:sldId id="2598" r:id="rId247"/>
    <p:sldId id="2627" r:id="rId248"/>
    <p:sldId id="2562" r:id="rId249"/>
    <p:sldId id="2563" r:id="rId250"/>
    <p:sldId id="2564" r:id="rId251"/>
    <p:sldId id="2565" r:id="rId252"/>
    <p:sldId id="2566" r:id="rId253"/>
    <p:sldId id="2567" r:id="rId254"/>
    <p:sldId id="2568" r:id="rId255"/>
    <p:sldId id="2569" r:id="rId256"/>
    <p:sldId id="2624" r:id="rId257"/>
    <p:sldId id="2570" r:id="rId258"/>
    <p:sldId id="2571" r:id="rId259"/>
    <p:sldId id="2573" r:id="rId260"/>
    <p:sldId id="2574" r:id="rId261"/>
    <p:sldId id="2575" r:id="rId262"/>
    <p:sldId id="2576" r:id="rId263"/>
    <p:sldId id="2577" r:id="rId264"/>
    <p:sldId id="2578" r:id="rId265"/>
    <p:sldId id="2579" r:id="rId266"/>
    <p:sldId id="2580" r:id="rId267"/>
    <p:sldId id="2593" r:id="rId268"/>
    <p:sldId id="2595" r:id="rId269"/>
    <p:sldId id="2628" r:id="rId270"/>
    <p:sldId id="2581" r:id="rId271"/>
    <p:sldId id="2584" r:id="rId272"/>
    <p:sldId id="2585" r:id="rId273"/>
    <p:sldId id="2582" r:id="rId274"/>
    <p:sldId id="2583" r:id="rId275"/>
    <p:sldId id="2629" r:id="rId276"/>
    <p:sldId id="2586" r:id="rId277"/>
    <p:sldId id="2587" r:id="rId278"/>
    <p:sldId id="2588" r:id="rId279"/>
    <p:sldId id="2589" r:id="rId280"/>
    <p:sldId id="2590" r:id="rId281"/>
    <p:sldId id="2591" r:id="rId282"/>
    <p:sldId id="2592" r:id="rId283"/>
    <p:sldId id="1838" r:id="rId284"/>
    <p:sldId id="1056" r:id="rId285"/>
    <p:sldId id="494" r:id="rId286"/>
    <p:sldId id="1093" r:id="rId287"/>
    <p:sldId id="1847" r:id="rId288"/>
    <p:sldId id="1095" r:id="rId289"/>
    <p:sldId id="1097" r:id="rId290"/>
    <p:sldId id="1099" r:id="rId291"/>
    <p:sldId id="1848" r:id="rId292"/>
    <p:sldId id="1100" r:id="rId293"/>
    <p:sldId id="2599" r:id="rId294"/>
    <p:sldId id="2600" r:id="rId295"/>
    <p:sldId id="2601" r:id="rId296"/>
    <p:sldId id="2602" r:id="rId297"/>
    <p:sldId id="2631" r:id="rId298"/>
    <p:sldId id="2632" r:id="rId299"/>
    <p:sldId id="2633" r:id="rId300"/>
    <p:sldId id="2634" r:id="rId301"/>
    <p:sldId id="2603" r:id="rId302"/>
    <p:sldId id="2608" r:id="rId303"/>
    <p:sldId id="2609" r:id="rId304"/>
    <p:sldId id="2610" r:id="rId305"/>
    <p:sldId id="2611" r:id="rId306"/>
    <p:sldId id="2612" r:id="rId307"/>
    <p:sldId id="2613" r:id="rId308"/>
    <p:sldId id="2616" r:id="rId309"/>
    <p:sldId id="2617" r:id="rId310"/>
    <p:sldId id="2618" r:id="rId311"/>
    <p:sldId id="859" r:id="rId312"/>
    <p:sldId id="1364" r:id="rId313"/>
    <p:sldId id="1369" r:id="rId314"/>
    <p:sldId id="1370" r:id="rId315"/>
    <p:sldId id="1385" r:id="rId316"/>
    <p:sldId id="1374" r:id="rId317"/>
    <p:sldId id="1387" r:id="rId318"/>
    <p:sldId id="1386" r:id="rId319"/>
    <p:sldId id="1388" r:id="rId320"/>
    <p:sldId id="1378" r:id="rId321"/>
    <p:sldId id="1389" r:id="rId322"/>
    <p:sldId id="2512" r:id="rId323"/>
    <p:sldId id="2513" r:id="rId324"/>
    <p:sldId id="1380" r:id="rId325"/>
    <p:sldId id="2517" r:id="rId326"/>
    <p:sldId id="2514" r:id="rId327"/>
    <p:sldId id="2515" r:id="rId328"/>
    <p:sldId id="2516" r:id="rId329"/>
    <p:sldId id="2518" r:id="rId330"/>
    <p:sldId id="2519" r:id="rId331"/>
    <p:sldId id="2520" r:id="rId332"/>
    <p:sldId id="2521" r:id="rId333"/>
    <p:sldId id="2522" r:id="rId334"/>
    <p:sldId id="2523" r:id="rId335"/>
    <p:sldId id="2524" r:id="rId336"/>
    <p:sldId id="2525" r:id="rId337"/>
    <p:sldId id="2526" r:id="rId338"/>
    <p:sldId id="1410" r:id="rId339"/>
    <p:sldId id="2527" r:id="rId340"/>
    <p:sldId id="1382" r:id="rId341"/>
    <p:sldId id="2534" r:id="rId342"/>
    <p:sldId id="2535" r:id="rId343"/>
    <p:sldId id="1384" r:id="rId344"/>
    <p:sldId id="2528" r:id="rId345"/>
    <p:sldId id="1395" r:id="rId346"/>
    <p:sldId id="1398" r:id="rId347"/>
    <p:sldId id="1400" r:id="rId348"/>
    <p:sldId id="2529" r:id="rId349"/>
    <p:sldId id="2604" r:id="rId350"/>
    <p:sldId id="1402" r:id="rId351"/>
    <p:sldId id="2605" r:id="rId352"/>
    <p:sldId id="2606" r:id="rId353"/>
    <p:sldId id="2607" r:id="rId354"/>
    <p:sldId id="2620" r:id="rId355"/>
    <p:sldId id="1404" r:id="rId356"/>
    <p:sldId id="1405" r:id="rId357"/>
    <p:sldId id="2532" r:id="rId358"/>
    <p:sldId id="1415" r:id="rId359"/>
    <p:sldId id="1406" r:id="rId360"/>
    <p:sldId id="2536" r:id="rId361"/>
    <p:sldId id="1408" r:id="rId362"/>
    <p:sldId id="1416" r:id="rId363"/>
    <p:sldId id="1412" r:id="rId364"/>
    <p:sldId id="1413" r:id="rId365"/>
    <p:sldId id="2622" r:id="rId366"/>
    <p:sldId id="2623" r:id="rId367"/>
    <p:sldId id="1417" r:id="rId368"/>
    <p:sldId id="1418" r:id="rId369"/>
    <p:sldId id="1363" r:id="rId370"/>
    <p:sldId id="852" r:id="rId371"/>
    <p:sldId id="853" r:id="rId372"/>
    <p:sldId id="854" r:id="rId373"/>
    <p:sldId id="2537" r:id="rId374"/>
    <p:sldId id="2538" r:id="rId375"/>
    <p:sldId id="855" r:id="rId376"/>
    <p:sldId id="893" r:id="rId377"/>
    <p:sldId id="889" r:id="rId378"/>
    <p:sldId id="890" r:id="rId379"/>
    <p:sldId id="891" r:id="rId380"/>
    <p:sldId id="885" r:id="rId381"/>
    <p:sldId id="892" r:id="rId382"/>
    <p:sldId id="1435" r:id="rId383"/>
    <p:sldId id="1436" r:id="rId384"/>
    <p:sldId id="1437" r:id="rId385"/>
    <p:sldId id="1438" r:id="rId386"/>
    <p:sldId id="1439" r:id="rId387"/>
    <p:sldId id="1440" r:id="rId388"/>
    <p:sldId id="1475" r:id="rId389"/>
    <p:sldId id="1476" r:id="rId39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3840" userDrawn="1">
          <p15:clr>
            <a:srgbClr val="A4A3A4"/>
          </p15:clr>
        </p15:guide>
        <p15:guide id="3" pos="2208" userDrawn="1">
          <p15:clr>
            <a:srgbClr val="A4A3A4"/>
          </p15:clr>
        </p15:guide>
        <p15:guide id="4" pos="1939" userDrawn="1">
          <p15:clr>
            <a:srgbClr val="A4A3A4"/>
          </p15:clr>
        </p15:guide>
        <p15:guide id="5" pos="204" userDrawn="1">
          <p15:clr>
            <a:srgbClr val="A4A3A4"/>
          </p15:clr>
        </p15:guide>
        <p15:guide id="6" pos="5472" userDrawn="1">
          <p15:clr>
            <a:srgbClr val="A4A3A4"/>
          </p15:clr>
        </p15:guide>
        <p15:guide id="7" pos="5760" userDrawn="1">
          <p15:clr>
            <a:srgbClr val="A4A3A4"/>
          </p15:clr>
        </p15:guide>
        <p15:guide id="8" pos="7488" userDrawn="1">
          <p15:clr>
            <a:srgbClr val="A4A3A4"/>
          </p15:clr>
        </p15:guide>
        <p15:guide id="9" orient="horz" pos="3967" userDrawn="1">
          <p15:clr>
            <a:srgbClr val="A4A3A4"/>
          </p15:clr>
        </p15:guide>
        <p15:guide id="10" orient="horz" pos="3716" userDrawn="1">
          <p15:clr>
            <a:srgbClr val="A4A3A4"/>
          </p15:clr>
        </p15:guide>
        <p15:guide id="11" orient="horz" pos="2160" userDrawn="1">
          <p15:clr>
            <a:srgbClr val="A4A3A4"/>
          </p15:clr>
        </p15:guide>
        <p15:guide id="12" orient="horz" pos="669" userDrawn="1">
          <p15:clr>
            <a:srgbClr val="A4A3A4"/>
          </p15:clr>
        </p15:guide>
        <p15:guide id="13" orient="horz" pos="336" userDrawn="1">
          <p15:clr>
            <a:srgbClr val="A4A3A4"/>
          </p15:clr>
        </p15:guide>
        <p15:guide id="14" orient="horz" pos="23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FF"/>
    <a:srgbClr val="000099"/>
    <a:srgbClr val="ACECFF"/>
    <a:srgbClr val="B3EEFF"/>
    <a:srgbClr val="71B8CB"/>
    <a:srgbClr val="FFFFFF"/>
    <a:srgbClr val="FFFF00"/>
    <a:srgbClr val="00FF00"/>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5226" autoAdjust="0"/>
  </p:normalViewPr>
  <p:slideViewPr>
    <p:cSldViewPr snapToGrid="0">
      <p:cViewPr varScale="1">
        <p:scale>
          <a:sx n="162" d="100"/>
          <a:sy n="162" d="100"/>
        </p:scale>
        <p:origin x="660" y="144"/>
      </p:cViewPr>
      <p:guideLst>
        <p:guide orient="horz" pos="1584"/>
        <p:guide pos="3840"/>
        <p:guide pos="2208"/>
        <p:guide pos="1939"/>
        <p:guide pos="204"/>
        <p:guide pos="5472"/>
        <p:guide pos="5760"/>
        <p:guide pos="7488"/>
        <p:guide orient="horz" pos="3967"/>
        <p:guide orient="horz" pos="3716"/>
        <p:guide orient="horz" pos="2160"/>
        <p:guide orient="horz" pos="669"/>
        <p:guide orient="horz" pos="336"/>
        <p:guide orient="horz" pos="23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 r:id="rId163" collapse="1"/>
      <p:sld r:id="rId164" collapse="1"/>
      <p:sld r:id="rId165" collapse="1"/>
      <p:sld r:id="rId166" collapse="1"/>
      <p:sld r:id="rId167" collapse="1"/>
      <p:sld r:id="rId168" collapse="1"/>
      <p:sld r:id="rId169" collapse="1"/>
      <p:sld r:id="rId170" collapse="1"/>
      <p:sld r:id="rId171" collapse="1"/>
      <p:sld r:id="rId172" collapse="1"/>
      <p:sld r:id="rId173" collapse="1"/>
      <p:sld r:id="rId174" collapse="1"/>
      <p:sld r:id="rId175" collapse="1"/>
      <p:sld r:id="rId176" collapse="1"/>
      <p:sld r:id="rId177" collapse="1"/>
      <p:sld r:id="rId178" collapse="1"/>
      <p:sld r:id="rId179" collapse="1"/>
      <p:sld r:id="rId180" collapse="1"/>
      <p:sld r:id="rId181" collapse="1"/>
      <p:sld r:id="rId182" collapse="1"/>
      <p:sld r:id="rId183" collapse="1"/>
      <p:sld r:id="rId184" collapse="1"/>
      <p:sld r:id="rId185" collapse="1"/>
      <p:sld r:id="rId186" collapse="1"/>
      <p:sld r:id="rId187" collapse="1"/>
      <p:sld r:id="rId188" collapse="1"/>
      <p:sld r:id="rId189" collapse="1"/>
      <p:sld r:id="rId190" collapse="1"/>
      <p:sld r:id="rId191" collapse="1"/>
      <p:sld r:id="rId192" collapse="1"/>
      <p:sld r:id="rId193" collapse="1"/>
      <p:sld r:id="rId194" collapse="1"/>
      <p:sld r:id="rId195" collapse="1"/>
      <p:sld r:id="rId196" collapse="1"/>
      <p:sld r:id="rId197" collapse="1"/>
      <p:sld r:id="rId198" collapse="1"/>
      <p:sld r:id="rId199" collapse="1"/>
      <p:sld r:id="rId200" collapse="1"/>
      <p:sld r:id="rId201" collapse="1"/>
      <p:sld r:id="rId202" collapse="1"/>
      <p:sld r:id="rId203" collapse="1"/>
      <p:sld r:id="rId204" collapse="1"/>
      <p:sld r:id="rId205" collapse="1"/>
      <p:sld r:id="rId206" collapse="1"/>
      <p:sld r:id="rId207" collapse="1"/>
      <p:sld r:id="rId208" collapse="1"/>
      <p:sld r:id="rId209" collapse="1"/>
      <p:sld r:id="rId210" collapse="1"/>
      <p:sld r:id="rId211" collapse="1"/>
      <p:sld r:id="rId212" collapse="1"/>
      <p:sld r:id="rId213" collapse="1"/>
      <p:sld r:id="rId214" collapse="1"/>
      <p:sld r:id="rId215" collapse="1"/>
      <p:sld r:id="rId216" collapse="1"/>
      <p:sld r:id="rId217" collapse="1"/>
      <p:sld r:id="rId218" collapse="1"/>
      <p:sld r:id="rId219" collapse="1"/>
      <p:sld r:id="rId220" collapse="1"/>
      <p:sld r:id="rId221" collapse="1"/>
      <p:sld r:id="rId222" collapse="1"/>
      <p:sld r:id="rId223" collapse="1"/>
      <p:sld r:id="rId224" collapse="1"/>
      <p:sld r:id="rId225" collapse="1"/>
      <p:sld r:id="rId226" collapse="1"/>
      <p:sld r:id="rId227" collapse="1"/>
      <p:sld r:id="rId228" collapse="1"/>
      <p:sld r:id="rId229" collapse="1"/>
      <p:sld r:id="rId230" collapse="1"/>
      <p:sld r:id="rId231" collapse="1"/>
      <p:sld r:id="rId232" collapse="1"/>
      <p:sld r:id="rId233" collapse="1"/>
      <p:sld r:id="rId234" collapse="1"/>
      <p:sld r:id="rId235" collapse="1"/>
      <p:sld r:id="rId236" collapse="1"/>
      <p:sld r:id="rId237" collapse="1"/>
      <p:sld r:id="rId238" collapse="1"/>
      <p:sld r:id="rId239" collapse="1"/>
      <p:sld r:id="rId240" collapse="1"/>
      <p:sld r:id="rId241" collapse="1"/>
      <p:sld r:id="rId242" collapse="1"/>
      <p:sld r:id="rId243" collapse="1"/>
      <p:sld r:id="rId244" collapse="1"/>
      <p:sld r:id="rId245" collapse="1"/>
      <p:sld r:id="rId246" collapse="1"/>
      <p:sld r:id="rId247" collapse="1"/>
      <p:sld r:id="rId248" collapse="1"/>
      <p:sld r:id="rId249" collapse="1"/>
      <p:sld r:id="rId250" collapse="1"/>
      <p:sld r:id="rId251" collapse="1"/>
      <p:sld r:id="rId252" collapse="1"/>
      <p:sld r:id="rId253" collapse="1"/>
      <p:sld r:id="rId254" collapse="1"/>
      <p:sld r:id="rId255" collapse="1"/>
      <p:sld r:id="rId256" collapse="1"/>
      <p:sld r:id="rId257" collapse="1"/>
      <p:sld r:id="rId258" collapse="1"/>
      <p:sld r:id="rId259" collapse="1"/>
      <p:sld r:id="rId260" collapse="1"/>
      <p:sld r:id="rId261" collapse="1"/>
      <p:sld r:id="rId262" collapse="1"/>
      <p:sld r:id="rId263" collapse="1"/>
      <p:sld r:id="rId264" collapse="1"/>
      <p:sld r:id="rId265" collapse="1"/>
      <p:sld r:id="rId266" collapse="1"/>
      <p:sld r:id="rId267" collapse="1"/>
      <p:sld r:id="rId268" collapse="1"/>
      <p:sld r:id="rId269" collapse="1"/>
      <p:sld r:id="rId270" collapse="1"/>
      <p:sld r:id="rId271" collapse="1"/>
      <p:sld r:id="rId272" collapse="1"/>
      <p:sld r:id="rId273" collapse="1"/>
      <p:sld r:id="rId274" collapse="1"/>
      <p:sld r:id="rId275" collapse="1"/>
      <p:sld r:id="rId276" collapse="1"/>
      <p:sld r:id="rId277" collapse="1"/>
      <p:sld r:id="rId278" collapse="1"/>
      <p:sld r:id="rId279" collapse="1"/>
      <p:sld r:id="rId280" collapse="1"/>
      <p:sld r:id="rId281" collapse="1"/>
      <p:sld r:id="rId282" collapse="1"/>
      <p:sld r:id="rId283" collapse="1"/>
      <p:sld r:id="rId284" collapse="1"/>
      <p:sld r:id="rId285" collapse="1"/>
      <p:sld r:id="rId286" collapse="1"/>
      <p:sld r:id="rId287" collapse="1"/>
      <p:sld r:id="rId288" collapse="1"/>
      <p:sld r:id="rId289" collapse="1"/>
      <p:sld r:id="rId290" collapse="1"/>
      <p:sld r:id="rId291" collapse="1"/>
      <p:sld r:id="rId292" collapse="1"/>
      <p:sld r:id="rId293" collapse="1"/>
      <p:sld r:id="rId294" collapse="1"/>
      <p:sld r:id="rId295" collapse="1"/>
      <p:sld r:id="rId296" collapse="1"/>
      <p:sld r:id="rId297" collapse="1"/>
      <p:sld r:id="rId298" collapse="1"/>
      <p:sld r:id="rId299" collapse="1"/>
      <p:sld r:id="rId300" collapse="1"/>
      <p:sld r:id="rId301" collapse="1"/>
      <p:sld r:id="rId302" collapse="1"/>
      <p:sld r:id="rId303" collapse="1"/>
      <p:sld r:id="rId304" collapse="1"/>
      <p:sld r:id="rId305" collapse="1"/>
      <p:sld r:id="rId306" collapse="1"/>
      <p:sld r:id="rId307" collapse="1"/>
      <p:sld r:id="rId308" collapse="1"/>
      <p:sld r:id="rId309" collapse="1"/>
      <p:sld r:id="rId310" collapse="1"/>
      <p:sld r:id="rId311" collapse="1"/>
      <p:sld r:id="rId312" collapse="1"/>
      <p:sld r:id="rId313" collapse="1"/>
      <p:sld r:id="rId314" collapse="1"/>
      <p:sld r:id="rId315" collapse="1"/>
      <p:sld r:id="rId316" collapse="1"/>
      <p:sld r:id="rId317" collapse="1"/>
      <p:sld r:id="rId318" collapse="1"/>
      <p:sld r:id="rId319" collapse="1"/>
      <p:sld r:id="rId320" collapse="1"/>
      <p:sld r:id="rId321" collapse="1"/>
      <p:sld r:id="rId322" collapse="1"/>
      <p:sld r:id="rId323" collapse="1"/>
      <p:sld r:id="rId324" collapse="1"/>
      <p:sld r:id="rId325" collapse="1"/>
      <p:sld r:id="rId326" collapse="1"/>
      <p:sld r:id="rId327" collapse="1"/>
      <p:sld r:id="rId328" collapse="1"/>
      <p:sld r:id="rId329" collapse="1"/>
      <p:sld r:id="rId330" collapse="1"/>
      <p:sld r:id="rId331" collapse="1"/>
      <p:sld r:id="rId332" collapse="1"/>
      <p:sld r:id="rId333" collapse="1"/>
      <p:sld r:id="rId334" collapse="1"/>
      <p:sld r:id="rId335" collapse="1"/>
      <p:sld r:id="rId336" collapse="1"/>
      <p:sld r:id="rId337" collapse="1"/>
      <p:sld r:id="rId338" collapse="1"/>
      <p:sld r:id="rId339" collapse="1"/>
      <p:sld r:id="rId340" collapse="1"/>
      <p:sld r:id="rId341" collapse="1"/>
      <p:sld r:id="rId342" collapse="1"/>
      <p:sld r:id="rId343" collapse="1"/>
      <p:sld r:id="rId344" collapse="1"/>
      <p:sld r:id="rId345" collapse="1"/>
      <p:sld r:id="rId346" collapse="1"/>
      <p:sld r:id="rId347" collapse="1"/>
      <p:sld r:id="rId348" collapse="1"/>
      <p:sld r:id="rId349" collapse="1"/>
      <p:sld r:id="rId350" collapse="1"/>
      <p:sld r:id="rId351" collapse="1"/>
      <p:sld r:id="rId352" collapse="1"/>
      <p:sld r:id="rId353" collapse="1"/>
      <p:sld r:id="rId354" collapse="1"/>
      <p:sld r:id="rId355" collapse="1"/>
      <p:sld r:id="rId356" collapse="1"/>
      <p:sld r:id="rId357" collapse="1"/>
      <p:sld r:id="rId358" collapse="1"/>
      <p:sld r:id="rId359" collapse="1"/>
      <p:sld r:id="rId360" collapse="1"/>
      <p:sld r:id="rId361" collapse="1"/>
      <p:sld r:id="rId362" collapse="1"/>
      <p:sld r:id="rId363" collapse="1"/>
      <p:sld r:id="rId364" collapse="1"/>
      <p:sld r:id="rId365" collapse="1"/>
      <p:sld r:id="rId366" collapse="1"/>
      <p:sld r:id="rId367" collapse="1"/>
      <p:sld r:id="rId368" collapse="1"/>
      <p:sld r:id="rId369" collapse="1"/>
      <p:sld r:id="rId370" collapse="1"/>
      <p:sld r:id="rId371" collapse="1"/>
      <p:sld r:id="rId372" collapse="1"/>
      <p:sld r:id="rId373" collapse="1"/>
      <p:sld r:id="rId374" collapse="1"/>
      <p:sld r:id="rId375" collapse="1"/>
      <p:sld r:id="rId376" collapse="1"/>
      <p:sld r:id="rId377"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230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366" Type="http://schemas.openxmlformats.org/officeDocument/2006/relationships/slide" Target="slides/slide359.xml"/><Relationship Id="rId170" Type="http://schemas.openxmlformats.org/officeDocument/2006/relationships/slide" Target="slides/slide163.xml"/><Relationship Id="rId226" Type="http://schemas.openxmlformats.org/officeDocument/2006/relationships/slide" Target="slides/slide219.xml"/><Relationship Id="rId107" Type="http://schemas.openxmlformats.org/officeDocument/2006/relationships/slide" Target="slides/slide100.xml"/><Relationship Id="rId268" Type="http://schemas.openxmlformats.org/officeDocument/2006/relationships/slide" Target="slides/slide261.xml"/><Relationship Id="rId289" Type="http://schemas.openxmlformats.org/officeDocument/2006/relationships/slide" Target="slides/slide282.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314" Type="http://schemas.openxmlformats.org/officeDocument/2006/relationships/slide" Target="slides/slide307.xml"/><Relationship Id="rId335" Type="http://schemas.openxmlformats.org/officeDocument/2006/relationships/slide" Target="slides/slide328.xml"/><Relationship Id="rId356" Type="http://schemas.openxmlformats.org/officeDocument/2006/relationships/slide" Target="slides/slide349.xml"/><Relationship Id="rId377" Type="http://schemas.openxmlformats.org/officeDocument/2006/relationships/slide" Target="slides/slide370.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79" Type="http://schemas.openxmlformats.org/officeDocument/2006/relationships/slide" Target="slides/slide272.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325" Type="http://schemas.openxmlformats.org/officeDocument/2006/relationships/slide" Target="slides/slide318.xml"/><Relationship Id="rId346" Type="http://schemas.openxmlformats.org/officeDocument/2006/relationships/slide" Target="slides/slide339.xml"/><Relationship Id="rId367" Type="http://schemas.openxmlformats.org/officeDocument/2006/relationships/slide" Target="slides/slide360.xml"/><Relationship Id="rId388" Type="http://schemas.openxmlformats.org/officeDocument/2006/relationships/slide" Target="slides/slide381.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269" Type="http://schemas.openxmlformats.org/officeDocument/2006/relationships/slide" Target="slides/slide262.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280" Type="http://schemas.openxmlformats.org/officeDocument/2006/relationships/slide" Target="slides/slide273.xml"/><Relationship Id="rId315" Type="http://schemas.openxmlformats.org/officeDocument/2006/relationships/slide" Target="slides/slide308.xml"/><Relationship Id="rId336" Type="http://schemas.openxmlformats.org/officeDocument/2006/relationships/slide" Target="slides/slide329.xml"/><Relationship Id="rId357" Type="http://schemas.openxmlformats.org/officeDocument/2006/relationships/slide" Target="slides/slide350.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378" Type="http://schemas.openxmlformats.org/officeDocument/2006/relationships/slide" Target="slides/slide371.xml"/><Relationship Id="rId6" Type="http://schemas.openxmlformats.org/officeDocument/2006/relationships/slideMaster" Target="slideMasters/slideMaster3.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291" Type="http://schemas.openxmlformats.org/officeDocument/2006/relationships/slide" Target="slides/slide284.xml"/><Relationship Id="rId305" Type="http://schemas.openxmlformats.org/officeDocument/2006/relationships/slide" Target="slides/slide298.xml"/><Relationship Id="rId326" Type="http://schemas.openxmlformats.org/officeDocument/2006/relationships/slide" Target="slides/slide319.xml"/><Relationship Id="rId347" Type="http://schemas.openxmlformats.org/officeDocument/2006/relationships/slide" Target="slides/slide340.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368" Type="http://schemas.openxmlformats.org/officeDocument/2006/relationships/slide" Target="slides/slide361.xml"/><Relationship Id="rId389" Type="http://schemas.openxmlformats.org/officeDocument/2006/relationships/slide" Target="slides/slide382.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16" Type="http://schemas.openxmlformats.org/officeDocument/2006/relationships/slide" Target="slides/slide309.xml"/><Relationship Id="rId337" Type="http://schemas.openxmlformats.org/officeDocument/2006/relationships/slide" Target="slides/slide330.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358" Type="http://schemas.openxmlformats.org/officeDocument/2006/relationships/slide" Target="slides/slide351.xml"/><Relationship Id="rId379" Type="http://schemas.openxmlformats.org/officeDocument/2006/relationships/slide" Target="slides/slide372.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390" Type="http://schemas.openxmlformats.org/officeDocument/2006/relationships/slide" Target="slides/slide383.xml"/><Relationship Id="rId250" Type="http://schemas.openxmlformats.org/officeDocument/2006/relationships/slide" Target="slides/slide243.xml"/><Relationship Id="rId271" Type="http://schemas.openxmlformats.org/officeDocument/2006/relationships/slide" Target="slides/slide264.xml"/><Relationship Id="rId292" Type="http://schemas.openxmlformats.org/officeDocument/2006/relationships/slide" Target="slides/slide285.xml"/><Relationship Id="rId306" Type="http://schemas.openxmlformats.org/officeDocument/2006/relationships/slide" Target="slides/slide299.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327" Type="http://schemas.openxmlformats.org/officeDocument/2006/relationships/slide" Target="slides/slide320.xml"/><Relationship Id="rId348" Type="http://schemas.openxmlformats.org/officeDocument/2006/relationships/slide" Target="slides/slide341.xml"/><Relationship Id="rId369" Type="http://schemas.openxmlformats.org/officeDocument/2006/relationships/slide" Target="slides/slide362.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380" Type="http://schemas.openxmlformats.org/officeDocument/2006/relationships/slide" Target="slides/slide373.xml"/><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slide" Target="slides/slide331.xml"/><Relationship Id="rId359" Type="http://schemas.openxmlformats.org/officeDocument/2006/relationships/slide" Target="slides/slide352.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370" Type="http://schemas.openxmlformats.org/officeDocument/2006/relationships/slide" Target="slides/slide363.xml"/><Relationship Id="rId391" Type="http://schemas.openxmlformats.org/officeDocument/2006/relationships/notesMaster" Target="notesMasters/notesMaster1.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slide" Target="slides/slide300.xml"/><Relationship Id="rId328" Type="http://schemas.openxmlformats.org/officeDocument/2006/relationships/slide" Target="slides/slide321.xml"/><Relationship Id="rId349" Type="http://schemas.openxmlformats.org/officeDocument/2006/relationships/slide" Target="slides/slide342.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360" Type="http://schemas.openxmlformats.org/officeDocument/2006/relationships/slide" Target="slides/slide353.xml"/><Relationship Id="rId381" Type="http://schemas.openxmlformats.org/officeDocument/2006/relationships/slide" Target="slides/slide374.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318" Type="http://schemas.openxmlformats.org/officeDocument/2006/relationships/slide" Target="slides/slide311.xml"/><Relationship Id="rId339" Type="http://schemas.openxmlformats.org/officeDocument/2006/relationships/slide" Target="slides/slide332.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350" Type="http://schemas.openxmlformats.org/officeDocument/2006/relationships/slide" Target="slides/slide343.xml"/><Relationship Id="rId371" Type="http://schemas.openxmlformats.org/officeDocument/2006/relationships/slide" Target="slides/slide364.xml"/><Relationship Id="rId9" Type="http://schemas.openxmlformats.org/officeDocument/2006/relationships/slide" Target="slides/slide2.xml"/><Relationship Id="rId210" Type="http://schemas.openxmlformats.org/officeDocument/2006/relationships/slide" Target="slides/slide203.xml"/><Relationship Id="rId392" Type="http://schemas.openxmlformats.org/officeDocument/2006/relationships/handoutMaster" Target="handoutMasters/handoutMaster1.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openxmlformats.org/officeDocument/2006/relationships/slide" Target="slides/slide333.xml"/><Relationship Id="rId361" Type="http://schemas.openxmlformats.org/officeDocument/2006/relationships/slide" Target="slides/slide354.xml"/><Relationship Id="rId196" Type="http://schemas.openxmlformats.org/officeDocument/2006/relationships/slide" Target="slides/slide189.xml"/><Relationship Id="rId200" Type="http://schemas.openxmlformats.org/officeDocument/2006/relationships/slide" Target="slides/slide193.xml"/><Relationship Id="rId382" Type="http://schemas.openxmlformats.org/officeDocument/2006/relationships/slide" Target="slides/slide375.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351" Type="http://schemas.openxmlformats.org/officeDocument/2006/relationships/slide" Target="slides/slide344.xml"/><Relationship Id="rId372" Type="http://schemas.openxmlformats.org/officeDocument/2006/relationships/slide" Target="slides/slide365.xml"/><Relationship Id="rId393" Type="http://schemas.openxmlformats.org/officeDocument/2006/relationships/presProps" Target="presProps.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openxmlformats.org/officeDocument/2006/relationships/slide" Target="slides/slide334.xml"/><Relationship Id="rId362" Type="http://schemas.openxmlformats.org/officeDocument/2006/relationships/slide" Target="slides/slide355.xml"/><Relationship Id="rId383" Type="http://schemas.openxmlformats.org/officeDocument/2006/relationships/slide" Target="slides/slide376.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352" Type="http://schemas.openxmlformats.org/officeDocument/2006/relationships/slide" Target="slides/slide345.xml"/><Relationship Id="rId373" Type="http://schemas.openxmlformats.org/officeDocument/2006/relationships/slide" Target="slides/slide366.xml"/><Relationship Id="rId394" Type="http://schemas.openxmlformats.org/officeDocument/2006/relationships/viewProps" Target="viewProps.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openxmlformats.org/officeDocument/2006/relationships/slide" Target="slides/slide335.xml"/><Relationship Id="rId363" Type="http://schemas.openxmlformats.org/officeDocument/2006/relationships/slide" Target="slides/slide356.xml"/><Relationship Id="rId384" Type="http://schemas.openxmlformats.org/officeDocument/2006/relationships/slide" Target="slides/slide377.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353" Type="http://schemas.openxmlformats.org/officeDocument/2006/relationships/slide" Target="slides/slide346.xml"/><Relationship Id="rId374" Type="http://schemas.openxmlformats.org/officeDocument/2006/relationships/slide" Target="slides/slide367.xml"/><Relationship Id="rId395" Type="http://schemas.openxmlformats.org/officeDocument/2006/relationships/theme" Target="theme/theme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343" Type="http://schemas.openxmlformats.org/officeDocument/2006/relationships/slide" Target="slides/slide336.xml"/><Relationship Id="rId364" Type="http://schemas.openxmlformats.org/officeDocument/2006/relationships/slide" Target="slides/slide357.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385" Type="http://schemas.openxmlformats.org/officeDocument/2006/relationships/slide" Target="slides/slide378.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slide" Target="slides/slide326.xml"/><Relationship Id="rId354" Type="http://schemas.openxmlformats.org/officeDocument/2006/relationships/slide" Target="slides/slide347.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75" Type="http://schemas.openxmlformats.org/officeDocument/2006/relationships/slide" Target="slides/slide368.xml"/><Relationship Id="rId396" Type="http://schemas.openxmlformats.org/officeDocument/2006/relationships/tableStyles" Target="tableStyles.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344" Type="http://schemas.openxmlformats.org/officeDocument/2006/relationships/slide" Target="slides/slide337.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365" Type="http://schemas.openxmlformats.org/officeDocument/2006/relationships/slide" Target="slides/slide358.xml"/><Relationship Id="rId386" Type="http://schemas.openxmlformats.org/officeDocument/2006/relationships/slide" Target="slides/slide379.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slide" Target="slides/slide327.xml"/><Relationship Id="rId355" Type="http://schemas.openxmlformats.org/officeDocument/2006/relationships/slide" Target="slides/slide348.xml"/><Relationship Id="rId376" Type="http://schemas.openxmlformats.org/officeDocument/2006/relationships/slide" Target="slides/slide369.xml"/><Relationship Id="rId397" Type="http://schemas.microsoft.com/office/2016/11/relationships/changesInfo" Target="changesInfos/changesInfo1.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345" Type="http://schemas.openxmlformats.org/officeDocument/2006/relationships/slide" Target="slides/slide338.xml"/><Relationship Id="rId387" Type="http://schemas.openxmlformats.org/officeDocument/2006/relationships/slide" Target="slides/slide380.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s>
</file>

<file path=ppt/_rels/viewProps.xml.rels><?xml version="1.0" encoding="UTF-8" standalone="yes"?>
<Relationships xmlns="http://schemas.openxmlformats.org/package/2006/relationships"><Relationship Id="rId117" Type="http://schemas.openxmlformats.org/officeDocument/2006/relationships/slide" Target="slides/slide118.xml"/><Relationship Id="rId299" Type="http://schemas.openxmlformats.org/officeDocument/2006/relationships/slide" Target="slides/slide305.xml"/><Relationship Id="rId303" Type="http://schemas.openxmlformats.org/officeDocument/2006/relationships/slide" Target="slides/slide309.xml"/><Relationship Id="rId21" Type="http://schemas.openxmlformats.org/officeDocument/2006/relationships/slide" Target="slides/slide22.xml"/><Relationship Id="rId42" Type="http://schemas.openxmlformats.org/officeDocument/2006/relationships/slide" Target="slides/slide43.xml"/><Relationship Id="rId63" Type="http://schemas.openxmlformats.org/officeDocument/2006/relationships/slide" Target="slides/slide64.xml"/><Relationship Id="rId84" Type="http://schemas.openxmlformats.org/officeDocument/2006/relationships/slide" Target="slides/slide85.xml"/><Relationship Id="rId138" Type="http://schemas.openxmlformats.org/officeDocument/2006/relationships/slide" Target="slides/slide139.xml"/><Relationship Id="rId159" Type="http://schemas.openxmlformats.org/officeDocument/2006/relationships/slide" Target="slides/slide160.xml"/><Relationship Id="rId324" Type="http://schemas.openxmlformats.org/officeDocument/2006/relationships/slide" Target="slides/slide330.xml"/><Relationship Id="rId345" Type="http://schemas.openxmlformats.org/officeDocument/2006/relationships/slide" Target="slides/slide351.xml"/><Relationship Id="rId366" Type="http://schemas.openxmlformats.org/officeDocument/2006/relationships/slide" Target="slides/slide372.xml"/><Relationship Id="rId170" Type="http://schemas.openxmlformats.org/officeDocument/2006/relationships/slide" Target="slides/slide171.xml"/><Relationship Id="rId191" Type="http://schemas.openxmlformats.org/officeDocument/2006/relationships/slide" Target="slides/slide192.xml"/><Relationship Id="rId205" Type="http://schemas.openxmlformats.org/officeDocument/2006/relationships/slide" Target="slides/slide206.xml"/><Relationship Id="rId226" Type="http://schemas.openxmlformats.org/officeDocument/2006/relationships/slide" Target="slides/slide229.xml"/><Relationship Id="rId247" Type="http://schemas.openxmlformats.org/officeDocument/2006/relationships/slide" Target="slides/slide251.xml"/><Relationship Id="rId107" Type="http://schemas.openxmlformats.org/officeDocument/2006/relationships/slide" Target="slides/slide108.xml"/><Relationship Id="rId268" Type="http://schemas.openxmlformats.org/officeDocument/2006/relationships/slide" Target="slides/slide274.xml"/><Relationship Id="rId289" Type="http://schemas.openxmlformats.org/officeDocument/2006/relationships/slide" Target="slides/slide295.xml"/><Relationship Id="rId11" Type="http://schemas.openxmlformats.org/officeDocument/2006/relationships/slide" Target="slides/slide12.xml"/><Relationship Id="rId32" Type="http://schemas.openxmlformats.org/officeDocument/2006/relationships/slide" Target="slides/slide33.xml"/><Relationship Id="rId53" Type="http://schemas.openxmlformats.org/officeDocument/2006/relationships/slide" Target="slides/slide54.xml"/><Relationship Id="rId74" Type="http://schemas.openxmlformats.org/officeDocument/2006/relationships/slide" Target="slides/slide75.xml"/><Relationship Id="rId128" Type="http://schemas.openxmlformats.org/officeDocument/2006/relationships/slide" Target="slides/slide129.xml"/><Relationship Id="rId149" Type="http://schemas.openxmlformats.org/officeDocument/2006/relationships/slide" Target="slides/slide150.xml"/><Relationship Id="rId314" Type="http://schemas.openxmlformats.org/officeDocument/2006/relationships/slide" Target="slides/slide320.xml"/><Relationship Id="rId335" Type="http://schemas.openxmlformats.org/officeDocument/2006/relationships/slide" Target="slides/slide341.xml"/><Relationship Id="rId356" Type="http://schemas.openxmlformats.org/officeDocument/2006/relationships/slide" Target="slides/slide362.xml"/><Relationship Id="rId377" Type="http://schemas.openxmlformats.org/officeDocument/2006/relationships/slide" Target="slides/slide383.xml"/><Relationship Id="rId5" Type="http://schemas.openxmlformats.org/officeDocument/2006/relationships/slide" Target="slides/slide6.xml"/><Relationship Id="rId95" Type="http://schemas.openxmlformats.org/officeDocument/2006/relationships/slide" Target="slides/slide96.xml"/><Relationship Id="rId160" Type="http://schemas.openxmlformats.org/officeDocument/2006/relationships/slide" Target="slides/slide161.xml"/><Relationship Id="rId181" Type="http://schemas.openxmlformats.org/officeDocument/2006/relationships/slide" Target="slides/slide182.xml"/><Relationship Id="rId216" Type="http://schemas.openxmlformats.org/officeDocument/2006/relationships/slide" Target="slides/slide217.xml"/><Relationship Id="rId237" Type="http://schemas.openxmlformats.org/officeDocument/2006/relationships/slide" Target="slides/slide240.xml"/><Relationship Id="rId258" Type="http://schemas.openxmlformats.org/officeDocument/2006/relationships/slide" Target="slides/slide262.xml"/><Relationship Id="rId279" Type="http://schemas.openxmlformats.org/officeDocument/2006/relationships/slide" Target="slides/slide285.xml"/><Relationship Id="rId22" Type="http://schemas.openxmlformats.org/officeDocument/2006/relationships/slide" Target="slides/slide23.xml"/><Relationship Id="rId43" Type="http://schemas.openxmlformats.org/officeDocument/2006/relationships/slide" Target="slides/slide44.xml"/><Relationship Id="rId64" Type="http://schemas.openxmlformats.org/officeDocument/2006/relationships/slide" Target="slides/slide65.xml"/><Relationship Id="rId118" Type="http://schemas.openxmlformats.org/officeDocument/2006/relationships/slide" Target="slides/slide119.xml"/><Relationship Id="rId139" Type="http://schemas.openxmlformats.org/officeDocument/2006/relationships/slide" Target="slides/slide140.xml"/><Relationship Id="rId290" Type="http://schemas.openxmlformats.org/officeDocument/2006/relationships/slide" Target="slides/slide296.xml"/><Relationship Id="rId304" Type="http://schemas.openxmlformats.org/officeDocument/2006/relationships/slide" Target="slides/slide310.xml"/><Relationship Id="rId325" Type="http://schemas.openxmlformats.org/officeDocument/2006/relationships/slide" Target="slides/slide331.xml"/><Relationship Id="rId346" Type="http://schemas.openxmlformats.org/officeDocument/2006/relationships/slide" Target="slides/slide352.xml"/><Relationship Id="rId367" Type="http://schemas.openxmlformats.org/officeDocument/2006/relationships/slide" Target="slides/slide373.xml"/><Relationship Id="rId85" Type="http://schemas.openxmlformats.org/officeDocument/2006/relationships/slide" Target="slides/slide86.xml"/><Relationship Id="rId150" Type="http://schemas.openxmlformats.org/officeDocument/2006/relationships/slide" Target="slides/slide151.xml"/><Relationship Id="rId171" Type="http://schemas.openxmlformats.org/officeDocument/2006/relationships/slide" Target="slides/slide172.xml"/><Relationship Id="rId192" Type="http://schemas.openxmlformats.org/officeDocument/2006/relationships/slide" Target="slides/slide193.xml"/><Relationship Id="rId206" Type="http://schemas.openxmlformats.org/officeDocument/2006/relationships/slide" Target="slides/slide207.xml"/><Relationship Id="rId227" Type="http://schemas.openxmlformats.org/officeDocument/2006/relationships/slide" Target="slides/slide230.xml"/><Relationship Id="rId248" Type="http://schemas.openxmlformats.org/officeDocument/2006/relationships/slide" Target="slides/slide252.xml"/><Relationship Id="rId269" Type="http://schemas.openxmlformats.org/officeDocument/2006/relationships/slide" Target="slides/slide275.xml"/><Relationship Id="rId12" Type="http://schemas.openxmlformats.org/officeDocument/2006/relationships/slide" Target="slides/slide13.xml"/><Relationship Id="rId33" Type="http://schemas.openxmlformats.org/officeDocument/2006/relationships/slide" Target="slides/slide34.xml"/><Relationship Id="rId108" Type="http://schemas.openxmlformats.org/officeDocument/2006/relationships/slide" Target="slides/slide109.xml"/><Relationship Id="rId129" Type="http://schemas.openxmlformats.org/officeDocument/2006/relationships/slide" Target="slides/slide130.xml"/><Relationship Id="rId280" Type="http://schemas.openxmlformats.org/officeDocument/2006/relationships/slide" Target="slides/slide286.xml"/><Relationship Id="rId315" Type="http://schemas.openxmlformats.org/officeDocument/2006/relationships/slide" Target="slides/slide321.xml"/><Relationship Id="rId336" Type="http://schemas.openxmlformats.org/officeDocument/2006/relationships/slide" Target="slides/slide342.xml"/><Relationship Id="rId357" Type="http://schemas.openxmlformats.org/officeDocument/2006/relationships/slide" Target="slides/slide363.xml"/><Relationship Id="rId54" Type="http://schemas.openxmlformats.org/officeDocument/2006/relationships/slide" Target="slides/slide55.xml"/><Relationship Id="rId75" Type="http://schemas.openxmlformats.org/officeDocument/2006/relationships/slide" Target="slides/slide76.xml"/><Relationship Id="rId96" Type="http://schemas.openxmlformats.org/officeDocument/2006/relationships/slide" Target="slides/slide97.xml"/><Relationship Id="rId140" Type="http://schemas.openxmlformats.org/officeDocument/2006/relationships/slide" Target="slides/slide141.xml"/><Relationship Id="rId161" Type="http://schemas.openxmlformats.org/officeDocument/2006/relationships/slide" Target="slides/slide162.xml"/><Relationship Id="rId182" Type="http://schemas.openxmlformats.org/officeDocument/2006/relationships/slide" Target="slides/slide183.xml"/><Relationship Id="rId217" Type="http://schemas.openxmlformats.org/officeDocument/2006/relationships/slide" Target="slides/slide218.xml"/><Relationship Id="rId6" Type="http://schemas.openxmlformats.org/officeDocument/2006/relationships/slide" Target="slides/slide7.xml"/><Relationship Id="rId238" Type="http://schemas.openxmlformats.org/officeDocument/2006/relationships/slide" Target="slides/slide242.xml"/><Relationship Id="rId259" Type="http://schemas.openxmlformats.org/officeDocument/2006/relationships/slide" Target="slides/slide264.xml"/><Relationship Id="rId23" Type="http://schemas.openxmlformats.org/officeDocument/2006/relationships/slide" Target="slides/slide24.xml"/><Relationship Id="rId119" Type="http://schemas.openxmlformats.org/officeDocument/2006/relationships/slide" Target="slides/slide120.xml"/><Relationship Id="rId270" Type="http://schemas.openxmlformats.org/officeDocument/2006/relationships/slide" Target="slides/slide276.xml"/><Relationship Id="rId291" Type="http://schemas.openxmlformats.org/officeDocument/2006/relationships/slide" Target="slides/slide297.xml"/><Relationship Id="rId305" Type="http://schemas.openxmlformats.org/officeDocument/2006/relationships/slide" Target="slides/slide311.xml"/><Relationship Id="rId326" Type="http://schemas.openxmlformats.org/officeDocument/2006/relationships/slide" Target="slides/slide332.xml"/><Relationship Id="rId347" Type="http://schemas.openxmlformats.org/officeDocument/2006/relationships/slide" Target="slides/slide353.xml"/><Relationship Id="rId44" Type="http://schemas.openxmlformats.org/officeDocument/2006/relationships/slide" Target="slides/slide45.xml"/><Relationship Id="rId65" Type="http://schemas.openxmlformats.org/officeDocument/2006/relationships/slide" Target="slides/slide66.xml"/><Relationship Id="rId86" Type="http://schemas.openxmlformats.org/officeDocument/2006/relationships/slide" Target="slides/slide87.xml"/><Relationship Id="rId130" Type="http://schemas.openxmlformats.org/officeDocument/2006/relationships/slide" Target="slides/slide131.xml"/><Relationship Id="rId151" Type="http://schemas.openxmlformats.org/officeDocument/2006/relationships/slide" Target="slides/slide152.xml"/><Relationship Id="rId368" Type="http://schemas.openxmlformats.org/officeDocument/2006/relationships/slide" Target="slides/slide374.xml"/><Relationship Id="rId172" Type="http://schemas.openxmlformats.org/officeDocument/2006/relationships/slide" Target="slides/slide173.xml"/><Relationship Id="rId193" Type="http://schemas.openxmlformats.org/officeDocument/2006/relationships/slide" Target="slides/slide194.xml"/><Relationship Id="rId207" Type="http://schemas.openxmlformats.org/officeDocument/2006/relationships/slide" Target="slides/slide208.xml"/><Relationship Id="rId228" Type="http://schemas.openxmlformats.org/officeDocument/2006/relationships/slide" Target="slides/slide231.xml"/><Relationship Id="rId249" Type="http://schemas.openxmlformats.org/officeDocument/2006/relationships/slide" Target="slides/slide253.xml"/><Relationship Id="rId13" Type="http://schemas.openxmlformats.org/officeDocument/2006/relationships/slide" Target="slides/slide14.xml"/><Relationship Id="rId109" Type="http://schemas.openxmlformats.org/officeDocument/2006/relationships/slide" Target="slides/slide110.xml"/><Relationship Id="rId260" Type="http://schemas.openxmlformats.org/officeDocument/2006/relationships/slide" Target="slides/slide265.xml"/><Relationship Id="rId281" Type="http://schemas.openxmlformats.org/officeDocument/2006/relationships/slide" Target="slides/slide287.xml"/><Relationship Id="rId316" Type="http://schemas.openxmlformats.org/officeDocument/2006/relationships/slide" Target="slides/slide322.xml"/><Relationship Id="rId337" Type="http://schemas.openxmlformats.org/officeDocument/2006/relationships/slide" Target="slides/slide343.xml"/><Relationship Id="rId34" Type="http://schemas.openxmlformats.org/officeDocument/2006/relationships/slide" Target="slides/slide35.xml"/><Relationship Id="rId55" Type="http://schemas.openxmlformats.org/officeDocument/2006/relationships/slide" Target="slides/slide56.xml"/><Relationship Id="rId76" Type="http://schemas.openxmlformats.org/officeDocument/2006/relationships/slide" Target="slides/slide77.xml"/><Relationship Id="rId97" Type="http://schemas.openxmlformats.org/officeDocument/2006/relationships/slide" Target="slides/slide98.xml"/><Relationship Id="rId120" Type="http://schemas.openxmlformats.org/officeDocument/2006/relationships/slide" Target="slides/slide121.xml"/><Relationship Id="rId141" Type="http://schemas.openxmlformats.org/officeDocument/2006/relationships/slide" Target="slides/slide142.xml"/><Relationship Id="rId358" Type="http://schemas.openxmlformats.org/officeDocument/2006/relationships/slide" Target="slides/slide364.xml"/><Relationship Id="rId7" Type="http://schemas.openxmlformats.org/officeDocument/2006/relationships/slide" Target="slides/slide8.xml"/><Relationship Id="rId162" Type="http://schemas.openxmlformats.org/officeDocument/2006/relationships/slide" Target="slides/slide163.xml"/><Relationship Id="rId183" Type="http://schemas.openxmlformats.org/officeDocument/2006/relationships/slide" Target="slides/slide184.xml"/><Relationship Id="rId218" Type="http://schemas.openxmlformats.org/officeDocument/2006/relationships/slide" Target="slides/slide219.xml"/><Relationship Id="rId239" Type="http://schemas.openxmlformats.org/officeDocument/2006/relationships/slide" Target="slides/slide243.xml"/><Relationship Id="rId250" Type="http://schemas.openxmlformats.org/officeDocument/2006/relationships/slide" Target="slides/slide254.xml"/><Relationship Id="rId271" Type="http://schemas.openxmlformats.org/officeDocument/2006/relationships/slide" Target="slides/slide277.xml"/><Relationship Id="rId292" Type="http://schemas.openxmlformats.org/officeDocument/2006/relationships/slide" Target="slides/slide298.xml"/><Relationship Id="rId306" Type="http://schemas.openxmlformats.org/officeDocument/2006/relationships/slide" Target="slides/slide312.xml"/><Relationship Id="rId24" Type="http://schemas.openxmlformats.org/officeDocument/2006/relationships/slide" Target="slides/slide25.xml"/><Relationship Id="rId45" Type="http://schemas.openxmlformats.org/officeDocument/2006/relationships/slide" Target="slides/slide46.xml"/><Relationship Id="rId66" Type="http://schemas.openxmlformats.org/officeDocument/2006/relationships/slide" Target="slides/slide67.xml"/><Relationship Id="rId87" Type="http://schemas.openxmlformats.org/officeDocument/2006/relationships/slide" Target="slides/slide88.xml"/><Relationship Id="rId110" Type="http://schemas.openxmlformats.org/officeDocument/2006/relationships/slide" Target="slides/slide111.xml"/><Relationship Id="rId131" Type="http://schemas.openxmlformats.org/officeDocument/2006/relationships/slide" Target="slides/slide132.xml"/><Relationship Id="rId327" Type="http://schemas.openxmlformats.org/officeDocument/2006/relationships/slide" Target="slides/slide333.xml"/><Relationship Id="rId348" Type="http://schemas.openxmlformats.org/officeDocument/2006/relationships/slide" Target="slides/slide354.xml"/><Relationship Id="rId369" Type="http://schemas.openxmlformats.org/officeDocument/2006/relationships/slide" Target="slides/slide375.xml"/><Relationship Id="rId152" Type="http://schemas.openxmlformats.org/officeDocument/2006/relationships/slide" Target="slides/slide153.xml"/><Relationship Id="rId173" Type="http://schemas.openxmlformats.org/officeDocument/2006/relationships/slide" Target="slides/slide174.xml"/><Relationship Id="rId194" Type="http://schemas.openxmlformats.org/officeDocument/2006/relationships/slide" Target="slides/slide195.xml"/><Relationship Id="rId208" Type="http://schemas.openxmlformats.org/officeDocument/2006/relationships/slide" Target="slides/slide209.xml"/><Relationship Id="rId229" Type="http://schemas.openxmlformats.org/officeDocument/2006/relationships/slide" Target="slides/slide232.xml"/><Relationship Id="rId240" Type="http://schemas.openxmlformats.org/officeDocument/2006/relationships/slide" Target="slides/slide244.xml"/><Relationship Id="rId261" Type="http://schemas.openxmlformats.org/officeDocument/2006/relationships/slide" Target="slides/slide266.xml"/><Relationship Id="rId14" Type="http://schemas.openxmlformats.org/officeDocument/2006/relationships/slide" Target="slides/slide15.xml"/><Relationship Id="rId35" Type="http://schemas.openxmlformats.org/officeDocument/2006/relationships/slide" Target="slides/slide36.xml"/><Relationship Id="rId56" Type="http://schemas.openxmlformats.org/officeDocument/2006/relationships/slide" Target="slides/slide57.xml"/><Relationship Id="rId77" Type="http://schemas.openxmlformats.org/officeDocument/2006/relationships/slide" Target="slides/slide78.xml"/><Relationship Id="rId100" Type="http://schemas.openxmlformats.org/officeDocument/2006/relationships/slide" Target="slides/slide101.xml"/><Relationship Id="rId282" Type="http://schemas.openxmlformats.org/officeDocument/2006/relationships/slide" Target="slides/slide288.xml"/><Relationship Id="rId317" Type="http://schemas.openxmlformats.org/officeDocument/2006/relationships/slide" Target="slides/slide323.xml"/><Relationship Id="rId338" Type="http://schemas.openxmlformats.org/officeDocument/2006/relationships/slide" Target="slides/slide344.xml"/><Relationship Id="rId359" Type="http://schemas.openxmlformats.org/officeDocument/2006/relationships/slide" Target="slides/slide365.xml"/><Relationship Id="rId8" Type="http://schemas.openxmlformats.org/officeDocument/2006/relationships/slide" Target="slides/slide9.xml"/><Relationship Id="rId98" Type="http://schemas.openxmlformats.org/officeDocument/2006/relationships/slide" Target="slides/slide99.xml"/><Relationship Id="rId121" Type="http://schemas.openxmlformats.org/officeDocument/2006/relationships/slide" Target="slides/slide122.xml"/><Relationship Id="rId142" Type="http://schemas.openxmlformats.org/officeDocument/2006/relationships/slide" Target="slides/slide143.xml"/><Relationship Id="rId163" Type="http://schemas.openxmlformats.org/officeDocument/2006/relationships/slide" Target="slides/slide164.xml"/><Relationship Id="rId184" Type="http://schemas.openxmlformats.org/officeDocument/2006/relationships/slide" Target="slides/slide185.xml"/><Relationship Id="rId219" Type="http://schemas.openxmlformats.org/officeDocument/2006/relationships/slide" Target="slides/slide221.xml"/><Relationship Id="rId370" Type="http://schemas.openxmlformats.org/officeDocument/2006/relationships/slide" Target="slides/slide376.xml"/><Relationship Id="rId230" Type="http://schemas.openxmlformats.org/officeDocument/2006/relationships/slide" Target="slides/slide233.xml"/><Relationship Id="rId251" Type="http://schemas.openxmlformats.org/officeDocument/2006/relationships/slide" Target="slides/slide255.xml"/><Relationship Id="rId25" Type="http://schemas.openxmlformats.org/officeDocument/2006/relationships/slide" Target="slides/slide26.xml"/><Relationship Id="rId46" Type="http://schemas.openxmlformats.org/officeDocument/2006/relationships/slide" Target="slides/slide47.xml"/><Relationship Id="rId67" Type="http://schemas.openxmlformats.org/officeDocument/2006/relationships/slide" Target="slides/slide68.xml"/><Relationship Id="rId272" Type="http://schemas.openxmlformats.org/officeDocument/2006/relationships/slide" Target="slides/slide278.xml"/><Relationship Id="rId293" Type="http://schemas.openxmlformats.org/officeDocument/2006/relationships/slide" Target="slides/slide299.xml"/><Relationship Id="rId307" Type="http://schemas.openxmlformats.org/officeDocument/2006/relationships/slide" Target="slides/slide313.xml"/><Relationship Id="rId328" Type="http://schemas.openxmlformats.org/officeDocument/2006/relationships/slide" Target="slides/slide334.xml"/><Relationship Id="rId349" Type="http://schemas.openxmlformats.org/officeDocument/2006/relationships/slide" Target="slides/slide355.xml"/><Relationship Id="rId88" Type="http://schemas.openxmlformats.org/officeDocument/2006/relationships/slide" Target="slides/slide89.xml"/><Relationship Id="rId111" Type="http://schemas.openxmlformats.org/officeDocument/2006/relationships/slide" Target="slides/slide112.xml"/><Relationship Id="rId132" Type="http://schemas.openxmlformats.org/officeDocument/2006/relationships/slide" Target="slides/slide133.xml"/><Relationship Id="rId153" Type="http://schemas.openxmlformats.org/officeDocument/2006/relationships/slide" Target="slides/slide154.xml"/><Relationship Id="rId174" Type="http://schemas.openxmlformats.org/officeDocument/2006/relationships/slide" Target="slides/slide175.xml"/><Relationship Id="rId195" Type="http://schemas.openxmlformats.org/officeDocument/2006/relationships/slide" Target="slides/slide196.xml"/><Relationship Id="rId209" Type="http://schemas.openxmlformats.org/officeDocument/2006/relationships/slide" Target="slides/slide210.xml"/><Relationship Id="rId360" Type="http://schemas.openxmlformats.org/officeDocument/2006/relationships/slide" Target="slides/slide366.xml"/><Relationship Id="rId220" Type="http://schemas.openxmlformats.org/officeDocument/2006/relationships/slide" Target="slides/slide222.xml"/><Relationship Id="rId241" Type="http://schemas.openxmlformats.org/officeDocument/2006/relationships/slide" Target="slides/slide245.xml"/><Relationship Id="rId15" Type="http://schemas.openxmlformats.org/officeDocument/2006/relationships/slide" Target="slides/slide16.xml"/><Relationship Id="rId36" Type="http://schemas.openxmlformats.org/officeDocument/2006/relationships/slide" Target="slides/slide37.xml"/><Relationship Id="rId57" Type="http://schemas.openxmlformats.org/officeDocument/2006/relationships/slide" Target="slides/slide58.xml"/><Relationship Id="rId262" Type="http://schemas.openxmlformats.org/officeDocument/2006/relationships/slide" Target="slides/slide267.xml"/><Relationship Id="rId283" Type="http://schemas.openxmlformats.org/officeDocument/2006/relationships/slide" Target="slides/slide289.xml"/><Relationship Id="rId318" Type="http://schemas.openxmlformats.org/officeDocument/2006/relationships/slide" Target="slides/slide324.xml"/><Relationship Id="rId339" Type="http://schemas.openxmlformats.org/officeDocument/2006/relationships/slide" Target="slides/slide345.xml"/><Relationship Id="rId78" Type="http://schemas.openxmlformats.org/officeDocument/2006/relationships/slide" Target="slides/slide79.xml"/><Relationship Id="rId99" Type="http://schemas.openxmlformats.org/officeDocument/2006/relationships/slide" Target="slides/slide100.xml"/><Relationship Id="rId101" Type="http://schemas.openxmlformats.org/officeDocument/2006/relationships/slide" Target="slides/slide102.xml"/><Relationship Id="rId122" Type="http://schemas.openxmlformats.org/officeDocument/2006/relationships/slide" Target="slides/slide123.xml"/><Relationship Id="rId143" Type="http://schemas.openxmlformats.org/officeDocument/2006/relationships/slide" Target="slides/slide144.xml"/><Relationship Id="rId164" Type="http://schemas.openxmlformats.org/officeDocument/2006/relationships/slide" Target="slides/slide165.xml"/><Relationship Id="rId185" Type="http://schemas.openxmlformats.org/officeDocument/2006/relationships/slide" Target="slides/slide186.xml"/><Relationship Id="rId350" Type="http://schemas.openxmlformats.org/officeDocument/2006/relationships/slide" Target="slides/slide356.xml"/><Relationship Id="rId371" Type="http://schemas.openxmlformats.org/officeDocument/2006/relationships/slide" Target="slides/slide377.xml"/><Relationship Id="rId4" Type="http://schemas.openxmlformats.org/officeDocument/2006/relationships/slide" Target="slides/slide5.xml"/><Relationship Id="rId9" Type="http://schemas.openxmlformats.org/officeDocument/2006/relationships/slide" Target="slides/slide10.xml"/><Relationship Id="rId180" Type="http://schemas.openxmlformats.org/officeDocument/2006/relationships/slide" Target="slides/slide181.xml"/><Relationship Id="rId210" Type="http://schemas.openxmlformats.org/officeDocument/2006/relationships/slide" Target="slides/slide211.xml"/><Relationship Id="rId215" Type="http://schemas.openxmlformats.org/officeDocument/2006/relationships/slide" Target="slides/slide216.xml"/><Relationship Id="rId236" Type="http://schemas.openxmlformats.org/officeDocument/2006/relationships/slide" Target="slides/slide239.xml"/><Relationship Id="rId257" Type="http://schemas.openxmlformats.org/officeDocument/2006/relationships/slide" Target="slides/slide261.xml"/><Relationship Id="rId278" Type="http://schemas.openxmlformats.org/officeDocument/2006/relationships/slide" Target="slides/slide284.xml"/><Relationship Id="rId26" Type="http://schemas.openxmlformats.org/officeDocument/2006/relationships/slide" Target="slides/slide27.xml"/><Relationship Id="rId231" Type="http://schemas.openxmlformats.org/officeDocument/2006/relationships/slide" Target="slides/slide234.xml"/><Relationship Id="rId252" Type="http://schemas.openxmlformats.org/officeDocument/2006/relationships/slide" Target="slides/slide256.xml"/><Relationship Id="rId273" Type="http://schemas.openxmlformats.org/officeDocument/2006/relationships/slide" Target="slides/slide279.xml"/><Relationship Id="rId294" Type="http://schemas.openxmlformats.org/officeDocument/2006/relationships/slide" Target="slides/slide300.xml"/><Relationship Id="rId308" Type="http://schemas.openxmlformats.org/officeDocument/2006/relationships/slide" Target="slides/slide314.xml"/><Relationship Id="rId329" Type="http://schemas.openxmlformats.org/officeDocument/2006/relationships/slide" Target="slides/slide335.xml"/><Relationship Id="rId47" Type="http://schemas.openxmlformats.org/officeDocument/2006/relationships/slide" Target="slides/slide48.xml"/><Relationship Id="rId68" Type="http://schemas.openxmlformats.org/officeDocument/2006/relationships/slide" Target="slides/slide69.xml"/><Relationship Id="rId89" Type="http://schemas.openxmlformats.org/officeDocument/2006/relationships/slide" Target="slides/slide90.xml"/><Relationship Id="rId112" Type="http://schemas.openxmlformats.org/officeDocument/2006/relationships/slide" Target="slides/slide113.xml"/><Relationship Id="rId133" Type="http://schemas.openxmlformats.org/officeDocument/2006/relationships/slide" Target="slides/slide134.xml"/><Relationship Id="rId154" Type="http://schemas.openxmlformats.org/officeDocument/2006/relationships/slide" Target="slides/slide155.xml"/><Relationship Id="rId175" Type="http://schemas.openxmlformats.org/officeDocument/2006/relationships/slide" Target="slides/slide176.xml"/><Relationship Id="rId340" Type="http://schemas.openxmlformats.org/officeDocument/2006/relationships/slide" Target="slides/slide346.xml"/><Relationship Id="rId361" Type="http://schemas.openxmlformats.org/officeDocument/2006/relationships/slide" Target="slides/slide367.xml"/><Relationship Id="rId196" Type="http://schemas.openxmlformats.org/officeDocument/2006/relationships/slide" Target="slides/slide197.xml"/><Relationship Id="rId200" Type="http://schemas.openxmlformats.org/officeDocument/2006/relationships/slide" Target="slides/slide201.xml"/><Relationship Id="rId16" Type="http://schemas.openxmlformats.org/officeDocument/2006/relationships/slide" Target="slides/slide17.xml"/><Relationship Id="rId221" Type="http://schemas.openxmlformats.org/officeDocument/2006/relationships/slide" Target="slides/slide223.xml"/><Relationship Id="rId242" Type="http://schemas.openxmlformats.org/officeDocument/2006/relationships/slide" Target="slides/slide246.xml"/><Relationship Id="rId263" Type="http://schemas.openxmlformats.org/officeDocument/2006/relationships/slide" Target="slides/slide268.xml"/><Relationship Id="rId284" Type="http://schemas.openxmlformats.org/officeDocument/2006/relationships/slide" Target="slides/slide290.xml"/><Relationship Id="rId319" Type="http://schemas.openxmlformats.org/officeDocument/2006/relationships/slide" Target="slides/slide325.xml"/><Relationship Id="rId37" Type="http://schemas.openxmlformats.org/officeDocument/2006/relationships/slide" Target="slides/slide38.xml"/><Relationship Id="rId58" Type="http://schemas.openxmlformats.org/officeDocument/2006/relationships/slide" Target="slides/slide59.xml"/><Relationship Id="rId79" Type="http://schemas.openxmlformats.org/officeDocument/2006/relationships/slide" Target="slides/slide80.xml"/><Relationship Id="rId102" Type="http://schemas.openxmlformats.org/officeDocument/2006/relationships/slide" Target="slides/slide103.xml"/><Relationship Id="rId123" Type="http://schemas.openxmlformats.org/officeDocument/2006/relationships/slide" Target="slides/slide124.xml"/><Relationship Id="rId144" Type="http://schemas.openxmlformats.org/officeDocument/2006/relationships/slide" Target="slides/slide145.xml"/><Relationship Id="rId330" Type="http://schemas.openxmlformats.org/officeDocument/2006/relationships/slide" Target="slides/slide336.xml"/><Relationship Id="rId90" Type="http://schemas.openxmlformats.org/officeDocument/2006/relationships/slide" Target="slides/slide91.xml"/><Relationship Id="rId165" Type="http://schemas.openxmlformats.org/officeDocument/2006/relationships/slide" Target="slides/slide166.xml"/><Relationship Id="rId186" Type="http://schemas.openxmlformats.org/officeDocument/2006/relationships/slide" Target="slides/slide187.xml"/><Relationship Id="rId351" Type="http://schemas.openxmlformats.org/officeDocument/2006/relationships/slide" Target="slides/slide357.xml"/><Relationship Id="rId372" Type="http://schemas.openxmlformats.org/officeDocument/2006/relationships/slide" Target="slides/slide378.xml"/><Relationship Id="rId211" Type="http://schemas.openxmlformats.org/officeDocument/2006/relationships/slide" Target="slides/slide212.xml"/><Relationship Id="rId232" Type="http://schemas.openxmlformats.org/officeDocument/2006/relationships/slide" Target="slides/slide235.xml"/><Relationship Id="rId253" Type="http://schemas.openxmlformats.org/officeDocument/2006/relationships/slide" Target="slides/slide257.xml"/><Relationship Id="rId274" Type="http://schemas.openxmlformats.org/officeDocument/2006/relationships/slide" Target="slides/slide280.xml"/><Relationship Id="rId295" Type="http://schemas.openxmlformats.org/officeDocument/2006/relationships/slide" Target="slides/slide301.xml"/><Relationship Id="rId309" Type="http://schemas.openxmlformats.org/officeDocument/2006/relationships/slide" Target="slides/slide315.xml"/><Relationship Id="rId27" Type="http://schemas.openxmlformats.org/officeDocument/2006/relationships/slide" Target="slides/slide28.xml"/><Relationship Id="rId48" Type="http://schemas.openxmlformats.org/officeDocument/2006/relationships/slide" Target="slides/slide49.xml"/><Relationship Id="rId69" Type="http://schemas.openxmlformats.org/officeDocument/2006/relationships/slide" Target="slides/slide70.xml"/><Relationship Id="rId113" Type="http://schemas.openxmlformats.org/officeDocument/2006/relationships/slide" Target="slides/slide114.xml"/><Relationship Id="rId134" Type="http://schemas.openxmlformats.org/officeDocument/2006/relationships/slide" Target="slides/slide135.xml"/><Relationship Id="rId320" Type="http://schemas.openxmlformats.org/officeDocument/2006/relationships/slide" Target="slides/slide326.xml"/><Relationship Id="rId80" Type="http://schemas.openxmlformats.org/officeDocument/2006/relationships/slide" Target="slides/slide81.xml"/><Relationship Id="rId155" Type="http://schemas.openxmlformats.org/officeDocument/2006/relationships/slide" Target="slides/slide156.xml"/><Relationship Id="rId176" Type="http://schemas.openxmlformats.org/officeDocument/2006/relationships/slide" Target="slides/slide177.xml"/><Relationship Id="rId197" Type="http://schemas.openxmlformats.org/officeDocument/2006/relationships/slide" Target="slides/slide198.xml"/><Relationship Id="rId341" Type="http://schemas.openxmlformats.org/officeDocument/2006/relationships/slide" Target="slides/slide347.xml"/><Relationship Id="rId362" Type="http://schemas.openxmlformats.org/officeDocument/2006/relationships/slide" Target="slides/slide368.xml"/><Relationship Id="rId201" Type="http://schemas.openxmlformats.org/officeDocument/2006/relationships/slide" Target="slides/slide202.xml"/><Relationship Id="rId222" Type="http://schemas.openxmlformats.org/officeDocument/2006/relationships/slide" Target="slides/slide224.xml"/><Relationship Id="rId243" Type="http://schemas.openxmlformats.org/officeDocument/2006/relationships/slide" Target="slides/slide247.xml"/><Relationship Id="rId264" Type="http://schemas.openxmlformats.org/officeDocument/2006/relationships/slide" Target="slides/slide270.xml"/><Relationship Id="rId285" Type="http://schemas.openxmlformats.org/officeDocument/2006/relationships/slide" Target="slides/slide291.xml"/><Relationship Id="rId17" Type="http://schemas.openxmlformats.org/officeDocument/2006/relationships/slide" Target="slides/slide18.xml"/><Relationship Id="rId38" Type="http://schemas.openxmlformats.org/officeDocument/2006/relationships/slide" Target="slides/slide39.xml"/><Relationship Id="rId59" Type="http://schemas.openxmlformats.org/officeDocument/2006/relationships/slide" Target="slides/slide60.xml"/><Relationship Id="rId103" Type="http://schemas.openxmlformats.org/officeDocument/2006/relationships/slide" Target="slides/slide104.xml"/><Relationship Id="rId124" Type="http://schemas.openxmlformats.org/officeDocument/2006/relationships/slide" Target="slides/slide125.xml"/><Relationship Id="rId310" Type="http://schemas.openxmlformats.org/officeDocument/2006/relationships/slide" Target="slides/slide316.xml"/><Relationship Id="rId70" Type="http://schemas.openxmlformats.org/officeDocument/2006/relationships/slide" Target="slides/slide71.xml"/><Relationship Id="rId91" Type="http://schemas.openxmlformats.org/officeDocument/2006/relationships/slide" Target="slides/slide92.xml"/><Relationship Id="rId145" Type="http://schemas.openxmlformats.org/officeDocument/2006/relationships/slide" Target="slides/slide146.xml"/><Relationship Id="rId166" Type="http://schemas.openxmlformats.org/officeDocument/2006/relationships/slide" Target="slides/slide167.xml"/><Relationship Id="rId187" Type="http://schemas.openxmlformats.org/officeDocument/2006/relationships/slide" Target="slides/slide188.xml"/><Relationship Id="rId331" Type="http://schemas.openxmlformats.org/officeDocument/2006/relationships/slide" Target="slides/slide337.xml"/><Relationship Id="rId352" Type="http://schemas.openxmlformats.org/officeDocument/2006/relationships/slide" Target="slides/slide358.xml"/><Relationship Id="rId373" Type="http://schemas.openxmlformats.org/officeDocument/2006/relationships/slide" Target="slides/slide379.xml"/><Relationship Id="rId1" Type="http://schemas.openxmlformats.org/officeDocument/2006/relationships/slide" Target="slides/slide1.xml"/><Relationship Id="rId212" Type="http://schemas.openxmlformats.org/officeDocument/2006/relationships/slide" Target="slides/slide213.xml"/><Relationship Id="rId233" Type="http://schemas.openxmlformats.org/officeDocument/2006/relationships/slide" Target="slides/slide236.xml"/><Relationship Id="rId254" Type="http://schemas.openxmlformats.org/officeDocument/2006/relationships/slide" Target="slides/slide258.xml"/><Relationship Id="rId28" Type="http://schemas.openxmlformats.org/officeDocument/2006/relationships/slide" Target="slides/slide29.xml"/><Relationship Id="rId49" Type="http://schemas.openxmlformats.org/officeDocument/2006/relationships/slide" Target="slides/slide50.xml"/><Relationship Id="rId114" Type="http://schemas.openxmlformats.org/officeDocument/2006/relationships/slide" Target="slides/slide115.xml"/><Relationship Id="rId275" Type="http://schemas.openxmlformats.org/officeDocument/2006/relationships/slide" Target="slides/slide281.xml"/><Relationship Id="rId296" Type="http://schemas.openxmlformats.org/officeDocument/2006/relationships/slide" Target="slides/slide302.xml"/><Relationship Id="rId300" Type="http://schemas.openxmlformats.org/officeDocument/2006/relationships/slide" Target="slides/slide306.xml"/><Relationship Id="rId60" Type="http://schemas.openxmlformats.org/officeDocument/2006/relationships/slide" Target="slides/slide61.xml"/><Relationship Id="rId81" Type="http://schemas.openxmlformats.org/officeDocument/2006/relationships/slide" Target="slides/slide82.xml"/><Relationship Id="rId135" Type="http://schemas.openxmlformats.org/officeDocument/2006/relationships/slide" Target="slides/slide136.xml"/><Relationship Id="rId156" Type="http://schemas.openxmlformats.org/officeDocument/2006/relationships/slide" Target="slides/slide157.xml"/><Relationship Id="rId177" Type="http://schemas.openxmlformats.org/officeDocument/2006/relationships/slide" Target="slides/slide178.xml"/><Relationship Id="rId198" Type="http://schemas.openxmlformats.org/officeDocument/2006/relationships/slide" Target="slides/slide199.xml"/><Relationship Id="rId321" Type="http://schemas.openxmlformats.org/officeDocument/2006/relationships/slide" Target="slides/slide327.xml"/><Relationship Id="rId342" Type="http://schemas.openxmlformats.org/officeDocument/2006/relationships/slide" Target="slides/slide348.xml"/><Relationship Id="rId363" Type="http://schemas.openxmlformats.org/officeDocument/2006/relationships/slide" Target="slides/slide369.xml"/><Relationship Id="rId202" Type="http://schemas.openxmlformats.org/officeDocument/2006/relationships/slide" Target="slides/slide203.xml"/><Relationship Id="rId223" Type="http://schemas.openxmlformats.org/officeDocument/2006/relationships/slide" Target="slides/slide225.xml"/><Relationship Id="rId244" Type="http://schemas.openxmlformats.org/officeDocument/2006/relationships/slide" Target="slides/slide248.xml"/><Relationship Id="rId18" Type="http://schemas.openxmlformats.org/officeDocument/2006/relationships/slide" Target="slides/slide19.xml"/><Relationship Id="rId39" Type="http://schemas.openxmlformats.org/officeDocument/2006/relationships/slide" Target="slides/slide40.xml"/><Relationship Id="rId265" Type="http://schemas.openxmlformats.org/officeDocument/2006/relationships/slide" Target="slides/slide271.xml"/><Relationship Id="rId286" Type="http://schemas.openxmlformats.org/officeDocument/2006/relationships/slide" Target="slides/slide292.xml"/><Relationship Id="rId50" Type="http://schemas.openxmlformats.org/officeDocument/2006/relationships/slide" Target="slides/slide51.xml"/><Relationship Id="rId104" Type="http://schemas.openxmlformats.org/officeDocument/2006/relationships/slide" Target="slides/slide105.xml"/><Relationship Id="rId125" Type="http://schemas.openxmlformats.org/officeDocument/2006/relationships/slide" Target="slides/slide126.xml"/><Relationship Id="rId146" Type="http://schemas.openxmlformats.org/officeDocument/2006/relationships/slide" Target="slides/slide147.xml"/><Relationship Id="rId167" Type="http://schemas.openxmlformats.org/officeDocument/2006/relationships/slide" Target="slides/slide168.xml"/><Relationship Id="rId188" Type="http://schemas.openxmlformats.org/officeDocument/2006/relationships/slide" Target="slides/slide189.xml"/><Relationship Id="rId311" Type="http://schemas.openxmlformats.org/officeDocument/2006/relationships/slide" Target="slides/slide317.xml"/><Relationship Id="rId332" Type="http://schemas.openxmlformats.org/officeDocument/2006/relationships/slide" Target="slides/slide338.xml"/><Relationship Id="rId353" Type="http://schemas.openxmlformats.org/officeDocument/2006/relationships/slide" Target="slides/slide359.xml"/><Relationship Id="rId374" Type="http://schemas.openxmlformats.org/officeDocument/2006/relationships/slide" Target="slides/slide380.xml"/><Relationship Id="rId71" Type="http://schemas.openxmlformats.org/officeDocument/2006/relationships/slide" Target="slides/slide72.xml"/><Relationship Id="rId92" Type="http://schemas.openxmlformats.org/officeDocument/2006/relationships/slide" Target="slides/slide93.xml"/><Relationship Id="rId213" Type="http://schemas.openxmlformats.org/officeDocument/2006/relationships/slide" Target="slides/slide214.xml"/><Relationship Id="rId234" Type="http://schemas.openxmlformats.org/officeDocument/2006/relationships/slide" Target="slides/slide237.xml"/><Relationship Id="rId2" Type="http://schemas.openxmlformats.org/officeDocument/2006/relationships/slide" Target="slides/slide3.xml"/><Relationship Id="rId29" Type="http://schemas.openxmlformats.org/officeDocument/2006/relationships/slide" Target="slides/slide30.xml"/><Relationship Id="rId255" Type="http://schemas.openxmlformats.org/officeDocument/2006/relationships/slide" Target="slides/slide259.xml"/><Relationship Id="rId276" Type="http://schemas.openxmlformats.org/officeDocument/2006/relationships/slide" Target="slides/slide282.xml"/><Relationship Id="rId297" Type="http://schemas.openxmlformats.org/officeDocument/2006/relationships/slide" Target="slides/slide303.xml"/><Relationship Id="rId40" Type="http://schemas.openxmlformats.org/officeDocument/2006/relationships/slide" Target="slides/slide41.xml"/><Relationship Id="rId115" Type="http://schemas.openxmlformats.org/officeDocument/2006/relationships/slide" Target="slides/slide116.xml"/><Relationship Id="rId136" Type="http://schemas.openxmlformats.org/officeDocument/2006/relationships/slide" Target="slides/slide137.xml"/><Relationship Id="rId157" Type="http://schemas.openxmlformats.org/officeDocument/2006/relationships/slide" Target="slides/slide158.xml"/><Relationship Id="rId178" Type="http://schemas.openxmlformats.org/officeDocument/2006/relationships/slide" Target="slides/slide179.xml"/><Relationship Id="rId301" Type="http://schemas.openxmlformats.org/officeDocument/2006/relationships/slide" Target="slides/slide307.xml"/><Relationship Id="rId322" Type="http://schemas.openxmlformats.org/officeDocument/2006/relationships/slide" Target="slides/slide328.xml"/><Relationship Id="rId343" Type="http://schemas.openxmlformats.org/officeDocument/2006/relationships/slide" Target="slides/slide349.xml"/><Relationship Id="rId364" Type="http://schemas.openxmlformats.org/officeDocument/2006/relationships/slide" Target="slides/slide370.xml"/><Relationship Id="rId61" Type="http://schemas.openxmlformats.org/officeDocument/2006/relationships/slide" Target="slides/slide62.xml"/><Relationship Id="rId82" Type="http://schemas.openxmlformats.org/officeDocument/2006/relationships/slide" Target="slides/slide83.xml"/><Relationship Id="rId199" Type="http://schemas.openxmlformats.org/officeDocument/2006/relationships/slide" Target="slides/slide200.xml"/><Relationship Id="rId203" Type="http://schemas.openxmlformats.org/officeDocument/2006/relationships/slide" Target="slides/slide204.xml"/><Relationship Id="rId19" Type="http://schemas.openxmlformats.org/officeDocument/2006/relationships/slide" Target="slides/slide20.xml"/><Relationship Id="rId224" Type="http://schemas.openxmlformats.org/officeDocument/2006/relationships/slide" Target="slides/slide227.xml"/><Relationship Id="rId245" Type="http://schemas.openxmlformats.org/officeDocument/2006/relationships/slide" Target="slides/slide249.xml"/><Relationship Id="rId266" Type="http://schemas.openxmlformats.org/officeDocument/2006/relationships/slide" Target="slides/slide272.xml"/><Relationship Id="rId287" Type="http://schemas.openxmlformats.org/officeDocument/2006/relationships/slide" Target="slides/slide293.xml"/><Relationship Id="rId30" Type="http://schemas.openxmlformats.org/officeDocument/2006/relationships/slide" Target="slides/slide31.xml"/><Relationship Id="rId105" Type="http://schemas.openxmlformats.org/officeDocument/2006/relationships/slide" Target="slides/slide106.xml"/><Relationship Id="rId126" Type="http://schemas.openxmlformats.org/officeDocument/2006/relationships/slide" Target="slides/slide127.xml"/><Relationship Id="rId147" Type="http://schemas.openxmlformats.org/officeDocument/2006/relationships/slide" Target="slides/slide148.xml"/><Relationship Id="rId168" Type="http://schemas.openxmlformats.org/officeDocument/2006/relationships/slide" Target="slides/slide169.xml"/><Relationship Id="rId312" Type="http://schemas.openxmlformats.org/officeDocument/2006/relationships/slide" Target="slides/slide318.xml"/><Relationship Id="rId333" Type="http://schemas.openxmlformats.org/officeDocument/2006/relationships/slide" Target="slides/slide339.xml"/><Relationship Id="rId354" Type="http://schemas.openxmlformats.org/officeDocument/2006/relationships/slide" Target="slides/slide360.xml"/><Relationship Id="rId51" Type="http://schemas.openxmlformats.org/officeDocument/2006/relationships/slide" Target="slides/slide52.xml"/><Relationship Id="rId72" Type="http://schemas.openxmlformats.org/officeDocument/2006/relationships/slide" Target="slides/slide73.xml"/><Relationship Id="rId93" Type="http://schemas.openxmlformats.org/officeDocument/2006/relationships/slide" Target="slides/slide94.xml"/><Relationship Id="rId189" Type="http://schemas.openxmlformats.org/officeDocument/2006/relationships/slide" Target="slides/slide190.xml"/><Relationship Id="rId375" Type="http://schemas.openxmlformats.org/officeDocument/2006/relationships/slide" Target="slides/slide381.xml"/><Relationship Id="rId3" Type="http://schemas.openxmlformats.org/officeDocument/2006/relationships/slide" Target="slides/slide4.xml"/><Relationship Id="rId214" Type="http://schemas.openxmlformats.org/officeDocument/2006/relationships/slide" Target="slides/slide215.xml"/><Relationship Id="rId235" Type="http://schemas.openxmlformats.org/officeDocument/2006/relationships/slide" Target="slides/slide238.xml"/><Relationship Id="rId256" Type="http://schemas.openxmlformats.org/officeDocument/2006/relationships/slide" Target="slides/slide260.xml"/><Relationship Id="rId277" Type="http://schemas.openxmlformats.org/officeDocument/2006/relationships/slide" Target="slides/slide283.xml"/><Relationship Id="rId298" Type="http://schemas.openxmlformats.org/officeDocument/2006/relationships/slide" Target="slides/slide304.xml"/><Relationship Id="rId116" Type="http://schemas.openxmlformats.org/officeDocument/2006/relationships/slide" Target="slides/slide117.xml"/><Relationship Id="rId137" Type="http://schemas.openxmlformats.org/officeDocument/2006/relationships/slide" Target="slides/slide138.xml"/><Relationship Id="rId158" Type="http://schemas.openxmlformats.org/officeDocument/2006/relationships/slide" Target="slides/slide159.xml"/><Relationship Id="rId302" Type="http://schemas.openxmlformats.org/officeDocument/2006/relationships/slide" Target="slides/slide308.xml"/><Relationship Id="rId323" Type="http://schemas.openxmlformats.org/officeDocument/2006/relationships/slide" Target="slides/slide329.xml"/><Relationship Id="rId344" Type="http://schemas.openxmlformats.org/officeDocument/2006/relationships/slide" Target="slides/slide350.xml"/><Relationship Id="rId20" Type="http://schemas.openxmlformats.org/officeDocument/2006/relationships/slide" Target="slides/slide21.xml"/><Relationship Id="rId41" Type="http://schemas.openxmlformats.org/officeDocument/2006/relationships/slide" Target="slides/slide42.xml"/><Relationship Id="rId62" Type="http://schemas.openxmlformats.org/officeDocument/2006/relationships/slide" Target="slides/slide63.xml"/><Relationship Id="rId83" Type="http://schemas.openxmlformats.org/officeDocument/2006/relationships/slide" Target="slides/slide84.xml"/><Relationship Id="rId179" Type="http://schemas.openxmlformats.org/officeDocument/2006/relationships/slide" Target="slides/slide180.xml"/><Relationship Id="rId365" Type="http://schemas.openxmlformats.org/officeDocument/2006/relationships/slide" Target="slides/slide371.xml"/><Relationship Id="rId190" Type="http://schemas.openxmlformats.org/officeDocument/2006/relationships/slide" Target="slides/slide191.xml"/><Relationship Id="rId204" Type="http://schemas.openxmlformats.org/officeDocument/2006/relationships/slide" Target="slides/slide205.xml"/><Relationship Id="rId225" Type="http://schemas.openxmlformats.org/officeDocument/2006/relationships/slide" Target="slides/slide228.xml"/><Relationship Id="rId246" Type="http://schemas.openxmlformats.org/officeDocument/2006/relationships/slide" Target="slides/slide250.xml"/><Relationship Id="rId267" Type="http://schemas.openxmlformats.org/officeDocument/2006/relationships/slide" Target="slides/slide273.xml"/><Relationship Id="rId288" Type="http://schemas.openxmlformats.org/officeDocument/2006/relationships/slide" Target="slides/slide294.xml"/><Relationship Id="rId106" Type="http://schemas.openxmlformats.org/officeDocument/2006/relationships/slide" Target="slides/slide107.xml"/><Relationship Id="rId127" Type="http://schemas.openxmlformats.org/officeDocument/2006/relationships/slide" Target="slides/slide128.xml"/><Relationship Id="rId313" Type="http://schemas.openxmlformats.org/officeDocument/2006/relationships/slide" Target="slides/slide319.xml"/><Relationship Id="rId10" Type="http://schemas.openxmlformats.org/officeDocument/2006/relationships/slide" Target="slides/slide11.xml"/><Relationship Id="rId31" Type="http://schemas.openxmlformats.org/officeDocument/2006/relationships/slide" Target="slides/slide32.xml"/><Relationship Id="rId52" Type="http://schemas.openxmlformats.org/officeDocument/2006/relationships/slide" Target="slides/slide53.xml"/><Relationship Id="rId73" Type="http://schemas.openxmlformats.org/officeDocument/2006/relationships/slide" Target="slides/slide74.xml"/><Relationship Id="rId94" Type="http://schemas.openxmlformats.org/officeDocument/2006/relationships/slide" Target="slides/slide95.xml"/><Relationship Id="rId148" Type="http://schemas.openxmlformats.org/officeDocument/2006/relationships/slide" Target="slides/slide149.xml"/><Relationship Id="rId169" Type="http://schemas.openxmlformats.org/officeDocument/2006/relationships/slide" Target="slides/slide170.xml"/><Relationship Id="rId334" Type="http://schemas.openxmlformats.org/officeDocument/2006/relationships/slide" Target="slides/slide340.xml"/><Relationship Id="rId355" Type="http://schemas.openxmlformats.org/officeDocument/2006/relationships/slide" Target="slides/slide361.xml"/><Relationship Id="rId376" Type="http://schemas.openxmlformats.org/officeDocument/2006/relationships/slide" Target="slides/slide3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jeda Torres, Geovannie" userId="4f4e5ea2-1584-4201-8adc-dc26d423aa1c" providerId="ADAL" clId="{A06AC092-67D3-499B-9C4F-F1E694C6C519}"/>
    <pc:docChg chg="undo custSel modSld">
      <pc:chgData name="Ojeda Torres, Geovannie" userId="4f4e5ea2-1584-4201-8adc-dc26d423aa1c" providerId="ADAL" clId="{A06AC092-67D3-499B-9C4F-F1E694C6C519}" dt="2022-06-20T19:22:14.692" v="7" actId="20577"/>
      <pc:docMkLst>
        <pc:docMk/>
      </pc:docMkLst>
      <pc:sldChg chg="modSp mod">
        <pc:chgData name="Ojeda Torres, Geovannie" userId="4f4e5ea2-1584-4201-8adc-dc26d423aa1c" providerId="ADAL" clId="{A06AC092-67D3-499B-9C4F-F1E694C6C519}" dt="2022-06-20T19:22:14.692" v="7" actId="20577"/>
        <pc:sldMkLst>
          <pc:docMk/>
          <pc:sldMk cId="4170351957" sldId="256"/>
        </pc:sldMkLst>
        <pc:spChg chg="mod">
          <ac:chgData name="Ojeda Torres, Geovannie" userId="4f4e5ea2-1584-4201-8adc-dc26d423aa1c" providerId="ADAL" clId="{A06AC092-67D3-499B-9C4F-F1E694C6C519}" dt="2022-06-20T19:22:14.692" v="7" actId="20577"/>
          <ac:spMkLst>
            <pc:docMk/>
            <pc:sldMk cId="4170351957" sldId="25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766E6E-A7E0-4691-BCF6-F03AD675B55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448904-56DA-4ED5-A31A-B8677609570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EF4CBFD-B72E-4DAF-95FF-18F8EBFE3617}" type="datetimeFigureOut">
              <a:rPr lang="en-US" smtClean="0"/>
              <a:t>6/20/2022</a:t>
            </a:fld>
            <a:endParaRPr lang="en-US"/>
          </a:p>
        </p:txBody>
      </p:sp>
      <p:sp>
        <p:nvSpPr>
          <p:cNvPr id="4" name="Footer Placeholder 3">
            <a:extLst>
              <a:ext uri="{FF2B5EF4-FFF2-40B4-BE49-F238E27FC236}">
                <a16:creationId xmlns:a16="http://schemas.microsoft.com/office/drawing/2014/main" id="{C2BDAC21-1896-4B87-8758-5DB903AE610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020BEB-094D-48E4-9D4C-C3C212F801E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6E9D129-2DDD-4751-B724-16431F88950F}" type="slidenum">
              <a:rPr lang="en-US" smtClean="0"/>
              <a:t>‹#›</a:t>
            </a:fld>
            <a:endParaRPr lang="en-US"/>
          </a:p>
        </p:txBody>
      </p:sp>
    </p:spTree>
    <p:extLst>
      <p:ext uri="{BB962C8B-B14F-4D97-AF65-F5344CB8AC3E}">
        <p14:creationId xmlns:p14="http://schemas.microsoft.com/office/powerpoint/2010/main" val="3902856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A468BDD-B480-4E29-AB0F-E6D2E7E92D57}" type="datetimeFigureOut">
              <a:rPr lang="en-US" smtClean="0"/>
              <a:t>6/20/2022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663AC4B-721C-4B5C-906D-A6CA38ECCDA0}" type="slidenum">
              <a:rPr lang="en-US" smtClean="0"/>
              <a:t>‹#›</a:t>
            </a:fld>
            <a:endParaRPr lang="en-US"/>
          </a:p>
        </p:txBody>
      </p:sp>
    </p:spTree>
    <p:extLst>
      <p:ext uri="{BB962C8B-B14F-4D97-AF65-F5344CB8AC3E}">
        <p14:creationId xmlns:p14="http://schemas.microsoft.com/office/powerpoint/2010/main" val="10951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3AC4B-721C-4B5C-906D-A6CA38ECCDA0}" type="slidenum">
              <a:rPr lang="en-US" smtClean="0"/>
              <a:t>3</a:t>
            </a:fld>
            <a:endParaRPr lang="en-US"/>
          </a:p>
        </p:txBody>
      </p:sp>
    </p:spTree>
    <p:extLst>
      <p:ext uri="{BB962C8B-B14F-4D97-AF65-F5344CB8AC3E}">
        <p14:creationId xmlns:p14="http://schemas.microsoft.com/office/powerpoint/2010/main" val="3377123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76</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150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84</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360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89</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72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97</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606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103</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197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105</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3872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120</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093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6100" y="444500"/>
            <a:ext cx="2997200" cy="1685925"/>
          </a:xfrm>
        </p:spPr>
      </p:sp>
      <p:sp>
        <p:nvSpPr>
          <p:cNvPr id="3" name="Notes Placeholder 2"/>
          <p:cNvSpPr>
            <a:spLocks noGrp="1"/>
          </p:cNvSpPr>
          <p:nvPr>
            <p:ph type="body" idx="1"/>
          </p:nvPr>
        </p:nvSpPr>
        <p:spPr/>
        <p:txBody>
          <a:bodyPr/>
          <a:lstStyle/>
          <a:p>
            <a:r>
              <a:rPr lang="en-US" dirty="0"/>
              <a:t>There is always frictional heating</a:t>
            </a:r>
            <a:r>
              <a:rPr lang="en-US" baseline="0" dirty="0"/>
              <a:t> that occurs in your column, so there is always a temperature gradient along the column i.e. the temp at the outlet is higher than the inlet.</a:t>
            </a:r>
          </a:p>
          <a:p>
            <a:endParaRPr lang="en-US" baseline="0" dirty="0"/>
          </a:p>
          <a:p>
            <a:r>
              <a:rPr lang="en-US" baseline="0" dirty="0"/>
              <a:t>There is also a radial gradient (temp on the inside is hotter than the outside).</a:t>
            </a:r>
          </a:p>
          <a:p>
            <a:endParaRPr lang="en-US" baseline="0" dirty="0"/>
          </a:p>
          <a:p>
            <a:r>
              <a:rPr lang="en-US" b="1" u="sng" baseline="0" dirty="0"/>
              <a:t>At high pressures</a:t>
            </a:r>
            <a:r>
              <a:rPr lang="en-US" b="0" u="sng" baseline="0" dirty="0"/>
              <a:t>:</a:t>
            </a:r>
            <a:endParaRPr lang="en-US" baseline="0" dirty="0"/>
          </a:p>
          <a:p>
            <a:r>
              <a:rPr lang="en-US" baseline="0" dirty="0"/>
              <a:t>In forced air mode, frictional heating results in an increase in temp. The air at the walls of the column then returns to the column heater. The </a:t>
            </a:r>
            <a:r>
              <a:rPr lang="en-US" baseline="0" dirty="0" err="1"/>
              <a:t>peltier</a:t>
            </a:r>
            <a:r>
              <a:rPr lang="en-US" baseline="0" dirty="0"/>
              <a:t> then compensates for the hotter air by decreasing the temp, which results in cold spots in the column oven (and cooler temperatures at the surface of the column)</a:t>
            </a:r>
          </a:p>
          <a:p>
            <a:r>
              <a:rPr lang="en-US" baseline="0" dirty="0"/>
              <a:t>- Peak broadening results due to molecules having a faster linear velocity at the center of the column.</a:t>
            </a:r>
            <a:endParaRPr lang="en-US" dirty="0"/>
          </a:p>
        </p:txBody>
      </p:sp>
      <p:sp>
        <p:nvSpPr>
          <p:cNvPr id="4" name="Slide Number Placeholder 3"/>
          <p:cNvSpPr>
            <a:spLocks noGrp="1"/>
          </p:cNvSpPr>
          <p:nvPr>
            <p:ph type="sldNum" sz="quarter" idx="10"/>
          </p:nvPr>
        </p:nvSpPr>
        <p:spPr/>
        <p:txBody>
          <a:bodyPr/>
          <a:lstStyle/>
          <a:p>
            <a:fld id="{1BA22E0F-F38E-4A42-9D52-322124DAE973}" type="slidenum">
              <a:rPr lang="en-US" smtClean="0"/>
              <a:pPr/>
              <a:t>130</a:t>
            </a:fld>
            <a:endParaRPr lang="en-US"/>
          </a:p>
        </p:txBody>
      </p:sp>
    </p:spTree>
    <p:extLst>
      <p:ext uri="{BB962C8B-B14F-4D97-AF65-F5344CB8AC3E}">
        <p14:creationId xmlns:p14="http://schemas.microsoft.com/office/powerpoint/2010/main" val="269991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143</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967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156</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64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4</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873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162</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93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175</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71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177</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9523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195</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184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205</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6010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214</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4017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250</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5448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277</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7193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3AC4B-721C-4B5C-906D-A6CA38ECCDA0}" type="slidenum">
              <a:rPr lang="en-US" smtClean="0"/>
              <a:t>278</a:t>
            </a:fld>
            <a:endParaRPr lang="en-US"/>
          </a:p>
        </p:txBody>
      </p:sp>
    </p:spTree>
    <p:extLst>
      <p:ext uri="{BB962C8B-B14F-4D97-AF65-F5344CB8AC3E}">
        <p14:creationId xmlns:p14="http://schemas.microsoft.com/office/powerpoint/2010/main" val="2227676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279</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50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3AC4B-721C-4B5C-906D-A6CA38ECCDA0}" type="slidenum">
              <a:rPr lang="en-US" smtClean="0"/>
              <a:t>7</a:t>
            </a:fld>
            <a:endParaRPr lang="en-US"/>
          </a:p>
        </p:txBody>
      </p:sp>
    </p:spTree>
    <p:extLst>
      <p:ext uri="{BB962C8B-B14F-4D97-AF65-F5344CB8AC3E}">
        <p14:creationId xmlns:p14="http://schemas.microsoft.com/office/powerpoint/2010/main" val="819187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3AC4B-721C-4B5C-906D-A6CA38ECCDA0}" type="slidenum">
              <a:rPr lang="en-US" smtClean="0"/>
              <a:t>296</a:t>
            </a:fld>
            <a:endParaRPr lang="en-US"/>
          </a:p>
        </p:txBody>
      </p:sp>
    </p:spTree>
    <p:extLst>
      <p:ext uri="{BB962C8B-B14F-4D97-AF65-F5344CB8AC3E}">
        <p14:creationId xmlns:p14="http://schemas.microsoft.com/office/powerpoint/2010/main" val="1279634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3AC4B-721C-4B5C-906D-A6CA38ECCDA0}" type="slidenum">
              <a:rPr lang="en-US" smtClean="0"/>
              <a:t>297</a:t>
            </a:fld>
            <a:endParaRPr lang="en-US"/>
          </a:p>
        </p:txBody>
      </p:sp>
    </p:spTree>
    <p:extLst>
      <p:ext uri="{BB962C8B-B14F-4D97-AF65-F5344CB8AC3E}">
        <p14:creationId xmlns:p14="http://schemas.microsoft.com/office/powerpoint/2010/main" val="2301906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305</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219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363</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501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  one of the icons </a:t>
            </a:r>
            <a:r>
              <a:rPr lang="en-US"/>
              <a:t>at the top.</a:t>
            </a:r>
          </a:p>
        </p:txBody>
      </p:sp>
      <p:sp>
        <p:nvSpPr>
          <p:cNvPr id="4" name="Slide Number Placeholder 3"/>
          <p:cNvSpPr>
            <a:spLocks noGrp="1"/>
          </p:cNvSpPr>
          <p:nvPr>
            <p:ph type="sldNum" sz="quarter" idx="10"/>
          </p:nvPr>
        </p:nvSpPr>
        <p:spPr/>
        <p:txBody>
          <a:bodyPr/>
          <a:lstStyle/>
          <a:p>
            <a:fld id="{7663AC4B-721C-4B5C-906D-A6CA38ECCDA0}" type="slidenum">
              <a:rPr lang="en-US" smtClean="0"/>
              <a:t>372</a:t>
            </a:fld>
            <a:endParaRPr lang="en-US"/>
          </a:p>
        </p:txBody>
      </p:sp>
    </p:spTree>
    <p:extLst>
      <p:ext uri="{BB962C8B-B14F-4D97-AF65-F5344CB8AC3E}">
        <p14:creationId xmlns:p14="http://schemas.microsoft.com/office/powerpoint/2010/main" val="2273892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  one of the icons </a:t>
            </a:r>
            <a:r>
              <a:rPr lang="en-US"/>
              <a:t>at the top.</a:t>
            </a:r>
          </a:p>
        </p:txBody>
      </p:sp>
      <p:sp>
        <p:nvSpPr>
          <p:cNvPr id="4" name="Slide Number Placeholder 3"/>
          <p:cNvSpPr>
            <a:spLocks noGrp="1"/>
          </p:cNvSpPr>
          <p:nvPr>
            <p:ph type="sldNum" sz="quarter" idx="10"/>
          </p:nvPr>
        </p:nvSpPr>
        <p:spPr/>
        <p:txBody>
          <a:bodyPr/>
          <a:lstStyle/>
          <a:p>
            <a:fld id="{7663AC4B-721C-4B5C-906D-A6CA38ECCDA0}" type="slidenum">
              <a:rPr lang="en-US" smtClean="0"/>
              <a:t>373</a:t>
            </a:fld>
            <a:endParaRPr lang="en-US"/>
          </a:p>
        </p:txBody>
      </p:sp>
    </p:spTree>
    <p:extLst>
      <p:ext uri="{BB962C8B-B14F-4D97-AF65-F5344CB8AC3E}">
        <p14:creationId xmlns:p14="http://schemas.microsoft.com/office/powerpoint/2010/main" val="419848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3AC4B-721C-4B5C-906D-A6CA38ECCDA0}" type="slidenum">
              <a:rPr lang="en-US" smtClean="0"/>
              <a:t>8</a:t>
            </a:fld>
            <a:endParaRPr lang="en-US"/>
          </a:p>
        </p:txBody>
      </p:sp>
    </p:spTree>
    <p:extLst>
      <p:ext uri="{BB962C8B-B14F-4D97-AF65-F5344CB8AC3E}">
        <p14:creationId xmlns:p14="http://schemas.microsoft.com/office/powerpoint/2010/main" val="158756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3AC4B-721C-4B5C-906D-A6CA38ECCDA0}" type="slidenum">
              <a:rPr lang="en-US" smtClean="0"/>
              <a:t>11</a:t>
            </a:fld>
            <a:endParaRPr lang="en-US"/>
          </a:p>
        </p:txBody>
      </p:sp>
    </p:spTree>
    <p:extLst>
      <p:ext uri="{BB962C8B-B14F-4D97-AF65-F5344CB8AC3E}">
        <p14:creationId xmlns:p14="http://schemas.microsoft.com/office/powerpoint/2010/main" val="108372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29</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39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35</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310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56</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424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A22E0F-F38E-4A42-9D52-322124DAE973}" type="slidenum">
              <a:rPr lang="en-US" smtClean="0"/>
              <a:pPr/>
              <a:t>73</a:t>
            </a:fld>
            <a:endParaRPr lang="en-US"/>
          </a:p>
        </p:txBody>
      </p:sp>
      <p:sp>
        <p:nvSpPr>
          <p:cNvPr id="12" name="Slide Image Placeholder 11"/>
          <p:cNvSpPr>
            <a:spLocks noGrp="1" noRot="1" noChangeAspect="1"/>
          </p:cNvSpPr>
          <p:nvPr>
            <p:ph type="sldImg"/>
          </p:nvPr>
        </p:nvSpPr>
        <p:spPr>
          <a:xfrm>
            <a:off x="717550" y="1162050"/>
            <a:ext cx="5575300" cy="3136900"/>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0334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oleObject" Target="../embeddings/oleObject3.bin"/><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2.emf"/></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12.emf"/><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oleObject" Target="../embeddings/oleObject6.bin"/><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Master" Target="../slideMasters/slideMaster2.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s>
</file>

<file path=ppt/slideLayouts/_rels/slideLayout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10" Type="http://schemas.openxmlformats.org/officeDocument/2006/relationships/image" Target="../media/image12.emf"/><Relationship Id="rId4" Type="http://schemas.openxmlformats.org/officeDocument/2006/relationships/tags" Target="../tags/tag47.xml"/><Relationship Id="rId9"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1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3429000"/>
            <a:ext cx="12192000" cy="3436044"/>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pic>
        <p:nvPicPr>
          <p:cNvPr id="10" name="image12.png"/>
          <p:cNvPicPr/>
          <p:nvPr/>
        </p:nvPicPr>
        <p:blipFill>
          <a:blip r:embed="rId3" cstate="print">
            <a:extLst>
              <a:ext uri="{28A0092B-C50C-407E-A947-70E740481C1C}">
                <a14:useLocalDpi xmlns:a14="http://schemas.microsoft.com/office/drawing/2010/main" val="0"/>
              </a:ext>
            </a:extLst>
          </a:blip>
          <a:stretch>
            <a:fillRect/>
          </a:stretch>
        </p:blipFill>
        <p:spPr>
          <a:xfrm>
            <a:off x="336553" y="3650462"/>
            <a:ext cx="2376099" cy="569187"/>
          </a:xfrm>
          <a:prstGeom prst="rect">
            <a:avLst/>
          </a:prstGeom>
          <a:ln w="12700" cap="flat">
            <a:noFill/>
            <a:miter lim="400000"/>
          </a:ln>
          <a:effectLst/>
        </p:spPr>
      </p:pic>
      <p:sp>
        <p:nvSpPr>
          <p:cNvPr id="16" name="Text Placeholder 15"/>
          <p:cNvSpPr>
            <a:spLocks noGrp="1"/>
          </p:cNvSpPr>
          <p:nvPr>
            <p:ph type="body" sz="quarter" idx="10" hasCustomPrompt="1"/>
          </p:nvPr>
        </p:nvSpPr>
        <p:spPr>
          <a:xfrm>
            <a:off x="336549" y="5368413"/>
            <a:ext cx="4023360" cy="932010"/>
          </a:xfrm>
          <a:noFill/>
        </p:spPr>
        <p:txBody>
          <a:bodyPr/>
          <a:lstStyle>
            <a:lvl1pPr>
              <a:spcAft>
                <a:spcPts val="0"/>
              </a:spcAft>
              <a:buFontTx/>
              <a:buNone/>
              <a:defRPr sz="1600" b="0" baseline="0">
                <a:solidFill>
                  <a:schemeClr val="accent5"/>
                </a:solidFill>
              </a:defRPr>
            </a:lvl1pPr>
            <a:lvl2pPr marL="114300" indent="4763">
              <a:spcAft>
                <a:spcPts val="0"/>
              </a:spcAft>
              <a:buFontTx/>
              <a:buNone/>
              <a:defRPr sz="1400" i="1" baseline="0">
                <a:solidFill>
                  <a:schemeClr val="accent5"/>
                </a:solidFill>
              </a:defRPr>
            </a:lvl2pPr>
          </a:lstStyle>
          <a:p>
            <a:pPr lvl="0"/>
            <a:r>
              <a:rPr lang="en-US"/>
              <a:t>16pt Presenter Name</a:t>
            </a:r>
          </a:p>
          <a:p>
            <a:pPr lvl="1"/>
            <a:r>
              <a:rPr lang="en-US"/>
              <a:t>14pt Italic Presenter Title </a:t>
            </a:r>
          </a:p>
        </p:txBody>
      </p:sp>
      <p:sp>
        <p:nvSpPr>
          <p:cNvPr id="18" name="Title 16"/>
          <p:cNvSpPr>
            <a:spLocks noGrp="1"/>
          </p:cNvSpPr>
          <p:nvPr>
            <p:ph type="title" hasCustomPrompt="1"/>
          </p:nvPr>
        </p:nvSpPr>
        <p:spPr>
          <a:xfrm>
            <a:off x="336552" y="4850575"/>
            <a:ext cx="11548533" cy="443190"/>
          </a:xfrm>
          <a:noFill/>
        </p:spPr>
        <p:txBody>
          <a:bodyPr wrap="square" lIns="91440">
            <a:noAutofit/>
          </a:bodyPr>
          <a:lstStyle>
            <a:lvl1pPr>
              <a:defRPr sz="2800" b="1">
                <a:solidFill>
                  <a:schemeClr val="accent5"/>
                </a:solidFill>
              </a:defRPr>
            </a:lvl1pPr>
          </a:lstStyle>
          <a:p>
            <a:r>
              <a:rPr lang="en-US"/>
              <a:t>28pt Arial Title</a:t>
            </a:r>
          </a:p>
        </p:txBody>
      </p:sp>
      <p:grpSp>
        <p:nvGrpSpPr>
          <p:cNvPr id="2" name="Group 5"/>
          <p:cNvGrpSpPr/>
          <p:nvPr/>
        </p:nvGrpSpPr>
        <p:grpSpPr>
          <a:xfrm>
            <a:off x="0" y="6297618"/>
            <a:ext cx="12192000" cy="567431"/>
            <a:chOff x="0" y="6289662"/>
            <a:chExt cx="9144000" cy="567431"/>
          </a:xfrm>
        </p:grpSpPr>
        <p:sp>
          <p:nvSpPr>
            <p:cNvPr id="7" name="Rectangle 6"/>
            <p:cNvSpPr/>
            <p:nvPr/>
          </p:nvSpPr>
          <p:spPr bwMode="auto">
            <a:xfrm>
              <a:off x="0" y="6289662"/>
              <a:ext cx="9144000" cy="567431"/>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sp>
          <p:nvSpPr>
            <p:cNvPr id="8" name="TextBox 7"/>
            <p:cNvSpPr txBox="1"/>
            <p:nvPr/>
          </p:nvSpPr>
          <p:spPr>
            <a:xfrm>
              <a:off x="4572000" y="6467489"/>
              <a:ext cx="4320089" cy="215444"/>
            </a:xfrm>
            <a:prstGeom prst="rect">
              <a:avLst/>
            </a:prstGeom>
            <a:noFill/>
          </p:spPr>
          <p:txBody>
            <a:bodyPr vert="horz" wrap="square" lIns="0" tIns="0" rIns="0" bIns="0" rtlCol="0" anchor="ctr" anchorCtr="0">
              <a:noAutofit/>
            </a:bodyPr>
            <a:lstStyle/>
            <a:p>
              <a:pPr algn="r"/>
              <a:r>
                <a:rPr lang="en-US" sz="1400">
                  <a:solidFill>
                    <a:schemeClr val="bg1"/>
                  </a:solidFill>
                  <a:latin typeface="Arial"/>
                </a:rPr>
                <a:t>The world leader in serving science</a:t>
              </a:r>
            </a:p>
          </p:txBody>
        </p:sp>
      </p:grpSp>
    </p:spTree>
    <p:extLst>
      <p:ext uri="{BB962C8B-B14F-4D97-AF65-F5344CB8AC3E}">
        <p14:creationId xmlns:p14="http://schemas.microsoft.com/office/powerpoint/2010/main" val="39236659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with content bar">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hasCustomPrompt="1"/>
          </p:nvPr>
        </p:nvSpPr>
        <p:spPr>
          <a:xfrm>
            <a:off x="0" y="533401"/>
            <a:ext cx="12192000" cy="1979613"/>
          </a:xfrm>
          <a:solidFill>
            <a:srgbClr val="7FBA00"/>
          </a:solidFill>
        </p:spPr>
        <p:txBody>
          <a:bodyPr lIns="274320" anchor="ctr" anchorCtr="0"/>
          <a:lstStyle>
            <a:lvl1pPr marL="0" indent="0">
              <a:spcBef>
                <a:spcPts val="600"/>
              </a:spcBef>
              <a:buClr>
                <a:schemeClr val="bg1"/>
              </a:buClr>
              <a:buFontTx/>
              <a:buNone/>
              <a:defRPr sz="1800" baseline="0">
                <a:solidFill>
                  <a:schemeClr val="bg1"/>
                </a:solidFill>
              </a:defRPr>
            </a:lvl1pPr>
            <a:lvl2pPr marL="171450" indent="0">
              <a:buFontTx/>
              <a:buNone/>
              <a:defRPr sz="1600"/>
            </a:lvl2pPr>
          </a:lstStyle>
          <a:p>
            <a:pPr marL="0" indent="0">
              <a:spcBef>
                <a:spcPts val="600"/>
              </a:spcBef>
              <a:buClr>
                <a:schemeClr val="bg1"/>
              </a:buClr>
              <a:buNone/>
            </a:pPr>
            <a:r>
              <a:rPr lang="en-US" sz="2400" kern="0">
                <a:solidFill>
                  <a:schemeClr val="bg1"/>
                </a:solidFill>
              </a:rPr>
              <a:t>Place sub-head or framing statement text in this box. </a:t>
            </a:r>
            <a:br>
              <a:rPr lang="en-US" sz="2400" kern="0">
                <a:solidFill>
                  <a:schemeClr val="bg1"/>
                </a:solidFill>
              </a:rPr>
            </a:br>
            <a:r>
              <a:rPr lang="en-US" sz="2400" kern="0">
                <a:solidFill>
                  <a:schemeClr val="bg1"/>
                </a:solidFill>
              </a:rPr>
              <a:t>Change box color and transparency as desired.</a:t>
            </a:r>
            <a:br>
              <a:rPr lang="en-US" sz="2400" kern="0">
                <a:solidFill>
                  <a:schemeClr val="bg1"/>
                </a:solidFill>
              </a:rPr>
            </a:br>
            <a:r>
              <a:rPr lang="en-US" sz="2400" kern="0">
                <a:solidFill>
                  <a:schemeClr val="bg1"/>
                </a:solidFill>
              </a:rPr>
              <a:t>Vertically reposition as desired.</a:t>
            </a:r>
          </a:p>
        </p:txBody>
      </p:sp>
    </p:spTree>
    <p:extLst>
      <p:ext uri="{BB962C8B-B14F-4D97-AF65-F5344CB8AC3E}">
        <p14:creationId xmlns:p14="http://schemas.microsoft.com/office/powerpoint/2010/main" val="161176134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Title Only">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Text Placeholder 5"/>
          <p:cNvSpPr>
            <a:spLocks noGrp="1"/>
          </p:cNvSpPr>
          <p:nvPr>
            <p:ph type="body" sz="quarter" idx="10"/>
          </p:nvPr>
        </p:nvSpPr>
        <p:spPr>
          <a:xfrm>
            <a:off x="266701" y="5732206"/>
            <a:ext cx="11658600" cy="422532"/>
          </a:xfrm>
        </p:spPr>
        <p:txBody>
          <a:bodyPr lIns="0" tIns="0" rIns="0" bIns="0" anchor="b"/>
          <a:lstStyle>
            <a:lvl1pPr marL="0" indent="0">
              <a:buNone/>
              <a:defRPr sz="90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2223155428"/>
      </p:ext>
    </p:extLst>
  </p:cSld>
  <p:clrMapOvr>
    <a:masterClrMapping/>
  </p:clrMapOvr>
  <p:transition>
    <p:fade/>
  </p:transition>
  <p:extLst>
    <p:ext uri="{DCECCB84-F9BA-43D5-87BE-67443E8EF086}">
      <p15:sldGuideLst xmlns:p15="http://schemas.microsoft.com/office/powerpoint/2012/main">
        <p15:guide id="1" pos="240">
          <p15:clr>
            <a:srgbClr val="FBAE40"/>
          </p15:clr>
        </p15:guide>
        <p15:guide id="2" pos="7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Text Placeholder 5"/>
          <p:cNvSpPr>
            <a:spLocks noGrp="1"/>
          </p:cNvSpPr>
          <p:nvPr>
            <p:ph type="body" sz="quarter" idx="10"/>
          </p:nvPr>
        </p:nvSpPr>
        <p:spPr>
          <a:xfrm>
            <a:off x="266701" y="5732206"/>
            <a:ext cx="11658600" cy="422532"/>
          </a:xfrm>
        </p:spPr>
        <p:txBody>
          <a:bodyPr lIns="0" tIns="0" rIns="0" bIns="0" anchor="b"/>
          <a:lstStyle>
            <a:lvl1pPr marL="0" indent="0">
              <a:buNone/>
              <a:defRPr sz="90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3104935323"/>
      </p:ext>
    </p:extLst>
  </p:cSld>
  <p:clrMapOvr>
    <a:masterClrMapping/>
  </p:clrMapOvr>
  <p:transition>
    <p:fade/>
  </p:transition>
  <p:extLst>
    <p:ext uri="{DCECCB84-F9BA-43D5-87BE-67443E8EF086}">
      <p15:sldGuideLst xmlns:p15="http://schemas.microsoft.com/office/powerpoint/2012/main">
        <p15:guide id="1" pos="240">
          <p15:clr>
            <a:srgbClr val="FBAE40"/>
          </p15:clr>
        </p15:guide>
        <p15:guide id="2" pos="74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Only">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Text Placeholder 5"/>
          <p:cNvSpPr>
            <a:spLocks noGrp="1"/>
          </p:cNvSpPr>
          <p:nvPr>
            <p:ph type="body" sz="quarter" idx="10"/>
          </p:nvPr>
        </p:nvSpPr>
        <p:spPr>
          <a:xfrm>
            <a:off x="266701" y="5732206"/>
            <a:ext cx="11658600" cy="422532"/>
          </a:xfrm>
        </p:spPr>
        <p:txBody>
          <a:bodyPr lIns="0" tIns="0" rIns="0" bIns="0" anchor="b"/>
          <a:lstStyle>
            <a:lvl1pPr marL="0" indent="0">
              <a:buNone/>
              <a:defRPr sz="900">
                <a:solidFill>
                  <a:schemeClr val="accent5"/>
                </a:solidFill>
              </a:defRPr>
            </a:lvl1pPr>
          </a:lstStyle>
          <a:p>
            <a:pPr lvl="0"/>
            <a:r>
              <a:rPr lang="en-US"/>
              <a:t>Click to edit Master text styles</a:t>
            </a:r>
          </a:p>
        </p:txBody>
      </p:sp>
    </p:spTree>
    <p:extLst>
      <p:ext uri="{BB962C8B-B14F-4D97-AF65-F5344CB8AC3E}">
        <p14:creationId xmlns:p14="http://schemas.microsoft.com/office/powerpoint/2010/main" val="583098593"/>
      </p:ext>
    </p:extLst>
  </p:cSld>
  <p:clrMapOvr>
    <a:masterClrMapping/>
  </p:clrMapOvr>
  <p:transition>
    <p:fade/>
  </p:transition>
  <p:extLst>
    <p:ext uri="{DCECCB84-F9BA-43D5-87BE-67443E8EF086}">
      <p15:sldGuideLst xmlns:p15="http://schemas.microsoft.com/office/powerpoint/2012/main">
        <p15:guide id="1" pos="240">
          <p15:clr>
            <a:srgbClr val="FBAE40"/>
          </p15:clr>
        </p15:guide>
        <p15:guide id="2" pos="7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grpSp>
        <p:nvGrpSpPr>
          <p:cNvPr id="5" name="Group 4"/>
          <p:cNvGrpSpPr/>
          <p:nvPr/>
        </p:nvGrpSpPr>
        <p:grpSpPr>
          <a:xfrm>
            <a:off x="293688" y="825500"/>
            <a:ext cx="11610974" cy="876300"/>
            <a:chOff x="242888" y="838200"/>
            <a:chExt cx="11610974" cy="1071033"/>
          </a:xfrm>
        </p:grpSpPr>
        <p:sp>
          <p:nvSpPr>
            <p:cNvPr id="6" name="Rectangle 5"/>
            <p:cNvSpPr/>
            <p:nvPr/>
          </p:nvSpPr>
          <p:spPr bwMode="auto">
            <a:xfrm>
              <a:off x="242888" y="838200"/>
              <a:ext cx="1919514" cy="1071033"/>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a:latin typeface="Arial" pitchFamily="124" charset="0"/>
              </a:endParaRPr>
            </a:p>
          </p:txBody>
        </p:sp>
        <p:sp>
          <p:nvSpPr>
            <p:cNvPr id="7" name="Rectangle 6"/>
            <p:cNvSpPr/>
            <p:nvPr/>
          </p:nvSpPr>
          <p:spPr bwMode="auto">
            <a:xfrm>
              <a:off x="2162401" y="838200"/>
              <a:ext cx="9691461" cy="107103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a:latin typeface="Arial" pitchFamily="124" charset="0"/>
              </a:endParaRPr>
            </a:p>
          </p:txBody>
        </p:sp>
      </p:grpSp>
      <p:grpSp>
        <p:nvGrpSpPr>
          <p:cNvPr id="8" name="Group 7"/>
          <p:cNvGrpSpPr/>
          <p:nvPr/>
        </p:nvGrpSpPr>
        <p:grpSpPr>
          <a:xfrm>
            <a:off x="291647" y="1915160"/>
            <a:ext cx="11613014" cy="1498601"/>
            <a:chOff x="240847" y="1828799"/>
            <a:chExt cx="11613014" cy="1155463"/>
          </a:xfrm>
        </p:grpSpPr>
        <p:sp>
          <p:nvSpPr>
            <p:cNvPr id="9" name="Rectangle 8"/>
            <p:cNvSpPr/>
            <p:nvPr/>
          </p:nvSpPr>
          <p:spPr bwMode="auto">
            <a:xfrm>
              <a:off x="240847" y="1828799"/>
              <a:ext cx="1919514" cy="1155461"/>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a:latin typeface="Arial" pitchFamily="124" charset="0"/>
              </a:endParaRPr>
            </a:p>
          </p:txBody>
        </p:sp>
        <p:sp>
          <p:nvSpPr>
            <p:cNvPr id="10" name="Rectangle 9"/>
            <p:cNvSpPr/>
            <p:nvPr/>
          </p:nvSpPr>
          <p:spPr bwMode="auto">
            <a:xfrm>
              <a:off x="2160360" y="1828800"/>
              <a:ext cx="9693501" cy="1155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a:latin typeface="Arial" pitchFamily="124" charset="0"/>
              </a:endParaRPr>
            </a:p>
          </p:txBody>
        </p:sp>
      </p:grpSp>
      <p:grpSp>
        <p:nvGrpSpPr>
          <p:cNvPr id="11" name="Group 10"/>
          <p:cNvGrpSpPr/>
          <p:nvPr/>
        </p:nvGrpSpPr>
        <p:grpSpPr>
          <a:xfrm>
            <a:off x="293688" y="3596642"/>
            <a:ext cx="11610974" cy="2547620"/>
            <a:chOff x="242888" y="2952214"/>
            <a:chExt cx="11610974" cy="3067586"/>
          </a:xfrm>
        </p:grpSpPr>
        <p:sp>
          <p:nvSpPr>
            <p:cNvPr id="12" name="Rectangle 11"/>
            <p:cNvSpPr/>
            <p:nvPr/>
          </p:nvSpPr>
          <p:spPr bwMode="auto">
            <a:xfrm>
              <a:off x="242888" y="2952214"/>
              <a:ext cx="1919514" cy="306758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a:latin typeface="Arial" pitchFamily="124" charset="0"/>
              </a:endParaRPr>
            </a:p>
          </p:txBody>
        </p:sp>
        <p:sp>
          <p:nvSpPr>
            <p:cNvPr id="13" name="Rectangle 12"/>
            <p:cNvSpPr/>
            <p:nvPr/>
          </p:nvSpPr>
          <p:spPr bwMode="auto">
            <a:xfrm>
              <a:off x="2162401" y="2952214"/>
              <a:ext cx="9691461" cy="3067586"/>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a:latin typeface="Arial" pitchFamily="124" charset="0"/>
              </a:endParaRPr>
            </a:p>
          </p:txBody>
        </p:sp>
      </p:grpSp>
      <p:sp>
        <p:nvSpPr>
          <p:cNvPr id="14" name="Text Placeholder 13"/>
          <p:cNvSpPr>
            <a:spLocks noGrp="1"/>
          </p:cNvSpPr>
          <p:nvPr>
            <p:ph type="body" sz="quarter" idx="10"/>
          </p:nvPr>
        </p:nvSpPr>
        <p:spPr>
          <a:xfrm>
            <a:off x="2196647" y="932180"/>
            <a:ext cx="9708016" cy="685800"/>
          </a:xfrm>
        </p:spPr>
        <p:txBody>
          <a:bodyPr anchor="ctr"/>
          <a:lstStyle>
            <a:lvl1pPr marL="0" indent="0">
              <a:buNone/>
              <a:defRPr sz="1600">
                <a:solidFill>
                  <a:schemeClr val="accent5"/>
                </a:solidFill>
              </a:defRPr>
            </a:lvl1pPr>
            <a:lvl2pPr marL="171450" indent="0">
              <a:buNone/>
              <a:defRPr>
                <a:solidFill>
                  <a:schemeClr val="accent5"/>
                </a:solidFill>
              </a:defRPr>
            </a:lvl2pPr>
            <a:lvl3pPr marL="400050" indent="0">
              <a:buNone/>
              <a:defRPr>
                <a:solidFill>
                  <a:schemeClr val="accent5"/>
                </a:solidFill>
              </a:defRPr>
            </a:lvl3pPr>
            <a:lvl4pPr marL="1114425" indent="0">
              <a:buNone/>
              <a:defRPr>
                <a:solidFill>
                  <a:schemeClr val="accent5"/>
                </a:solidFill>
              </a:defRPr>
            </a:lvl4pPr>
            <a:lvl5pPr marL="1533525" indent="0">
              <a:buNone/>
              <a:defRPr>
                <a:solidFill>
                  <a:schemeClr val="accent5"/>
                </a:solidFill>
              </a:defRPr>
            </a:lvl5pPr>
          </a:lstStyle>
          <a:p>
            <a:pPr lvl="0"/>
            <a:r>
              <a:rPr lang="en-US"/>
              <a:t>Click to edit Master text styles</a:t>
            </a:r>
          </a:p>
        </p:txBody>
      </p:sp>
      <p:sp>
        <p:nvSpPr>
          <p:cNvPr id="15" name="Text Placeholder 13"/>
          <p:cNvSpPr>
            <a:spLocks noGrp="1"/>
          </p:cNvSpPr>
          <p:nvPr>
            <p:ph type="body" sz="quarter" idx="11"/>
          </p:nvPr>
        </p:nvSpPr>
        <p:spPr>
          <a:xfrm>
            <a:off x="2196647" y="2197463"/>
            <a:ext cx="9708016" cy="685800"/>
          </a:xfrm>
        </p:spPr>
        <p:txBody>
          <a:bodyPr anchor="ctr"/>
          <a:lstStyle>
            <a:lvl1pPr marL="0" indent="0">
              <a:buNone/>
              <a:defRPr sz="1600">
                <a:solidFill>
                  <a:schemeClr val="accent5"/>
                </a:solidFill>
              </a:defRPr>
            </a:lvl1pPr>
            <a:lvl2pPr marL="171450" indent="0">
              <a:buNone/>
              <a:defRPr>
                <a:solidFill>
                  <a:schemeClr val="accent5"/>
                </a:solidFill>
              </a:defRPr>
            </a:lvl2pPr>
            <a:lvl3pPr marL="400050" indent="0">
              <a:buNone/>
              <a:defRPr>
                <a:solidFill>
                  <a:schemeClr val="accent5"/>
                </a:solidFill>
              </a:defRPr>
            </a:lvl3pPr>
            <a:lvl4pPr marL="1114425" indent="0">
              <a:buNone/>
              <a:defRPr>
                <a:solidFill>
                  <a:schemeClr val="accent5"/>
                </a:solidFill>
              </a:defRPr>
            </a:lvl4pPr>
            <a:lvl5pPr marL="1533525" indent="0">
              <a:buNone/>
              <a:defRPr>
                <a:solidFill>
                  <a:schemeClr val="accent5"/>
                </a:solidFill>
              </a:defRPr>
            </a:lvl5pPr>
          </a:lstStyle>
          <a:p>
            <a:pPr lvl="0"/>
            <a:r>
              <a:rPr lang="en-US"/>
              <a:t>Click to edit Master text styles</a:t>
            </a:r>
          </a:p>
        </p:txBody>
      </p:sp>
      <p:sp>
        <p:nvSpPr>
          <p:cNvPr id="16" name="TextBox 15"/>
          <p:cNvSpPr txBox="1"/>
          <p:nvPr/>
        </p:nvSpPr>
        <p:spPr>
          <a:xfrm>
            <a:off x="896178" y="1078984"/>
            <a:ext cx="697627" cy="369332"/>
          </a:xfrm>
          <a:prstGeom prst="rect">
            <a:avLst/>
          </a:prstGeom>
          <a:noFill/>
        </p:spPr>
        <p:txBody>
          <a:bodyPr wrap="none" rtlCol="0" anchor="ctr">
            <a:spAutoFit/>
          </a:bodyPr>
          <a:lstStyle/>
          <a:p>
            <a:pPr algn="r"/>
            <a:r>
              <a:rPr lang="en-US" sz="1800" b="1">
                <a:solidFill>
                  <a:schemeClr val="bg1"/>
                </a:solidFill>
              </a:rPr>
              <a:t>Goal</a:t>
            </a:r>
          </a:p>
        </p:txBody>
      </p:sp>
      <p:sp>
        <p:nvSpPr>
          <p:cNvPr id="17" name="TextBox 16"/>
          <p:cNvSpPr txBox="1"/>
          <p:nvPr/>
        </p:nvSpPr>
        <p:spPr>
          <a:xfrm>
            <a:off x="690993" y="2479794"/>
            <a:ext cx="1107996" cy="369332"/>
          </a:xfrm>
          <a:prstGeom prst="rect">
            <a:avLst/>
          </a:prstGeom>
          <a:noFill/>
        </p:spPr>
        <p:txBody>
          <a:bodyPr wrap="none" rtlCol="0" anchor="ctr">
            <a:spAutoFit/>
          </a:bodyPr>
          <a:lstStyle/>
          <a:p>
            <a:pPr algn="r"/>
            <a:r>
              <a:rPr lang="en-US" sz="1800" b="1">
                <a:solidFill>
                  <a:schemeClr val="bg1"/>
                </a:solidFill>
              </a:rPr>
              <a:t>Strategy</a:t>
            </a:r>
          </a:p>
        </p:txBody>
      </p:sp>
      <p:sp>
        <p:nvSpPr>
          <p:cNvPr id="18" name="TextBox 17"/>
          <p:cNvSpPr txBox="1"/>
          <p:nvPr/>
        </p:nvSpPr>
        <p:spPr>
          <a:xfrm>
            <a:off x="293688" y="4685786"/>
            <a:ext cx="1917472" cy="369332"/>
          </a:xfrm>
          <a:prstGeom prst="rect">
            <a:avLst/>
          </a:prstGeom>
          <a:noFill/>
        </p:spPr>
        <p:txBody>
          <a:bodyPr wrap="square" rtlCol="0" anchor="ctr">
            <a:spAutoFit/>
          </a:bodyPr>
          <a:lstStyle/>
          <a:p>
            <a:pPr algn="ctr"/>
            <a:r>
              <a:rPr lang="en-US" sz="1800" b="1">
                <a:solidFill>
                  <a:schemeClr val="bg1"/>
                </a:solidFill>
              </a:rPr>
              <a:t>Impact</a:t>
            </a:r>
          </a:p>
        </p:txBody>
      </p:sp>
      <p:sp>
        <p:nvSpPr>
          <p:cNvPr id="21" name="Text Placeholder 13"/>
          <p:cNvSpPr>
            <a:spLocks noGrp="1"/>
          </p:cNvSpPr>
          <p:nvPr>
            <p:ph type="body" sz="quarter" idx="12"/>
          </p:nvPr>
        </p:nvSpPr>
        <p:spPr>
          <a:xfrm>
            <a:off x="2196647" y="4026262"/>
            <a:ext cx="9708016" cy="1490617"/>
          </a:xfrm>
        </p:spPr>
        <p:txBody>
          <a:bodyPr anchor="ctr"/>
          <a:lstStyle>
            <a:lvl1pPr marL="0" indent="0">
              <a:buNone/>
              <a:defRPr sz="1600">
                <a:solidFill>
                  <a:schemeClr val="accent5"/>
                </a:solidFill>
              </a:defRPr>
            </a:lvl1pPr>
            <a:lvl2pPr marL="171450" indent="0">
              <a:buNone/>
              <a:defRPr>
                <a:solidFill>
                  <a:schemeClr val="accent5"/>
                </a:solidFill>
              </a:defRPr>
            </a:lvl2pPr>
            <a:lvl3pPr marL="400050" indent="0">
              <a:buNone/>
              <a:defRPr>
                <a:solidFill>
                  <a:schemeClr val="accent5"/>
                </a:solidFill>
              </a:defRPr>
            </a:lvl3pPr>
            <a:lvl4pPr marL="1114425" indent="0">
              <a:buNone/>
              <a:defRPr>
                <a:solidFill>
                  <a:schemeClr val="accent5"/>
                </a:solidFill>
              </a:defRPr>
            </a:lvl4pPr>
            <a:lvl5pPr marL="1533525" indent="0">
              <a:buNone/>
              <a:defRPr>
                <a:solidFill>
                  <a:schemeClr val="accent5"/>
                </a:solidFill>
              </a:defRPr>
            </a:lvl5pPr>
          </a:lstStyle>
          <a:p>
            <a:pPr lvl="0"/>
            <a:r>
              <a:rPr lang="en-US"/>
              <a:t>Click to edit Master text styles</a:t>
            </a:r>
          </a:p>
        </p:txBody>
      </p:sp>
    </p:spTree>
    <p:extLst>
      <p:ext uri="{BB962C8B-B14F-4D97-AF65-F5344CB8AC3E}">
        <p14:creationId xmlns:p14="http://schemas.microsoft.com/office/powerpoint/2010/main" val="40679248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4_Title Only">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086697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Gray">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47080" y="1200113"/>
            <a:ext cx="10984523" cy="46907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99945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Slide-external use">
    <p:bg>
      <p:bgPr>
        <a:solidFill>
          <a:schemeClr val="bg1">
            <a:alpha val="30000"/>
          </a:schemeClr>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p:nvPr>
        </p:nvSpPr>
        <p:spPr>
          <a:xfrm>
            <a:off x="4051300" y="3220630"/>
            <a:ext cx="7842251" cy="2761098"/>
          </a:xfrm>
        </p:spPr>
        <p:txBody>
          <a:bodyPr/>
          <a:lstStyle>
            <a:lvl1pPr>
              <a:buFontTx/>
              <a:buNone/>
              <a:defRPr sz="1800" b="0">
                <a:solidFill>
                  <a:schemeClr val="tx1"/>
                </a:solidFill>
              </a:defRPr>
            </a:lvl1pPr>
            <a:lvl2pPr marL="114300" indent="4763">
              <a:buFontTx/>
              <a:buNone/>
              <a:defRPr sz="1600" i="1">
                <a:solidFill>
                  <a:schemeClr val="tx1"/>
                </a:solidFill>
              </a:defRPr>
            </a:lvl2pPr>
          </a:lstStyle>
          <a:p>
            <a:pPr lvl="0"/>
            <a:r>
              <a:rPr lang="en-US"/>
              <a:t>Click to edit Master text styles</a:t>
            </a:r>
          </a:p>
          <a:p>
            <a:pPr lvl="1"/>
            <a:r>
              <a:rPr lang="en-US"/>
              <a:t>Second level</a:t>
            </a:r>
          </a:p>
        </p:txBody>
      </p:sp>
      <p:sp>
        <p:nvSpPr>
          <p:cNvPr id="18" name="Title 16"/>
          <p:cNvSpPr>
            <a:spLocks noGrp="1"/>
          </p:cNvSpPr>
          <p:nvPr>
            <p:ph type="title" hasCustomPrompt="1"/>
          </p:nvPr>
        </p:nvSpPr>
        <p:spPr>
          <a:xfrm>
            <a:off x="4037283" y="2583099"/>
            <a:ext cx="7856268" cy="443190"/>
          </a:xfrm>
        </p:spPr>
        <p:txBody>
          <a:bodyPr wrap="square">
            <a:spAutoFit/>
          </a:bodyPr>
          <a:lstStyle>
            <a:lvl1pPr>
              <a:defRPr sz="2400" b="1"/>
            </a:lvl1pPr>
          </a:lstStyle>
          <a:p>
            <a:r>
              <a:rPr lang="en-US" dirty="0"/>
              <a:t>24 pt Arial Bold</a:t>
            </a:r>
          </a:p>
        </p:txBody>
      </p:sp>
      <p:sp>
        <p:nvSpPr>
          <p:cNvPr id="13" name="Oval 12"/>
          <p:cNvSpPr>
            <a:spLocks noChangeArrowheads="1"/>
          </p:cNvSpPr>
          <p:nvPr userDrawn="1"/>
        </p:nvSpPr>
        <p:spPr bwMode="auto">
          <a:xfrm>
            <a:off x="1238251" y="6230938"/>
            <a:ext cx="340783" cy="247650"/>
          </a:xfrm>
          <a:prstGeom prst="ellipse">
            <a:avLst/>
          </a:prstGeom>
          <a:gradFill flip="none" rotWithShape="1">
            <a:gsLst>
              <a:gs pos="3000">
                <a:schemeClr val="accent4"/>
              </a:gs>
              <a:gs pos="50000">
                <a:schemeClr val="accent4">
                  <a:lumMod val="75000"/>
                </a:schemeClr>
              </a:gs>
              <a:gs pos="100000">
                <a:schemeClr val="accent4">
                  <a:lumMod val="50000"/>
                </a:schemeClr>
              </a:gs>
            </a:gsLst>
            <a:path path="circle">
              <a:fillToRect l="100000" b="100000"/>
            </a:path>
            <a:tileRect t="-100000" r="-100000"/>
          </a:gradFill>
          <a:ln w="25400">
            <a:noFill/>
            <a:round/>
            <a:headEnd/>
            <a:tailEnd/>
          </a:ln>
          <a:effectLst>
            <a:outerShdw blurRad="50800" dist="38100" dir="8100000" algn="tr" rotWithShape="0">
              <a:prstClr val="black">
                <a:alpha val="40000"/>
              </a:prstClr>
            </a:outerShdw>
          </a:effectLst>
        </p:spPr>
        <p:txBody>
          <a:bodyPr anchor="ctr"/>
          <a:lstStyle/>
          <a:p>
            <a:pPr algn="ctr" defTabSz="457200" rtl="0" eaLnBrk="1" fontAlgn="base" hangingPunct="1">
              <a:spcBef>
                <a:spcPct val="0"/>
              </a:spcBef>
              <a:spcAft>
                <a:spcPct val="0"/>
              </a:spcAft>
            </a:pPr>
            <a:endParaRPr lang="en-US" sz="1800" b="1" kern="1200">
              <a:solidFill>
                <a:srgbClr val="FFFFFF"/>
              </a:solidFill>
              <a:latin typeface="Arial" pitchFamily="34" charset="0"/>
              <a:ea typeface="ＭＳ Ｐゴシック" pitchFamily="100" charset="-128"/>
              <a:cs typeface="+mn-cs"/>
            </a:endParaRPr>
          </a:p>
        </p:txBody>
      </p:sp>
      <p:sp>
        <p:nvSpPr>
          <p:cNvPr id="14" name="Oval 13"/>
          <p:cNvSpPr>
            <a:spLocks noChangeArrowheads="1"/>
          </p:cNvSpPr>
          <p:nvPr userDrawn="1"/>
        </p:nvSpPr>
        <p:spPr bwMode="auto">
          <a:xfrm>
            <a:off x="3558118" y="2662014"/>
            <a:ext cx="340783" cy="247650"/>
          </a:xfrm>
          <a:prstGeom prst="ellipse">
            <a:avLst/>
          </a:prstGeom>
          <a:gradFill flip="none" rotWithShape="1">
            <a:gsLst>
              <a:gs pos="3000">
                <a:schemeClr val="accent4"/>
              </a:gs>
              <a:gs pos="50000">
                <a:schemeClr val="accent4">
                  <a:lumMod val="75000"/>
                </a:schemeClr>
              </a:gs>
              <a:gs pos="100000">
                <a:schemeClr val="accent4">
                  <a:lumMod val="50000"/>
                </a:schemeClr>
              </a:gs>
            </a:gsLst>
            <a:path path="circle">
              <a:fillToRect l="100000" b="100000"/>
            </a:path>
            <a:tileRect t="-100000" r="-100000"/>
          </a:gradFill>
          <a:ln w="25400">
            <a:noFill/>
            <a:round/>
            <a:headEnd/>
            <a:tailEnd/>
          </a:ln>
          <a:effectLst>
            <a:outerShdw blurRad="50800" dist="38100" dir="8100000" algn="tr" rotWithShape="0">
              <a:prstClr val="black">
                <a:alpha val="40000"/>
              </a:prstClr>
            </a:outerShdw>
          </a:effectLst>
        </p:spPr>
        <p:txBody>
          <a:bodyPr anchor="ctr"/>
          <a:lstStyle/>
          <a:p>
            <a:pPr algn="ctr" defTabSz="457200" rtl="0" eaLnBrk="1" fontAlgn="base" hangingPunct="1">
              <a:spcBef>
                <a:spcPct val="0"/>
              </a:spcBef>
              <a:spcAft>
                <a:spcPct val="0"/>
              </a:spcAft>
            </a:pPr>
            <a:endParaRPr lang="en-US" sz="1800" b="1" kern="1200">
              <a:solidFill>
                <a:srgbClr val="FFFFFF"/>
              </a:solidFill>
              <a:latin typeface="Arial" pitchFamily="34" charset="0"/>
              <a:ea typeface="ＭＳ Ｐゴシック" pitchFamily="100" charset="-128"/>
              <a:cs typeface="+mn-cs"/>
            </a:endParaRPr>
          </a:p>
        </p:txBody>
      </p:sp>
    </p:spTree>
    <p:extLst>
      <p:ext uri="{BB962C8B-B14F-4D97-AF65-F5344CB8AC3E}">
        <p14:creationId xmlns:p14="http://schemas.microsoft.com/office/powerpoint/2010/main" val="8091623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126424024"/>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25"/>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rot="20544024">
            <a:off x="1109675" y="2302337"/>
            <a:ext cx="8695900" cy="3815735"/>
          </a:xfrm>
          <a:prstGeom prst="rect">
            <a:avLst/>
          </a:prstGeom>
        </p:spPr>
      </p:pic>
      <p:sp>
        <p:nvSpPr>
          <p:cNvPr id="25" name="doc id"/>
          <p:cNvSpPr>
            <a:spLocks noChangeArrowheads="1"/>
          </p:cNvSpPr>
          <p:nvPr/>
        </p:nvSpPr>
        <p:spPr bwMode="auto">
          <a:xfrm>
            <a:off x="10902989" y="3725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15593" fontAlgn="base">
              <a:spcBef>
                <a:spcPct val="0"/>
              </a:spcBef>
              <a:spcAft>
                <a:spcPct val="0"/>
              </a:spcAft>
            </a:pPr>
            <a:endParaRPr lang="en-US" sz="800">
              <a:solidFill>
                <a:srgbClr val="000000"/>
              </a:solidFill>
            </a:endParaRPr>
          </a:p>
        </p:txBody>
      </p:sp>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076" y="6210714"/>
            <a:ext cx="573589" cy="39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9589" y="6504740"/>
            <a:ext cx="1537552" cy="82124"/>
          </a:xfrm>
          <a:prstGeom prst="rect">
            <a:avLst/>
          </a:prstGeom>
        </p:spPr>
      </p:pic>
      <p:pic>
        <p:nvPicPr>
          <p:cNvPr id="24" name="Picture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71213" y="215381"/>
            <a:ext cx="1425928" cy="38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McK Title Elements" hidden="1"/>
          <p:cNvGrpSpPr>
            <a:grpSpLocks/>
          </p:cNvGrpSpPr>
          <p:nvPr/>
        </p:nvGrpSpPr>
        <p:grpSpPr bwMode="auto">
          <a:xfrm>
            <a:off x="500079" y="4483336"/>
            <a:ext cx="7732705" cy="484304"/>
            <a:chOff x="1663" y="3109"/>
            <a:chExt cx="3109" cy="299"/>
          </a:xfrm>
        </p:grpSpPr>
        <p:sp>
          <p:nvSpPr>
            <p:cNvPr id="9" name="McK Document type"/>
            <p:cNvSpPr txBox="1">
              <a:spLocks noChangeArrowheads="1"/>
            </p:cNvSpPr>
            <p:nvPr/>
          </p:nvSpPr>
          <p:spPr bwMode="auto">
            <a:xfrm>
              <a:off x="1663" y="3109"/>
              <a:ext cx="310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a:solidFill>
                    <a:srgbClr val="000000"/>
                  </a:solidFill>
                  <a:latin typeface="Arial"/>
                </a:rPr>
                <a:t>Document type</a:t>
              </a:r>
            </a:p>
          </p:txBody>
        </p:sp>
        <p:sp>
          <p:nvSpPr>
            <p:cNvPr id="10" name="McK Date"/>
            <p:cNvSpPr txBox="1">
              <a:spLocks noChangeArrowheads="1"/>
            </p:cNvSpPr>
            <p:nvPr/>
          </p:nvSpPr>
          <p:spPr bwMode="auto">
            <a:xfrm>
              <a:off x="1663" y="3275"/>
              <a:ext cx="310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a:solidFill>
                    <a:srgbClr val="000000"/>
                  </a:solidFill>
                  <a:latin typeface="Arial"/>
                </a:rPr>
                <a:t>Date</a:t>
              </a:r>
            </a:p>
          </p:txBody>
        </p:sp>
      </p:grpSp>
      <p:sp>
        <p:nvSpPr>
          <p:cNvPr id="13314" name="Rectangle 1026"/>
          <p:cNvSpPr>
            <a:spLocks noGrp="1" noChangeArrowheads="1"/>
          </p:cNvSpPr>
          <p:nvPr>
            <p:ph type="ctrTitle"/>
          </p:nvPr>
        </p:nvSpPr>
        <p:spPr bwMode="auto">
          <a:xfrm>
            <a:off x="500076" y="1303859"/>
            <a:ext cx="8732053" cy="492443"/>
          </a:xfrm>
          <a:prstGeom prst="rect">
            <a:avLst/>
          </a:prstGeom>
        </p:spPr>
        <p:txBody>
          <a:bodyPr>
            <a:spAutoFit/>
          </a:bodyPr>
          <a:lstStyle>
            <a:lvl1pPr>
              <a:defRPr sz="3200" b="1" baseline="0">
                <a:latin typeface="+mj-lt"/>
                <a:ea typeface="+mj-ea"/>
              </a:defRPr>
            </a:lvl1pPr>
          </a:lstStyle>
          <a:p>
            <a:pPr lvl="0"/>
            <a:r>
              <a:rPr lang="en-US" noProof="0"/>
              <a:t>Click to edit Master title style</a:t>
            </a:r>
          </a:p>
        </p:txBody>
      </p:sp>
      <p:sp>
        <p:nvSpPr>
          <p:cNvPr id="13315" name="Rectangle 1027"/>
          <p:cNvSpPr>
            <a:spLocks noGrp="1" noChangeArrowheads="1"/>
          </p:cNvSpPr>
          <p:nvPr>
            <p:ph type="subTitle" idx="1"/>
          </p:nvPr>
        </p:nvSpPr>
        <p:spPr bwMode="auto">
          <a:xfrm>
            <a:off x="500076" y="3177028"/>
            <a:ext cx="8732053" cy="246221"/>
          </a:xfrm>
        </p:spPr>
        <p:txBody>
          <a:bodyPr wrap="square">
            <a:spAutoFit/>
          </a:bodyPr>
          <a:lstStyle>
            <a:lvl1pPr>
              <a:defRPr sz="1600" baseline="0">
                <a:latin typeface="+mn-lt"/>
                <a:ea typeface="+mn-ea"/>
              </a:defRPr>
            </a:lvl1pPr>
          </a:lstStyle>
          <a:p>
            <a:pPr lvl="0"/>
            <a:r>
              <a:rPr lang="en-US" noProof="0"/>
              <a:t>Click to edit Master subtitle style</a:t>
            </a:r>
          </a:p>
        </p:txBody>
      </p:sp>
      <p:cxnSp>
        <p:nvCxnSpPr>
          <p:cNvPr id="17" name="Straight Connector 16"/>
          <p:cNvCxnSpPr/>
          <p:nvPr/>
        </p:nvCxnSpPr>
        <p:spPr>
          <a:xfrm>
            <a:off x="1309393" y="6493935"/>
            <a:ext cx="8710235" cy="1588"/>
          </a:xfrm>
          <a:prstGeom prst="line">
            <a:avLst/>
          </a:prstGeom>
          <a:ln>
            <a:solidFill>
              <a:srgbClr val="0033AB">
                <a:alpha val="32000"/>
              </a:srgb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309395" y="6557435"/>
            <a:ext cx="8714471" cy="1588"/>
          </a:xfrm>
          <a:prstGeom prst="line">
            <a:avLst/>
          </a:prstGeom>
          <a:ln>
            <a:solidFill>
              <a:srgbClr val="FF0000">
                <a:alpha val="30000"/>
              </a:srgb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a:off x="500079" y="535061"/>
            <a:ext cx="9519551" cy="1588"/>
          </a:xfrm>
          <a:prstGeom prst="line">
            <a:avLst/>
          </a:prstGeom>
          <a:ln>
            <a:solidFill>
              <a:srgbClr val="0033AB">
                <a:alpha val="32000"/>
              </a:srgb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p:cNvCxnSpPr>
          <p:nvPr/>
        </p:nvCxnSpPr>
        <p:spPr>
          <a:xfrm>
            <a:off x="500079" y="600149"/>
            <a:ext cx="9519551" cy="0"/>
          </a:xfrm>
          <a:prstGeom prst="line">
            <a:avLst/>
          </a:prstGeom>
          <a:ln>
            <a:solidFill>
              <a:srgbClr val="FF0000">
                <a:alpha val="30000"/>
              </a:srgb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509688" y="5490009"/>
            <a:ext cx="5973233" cy="523220"/>
          </a:xfrm>
          <a:prstGeom prst="rect">
            <a:avLst/>
          </a:prstGeom>
        </p:spPr>
        <p:txBody>
          <a:bodyPr>
            <a:spAutoFit/>
          </a:bodyPr>
          <a:lstStyle/>
          <a:p>
            <a:pPr fontAlgn="base">
              <a:spcBef>
                <a:spcPct val="0"/>
              </a:spcBef>
              <a:spcAft>
                <a:spcPct val="0"/>
              </a:spcAft>
            </a:pPr>
            <a:r>
              <a:rPr lang="en-US" sz="1400" b="1">
                <a:solidFill>
                  <a:srgbClr val="FF0000"/>
                </a:solidFill>
              </a:rPr>
              <a:t>Privileged and Confidential</a:t>
            </a:r>
          </a:p>
          <a:p>
            <a:pPr fontAlgn="base">
              <a:spcBef>
                <a:spcPct val="0"/>
              </a:spcBef>
              <a:spcAft>
                <a:spcPct val="0"/>
              </a:spcAft>
            </a:pPr>
            <a:r>
              <a:rPr lang="en-US" sz="1400" b="1">
                <a:solidFill>
                  <a:srgbClr val="FF0000"/>
                </a:solidFill>
              </a:rPr>
              <a:t>Draft Subject to Legal Review</a:t>
            </a:r>
            <a:endParaRPr lang="en-US" sz="1400" b="1" kern="0">
              <a:solidFill>
                <a:srgbClr val="FF0000"/>
              </a:solidFill>
            </a:endParaRPr>
          </a:p>
        </p:txBody>
      </p:sp>
    </p:spTree>
    <p:extLst>
      <p:ext uri="{BB962C8B-B14F-4D97-AF65-F5344CB8AC3E}">
        <p14:creationId xmlns:p14="http://schemas.microsoft.com/office/powerpoint/2010/main" val="3194031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extLst>
              <p:ext uri="{D42A27DB-BD31-4B8C-83A1-F6EECF244321}">
                <p14:modId xmlns:p14="http://schemas.microsoft.com/office/powerpoint/2010/main" val="1112863362"/>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3" imgW="360" imgH="360" progId="">
                  <p:embed/>
                </p:oleObj>
              </mc:Choice>
              <mc:Fallback>
                <p:oleObj name="think-cell Slide" r:id="rId13" imgW="360" imgH="360" progId="">
                  <p:embed/>
                  <p:pic>
                    <p:nvPicPr>
                      <p:cNvPr id="13" name="Object 12"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TextBox 4"/>
          <p:cNvSpPr txBox="1"/>
          <p:nvPr>
            <p:custDataLst>
              <p:tags r:id="rId2"/>
            </p:custDataLst>
          </p:nvPr>
        </p:nvSpPr>
        <p:spPr>
          <a:xfrm>
            <a:off x="916560" y="1673312"/>
            <a:ext cx="9384429" cy="630503"/>
          </a:xfrm>
          <a:prstGeom prst="rect">
            <a:avLst/>
          </a:prstGeom>
          <a:gradFill flip="none" rotWithShape="1">
            <a:gsLst>
              <a:gs pos="29000">
                <a:srgbClr val="0033AB">
                  <a:shade val="67500"/>
                  <a:satMod val="115000"/>
                  <a:alpha val="16000"/>
                </a:srgbClr>
              </a:gs>
              <a:gs pos="56000">
                <a:srgbClr val="0033AB">
                  <a:shade val="67500"/>
                  <a:satMod val="115000"/>
                  <a:alpha val="6000"/>
                </a:srgbClr>
              </a:gs>
              <a:gs pos="100000">
                <a:srgbClr val="0033AB">
                  <a:shade val="67500"/>
                  <a:satMod val="115000"/>
                  <a:lumMod val="92000"/>
                  <a:lumOff val="8000"/>
                  <a:alpha val="0"/>
                </a:srgbClr>
              </a:gs>
            </a:gsLst>
            <a:lin ang="0" scaled="1"/>
            <a:tileRect/>
          </a:gradFill>
          <a:ln w="9525">
            <a:noFill/>
            <a:miter lim="800000"/>
            <a:headEnd/>
            <a:tailEnd/>
          </a:ln>
          <a:effectLst/>
        </p:spPr>
        <p:txBody>
          <a:bodyPr vert="horz" wrap="square" lIns="76200" tIns="76200" rIns="76200" bIns="76200" numCol="1" anchor="ctr" anchorCtr="0" compatLnSpc="1">
            <a:prstTxWarp prst="textNoShape">
              <a:avLst/>
            </a:prstTxWarp>
            <a:noAutofit/>
          </a:bodyPr>
          <a:lstStyle>
            <a:defPPr>
              <a:defRPr lang="en-US"/>
            </a:defPPr>
            <a:lvl1pPr marL="225425"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sp>
        <p:nvSpPr>
          <p:cNvPr id="4" name="Oval 171"/>
          <p:cNvSpPr>
            <a:spLocks noChangeArrowheads="1"/>
          </p:cNvSpPr>
          <p:nvPr>
            <p:custDataLst>
              <p:tags r:id="rId3"/>
            </p:custDataLst>
          </p:nvPr>
        </p:nvSpPr>
        <p:spPr bwMode="auto">
          <a:xfrm>
            <a:off x="717515" y="1826158"/>
            <a:ext cx="398092" cy="298551"/>
          </a:xfrm>
          <a:prstGeom prst="ellipse">
            <a:avLst/>
          </a:prstGeom>
          <a:solidFill>
            <a:schemeClr val="tx2"/>
          </a:solidFill>
          <a:ln w="9525" algn="ctr">
            <a:solidFill>
              <a:schemeClr val="accent6"/>
            </a:solidFill>
            <a:round/>
            <a:headEnd/>
            <a:tailEnd/>
          </a:ln>
        </p:spPr>
        <p:txBody>
          <a:bodyPr wrap="none" lIns="0" tIns="0" rIns="0" bIns="0" anchor="ctr" anchorCtr="1"/>
          <a:lstStyle/>
          <a:p>
            <a:pPr algn="ctr" fontAlgn="base">
              <a:spcBef>
                <a:spcPct val="0"/>
              </a:spcBef>
              <a:spcAft>
                <a:spcPct val="0"/>
              </a:spcAft>
            </a:pPr>
            <a:r>
              <a:rPr lang="en-US" sz="1900" b="1">
                <a:solidFill>
                  <a:srgbClr val="FFFFFF"/>
                </a:solidFill>
              </a:rPr>
              <a:t>1</a:t>
            </a:r>
          </a:p>
        </p:txBody>
      </p:sp>
      <p:sp>
        <p:nvSpPr>
          <p:cNvPr id="5" name="TextBox 4"/>
          <p:cNvSpPr txBox="1"/>
          <p:nvPr>
            <p:custDataLst>
              <p:tags r:id="rId4"/>
            </p:custDataLst>
          </p:nvPr>
        </p:nvSpPr>
        <p:spPr>
          <a:xfrm>
            <a:off x="916560" y="2439560"/>
            <a:ext cx="9384429" cy="630503"/>
          </a:xfrm>
          <a:prstGeom prst="rect">
            <a:avLst/>
          </a:prstGeom>
          <a:gradFill flip="none" rotWithShape="1">
            <a:gsLst>
              <a:gs pos="29000">
                <a:srgbClr val="0033AB">
                  <a:shade val="67500"/>
                  <a:satMod val="115000"/>
                  <a:alpha val="16000"/>
                </a:srgbClr>
              </a:gs>
              <a:gs pos="56000">
                <a:srgbClr val="0033AB">
                  <a:shade val="67500"/>
                  <a:satMod val="115000"/>
                  <a:alpha val="6000"/>
                </a:srgbClr>
              </a:gs>
              <a:gs pos="100000">
                <a:srgbClr val="0033AB">
                  <a:shade val="67500"/>
                  <a:satMod val="115000"/>
                  <a:lumMod val="92000"/>
                  <a:lumOff val="8000"/>
                  <a:alpha val="0"/>
                </a:srgbClr>
              </a:gs>
            </a:gsLst>
            <a:lin ang="0" scaled="1"/>
            <a:tileRect/>
          </a:gradFill>
          <a:ln w="9525">
            <a:noFill/>
            <a:miter lim="800000"/>
            <a:headEnd/>
            <a:tailEnd/>
          </a:ln>
          <a:effectLst/>
        </p:spPr>
        <p:txBody>
          <a:bodyPr vert="horz" wrap="square" lIns="76200" tIns="76200" rIns="76200" bIns="76200" numCol="1" anchor="ctr" anchorCtr="0" compatLnSpc="1">
            <a:prstTxWarp prst="textNoShape">
              <a:avLst/>
            </a:prstTxWarp>
            <a:noAutofit/>
          </a:bodyPr>
          <a:lstStyle>
            <a:defPPr>
              <a:defRPr lang="en-US"/>
            </a:defPPr>
            <a:lvl1pPr marL="225425"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sp>
        <p:nvSpPr>
          <p:cNvPr id="6" name="Oval 171"/>
          <p:cNvSpPr>
            <a:spLocks noChangeArrowheads="1"/>
          </p:cNvSpPr>
          <p:nvPr>
            <p:custDataLst>
              <p:tags r:id="rId5"/>
            </p:custDataLst>
          </p:nvPr>
        </p:nvSpPr>
        <p:spPr bwMode="auto">
          <a:xfrm>
            <a:off x="717515" y="2592407"/>
            <a:ext cx="398092" cy="298551"/>
          </a:xfrm>
          <a:prstGeom prst="ellipse">
            <a:avLst/>
          </a:prstGeom>
          <a:solidFill>
            <a:schemeClr val="tx2"/>
          </a:solidFill>
          <a:ln w="9525" algn="ctr">
            <a:solidFill>
              <a:schemeClr val="accent6"/>
            </a:solidFill>
            <a:round/>
            <a:headEnd/>
            <a:tailEnd/>
          </a:ln>
        </p:spPr>
        <p:txBody>
          <a:bodyPr wrap="none" lIns="0" tIns="0" rIns="0" bIns="0" anchor="ctr" anchorCtr="1"/>
          <a:lstStyle/>
          <a:p>
            <a:pPr algn="ctr" fontAlgn="base">
              <a:spcBef>
                <a:spcPct val="0"/>
              </a:spcBef>
              <a:spcAft>
                <a:spcPct val="0"/>
              </a:spcAft>
            </a:pPr>
            <a:r>
              <a:rPr lang="en-US" sz="1900" b="1">
                <a:solidFill>
                  <a:srgbClr val="FFFFFF"/>
                </a:solidFill>
              </a:rPr>
              <a:t>2</a:t>
            </a:r>
          </a:p>
        </p:txBody>
      </p:sp>
      <p:sp>
        <p:nvSpPr>
          <p:cNvPr id="7" name="TextBox 4"/>
          <p:cNvSpPr txBox="1"/>
          <p:nvPr>
            <p:custDataLst>
              <p:tags r:id="rId6"/>
            </p:custDataLst>
          </p:nvPr>
        </p:nvSpPr>
        <p:spPr>
          <a:xfrm>
            <a:off x="916560" y="3205800"/>
            <a:ext cx="9384429" cy="630503"/>
          </a:xfrm>
          <a:prstGeom prst="rect">
            <a:avLst/>
          </a:prstGeom>
          <a:gradFill flip="none" rotWithShape="1">
            <a:gsLst>
              <a:gs pos="29000">
                <a:srgbClr val="0033AB">
                  <a:shade val="67500"/>
                  <a:satMod val="115000"/>
                  <a:alpha val="16000"/>
                </a:srgbClr>
              </a:gs>
              <a:gs pos="56000">
                <a:srgbClr val="0033AB">
                  <a:shade val="67500"/>
                  <a:satMod val="115000"/>
                  <a:alpha val="6000"/>
                </a:srgbClr>
              </a:gs>
              <a:gs pos="100000">
                <a:srgbClr val="0033AB">
                  <a:shade val="67500"/>
                  <a:satMod val="115000"/>
                  <a:lumMod val="92000"/>
                  <a:lumOff val="8000"/>
                  <a:alpha val="0"/>
                </a:srgbClr>
              </a:gs>
            </a:gsLst>
            <a:lin ang="0" scaled="1"/>
            <a:tileRect/>
          </a:gradFill>
          <a:ln w="9525">
            <a:noFill/>
            <a:miter lim="800000"/>
            <a:headEnd/>
            <a:tailEnd/>
          </a:ln>
          <a:effectLst/>
        </p:spPr>
        <p:txBody>
          <a:bodyPr vert="horz" wrap="square" lIns="76200" tIns="76200" rIns="76200" bIns="76200" numCol="1" anchor="ctr" anchorCtr="0" compatLnSpc="1">
            <a:prstTxWarp prst="textNoShape">
              <a:avLst/>
            </a:prstTxWarp>
            <a:noAutofit/>
          </a:bodyPr>
          <a:lstStyle>
            <a:defPPr>
              <a:defRPr lang="en-US"/>
            </a:defPPr>
            <a:lvl1pPr marL="225425"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sp>
        <p:nvSpPr>
          <p:cNvPr id="8" name="Oval 171"/>
          <p:cNvSpPr>
            <a:spLocks noChangeArrowheads="1"/>
          </p:cNvSpPr>
          <p:nvPr>
            <p:custDataLst>
              <p:tags r:id="rId7"/>
            </p:custDataLst>
          </p:nvPr>
        </p:nvSpPr>
        <p:spPr bwMode="auto">
          <a:xfrm>
            <a:off x="717515" y="3358650"/>
            <a:ext cx="398092" cy="298551"/>
          </a:xfrm>
          <a:prstGeom prst="ellipse">
            <a:avLst/>
          </a:prstGeom>
          <a:solidFill>
            <a:schemeClr val="tx2"/>
          </a:solidFill>
          <a:ln w="9525" algn="ctr">
            <a:solidFill>
              <a:schemeClr val="accent6"/>
            </a:solidFill>
            <a:round/>
            <a:headEnd/>
            <a:tailEnd/>
          </a:ln>
        </p:spPr>
        <p:txBody>
          <a:bodyPr wrap="none" lIns="0" tIns="0" rIns="0" bIns="0" anchor="ctr" anchorCtr="1"/>
          <a:lstStyle/>
          <a:p>
            <a:pPr algn="ctr" fontAlgn="base">
              <a:spcBef>
                <a:spcPct val="0"/>
              </a:spcBef>
              <a:spcAft>
                <a:spcPct val="0"/>
              </a:spcAft>
            </a:pPr>
            <a:r>
              <a:rPr lang="en-US" sz="1900" b="1">
                <a:solidFill>
                  <a:srgbClr val="FFFFFF"/>
                </a:solidFill>
              </a:rPr>
              <a:t>3</a:t>
            </a:r>
          </a:p>
        </p:txBody>
      </p:sp>
      <p:sp>
        <p:nvSpPr>
          <p:cNvPr id="9" name="TextBox 4"/>
          <p:cNvSpPr txBox="1"/>
          <p:nvPr>
            <p:custDataLst>
              <p:tags r:id="rId8"/>
            </p:custDataLst>
          </p:nvPr>
        </p:nvSpPr>
        <p:spPr>
          <a:xfrm>
            <a:off x="916560" y="3972050"/>
            <a:ext cx="9384429" cy="630503"/>
          </a:xfrm>
          <a:prstGeom prst="rect">
            <a:avLst/>
          </a:prstGeom>
          <a:gradFill flip="none" rotWithShape="1">
            <a:gsLst>
              <a:gs pos="29000">
                <a:srgbClr val="0033AB">
                  <a:shade val="67500"/>
                  <a:satMod val="115000"/>
                  <a:alpha val="16000"/>
                </a:srgbClr>
              </a:gs>
              <a:gs pos="56000">
                <a:srgbClr val="0033AB">
                  <a:shade val="67500"/>
                  <a:satMod val="115000"/>
                  <a:alpha val="6000"/>
                </a:srgbClr>
              </a:gs>
              <a:gs pos="100000">
                <a:srgbClr val="0033AB">
                  <a:shade val="67500"/>
                  <a:satMod val="115000"/>
                  <a:lumMod val="92000"/>
                  <a:lumOff val="8000"/>
                  <a:alpha val="0"/>
                </a:srgbClr>
              </a:gs>
            </a:gsLst>
            <a:lin ang="0" scaled="1"/>
            <a:tileRect/>
          </a:gradFill>
          <a:ln w="9525">
            <a:noFill/>
            <a:miter lim="800000"/>
            <a:headEnd/>
            <a:tailEnd/>
          </a:ln>
          <a:effectLst/>
        </p:spPr>
        <p:txBody>
          <a:bodyPr vert="horz" wrap="square" lIns="76200" tIns="76200" rIns="76200" bIns="76200" numCol="1" anchor="ctr" anchorCtr="0" compatLnSpc="1">
            <a:prstTxWarp prst="textNoShape">
              <a:avLst/>
            </a:prstTxWarp>
            <a:noAutofit/>
          </a:bodyPr>
          <a:lstStyle>
            <a:defPPr>
              <a:defRPr lang="en-US"/>
            </a:defPPr>
            <a:lvl1pPr marL="225425"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sp>
        <p:nvSpPr>
          <p:cNvPr id="10" name="Oval 171"/>
          <p:cNvSpPr>
            <a:spLocks noChangeArrowheads="1"/>
          </p:cNvSpPr>
          <p:nvPr>
            <p:custDataLst>
              <p:tags r:id="rId9"/>
            </p:custDataLst>
          </p:nvPr>
        </p:nvSpPr>
        <p:spPr bwMode="auto">
          <a:xfrm>
            <a:off x="717515" y="4124895"/>
            <a:ext cx="398092" cy="298551"/>
          </a:xfrm>
          <a:prstGeom prst="ellipse">
            <a:avLst/>
          </a:prstGeom>
          <a:solidFill>
            <a:schemeClr val="tx2"/>
          </a:solidFill>
          <a:ln w="9525" algn="ctr">
            <a:solidFill>
              <a:schemeClr val="accent6"/>
            </a:solidFill>
            <a:round/>
            <a:headEnd/>
            <a:tailEnd/>
          </a:ln>
        </p:spPr>
        <p:txBody>
          <a:bodyPr wrap="none" lIns="0" tIns="0" rIns="0" bIns="0" anchor="ctr" anchorCtr="1"/>
          <a:lstStyle/>
          <a:p>
            <a:pPr algn="ctr" fontAlgn="base">
              <a:spcBef>
                <a:spcPct val="0"/>
              </a:spcBef>
              <a:spcAft>
                <a:spcPct val="0"/>
              </a:spcAft>
            </a:pPr>
            <a:r>
              <a:rPr lang="en-US" sz="1900" b="1">
                <a:solidFill>
                  <a:srgbClr val="FFFFFF"/>
                </a:solidFill>
              </a:rPr>
              <a:t>4</a:t>
            </a:r>
          </a:p>
        </p:txBody>
      </p:sp>
      <p:sp>
        <p:nvSpPr>
          <p:cNvPr id="11" name="TextBox 4"/>
          <p:cNvSpPr txBox="1"/>
          <p:nvPr>
            <p:custDataLst>
              <p:tags r:id="rId10"/>
            </p:custDataLst>
          </p:nvPr>
        </p:nvSpPr>
        <p:spPr>
          <a:xfrm>
            <a:off x="916560" y="4738296"/>
            <a:ext cx="9384429" cy="630503"/>
          </a:xfrm>
          <a:prstGeom prst="rect">
            <a:avLst/>
          </a:prstGeom>
          <a:gradFill flip="none" rotWithShape="1">
            <a:gsLst>
              <a:gs pos="29000">
                <a:srgbClr val="0033AB">
                  <a:shade val="67500"/>
                  <a:satMod val="115000"/>
                  <a:alpha val="16000"/>
                </a:srgbClr>
              </a:gs>
              <a:gs pos="56000">
                <a:srgbClr val="0033AB">
                  <a:shade val="67500"/>
                  <a:satMod val="115000"/>
                  <a:alpha val="6000"/>
                </a:srgbClr>
              </a:gs>
              <a:gs pos="100000">
                <a:srgbClr val="0033AB">
                  <a:shade val="67500"/>
                  <a:satMod val="115000"/>
                  <a:lumMod val="92000"/>
                  <a:lumOff val="8000"/>
                  <a:alpha val="0"/>
                </a:srgbClr>
              </a:gs>
            </a:gsLst>
            <a:lin ang="0" scaled="1"/>
            <a:tileRect/>
          </a:gradFill>
          <a:ln w="9525">
            <a:noFill/>
            <a:miter lim="800000"/>
            <a:headEnd/>
            <a:tailEnd/>
          </a:ln>
          <a:effectLst/>
        </p:spPr>
        <p:txBody>
          <a:bodyPr vert="horz" wrap="square" lIns="76200" tIns="76200" rIns="76200" bIns="76200" numCol="1" anchor="ctr" anchorCtr="0" compatLnSpc="1">
            <a:prstTxWarp prst="textNoShape">
              <a:avLst/>
            </a:prstTxWarp>
            <a:noAutofit/>
          </a:bodyPr>
          <a:lstStyle>
            <a:defPPr>
              <a:defRPr lang="en-US"/>
            </a:defPPr>
            <a:lvl1pPr marL="225425"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sp>
        <p:nvSpPr>
          <p:cNvPr id="12" name="Oval 171"/>
          <p:cNvSpPr>
            <a:spLocks noChangeArrowheads="1"/>
          </p:cNvSpPr>
          <p:nvPr>
            <p:custDataLst>
              <p:tags r:id="rId11"/>
            </p:custDataLst>
          </p:nvPr>
        </p:nvSpPr>
        <p:spPr bwMode="auto">
          <a:xfrm>
            <a:off x="717515" y="4891143"/>
            <a:ext cx="398092" cy="298551"/>
          </a:xfrm>
          <a:prstGeom prst="ellipse">
            <a:avLst/>
          </a:prstGeom>
          <a:solidFill>
            <a:schemeClr val="tx2"/>
          </a:solidFill>
          <a:ln w="9525" algn="ctr">
            <a:solidFill>
              <a:schemeClr val="accent6"/>
            </a:solidFill>
            <a:round/>
            <a:headEnd/>
            <a:tailEnd/>
          </a:ln>
        </p:spPr>
        <p:txBody>
          <a:bodyPr wrap="none" lIns="0" tIns="0" rIns="0" bIns="0" anchor="ctr" anchorCtr="1"/>
          <a:lstStyle/>
          <a:p>
            <a:pPr algn="ctr" fontAlgn="base">
              <a:spcBef>
                <a:spcPct val="0"/>
              </a:spcBef>
              <a:spcAft>
                <a:spcPct val="0"/>
              </a:spcAft>
            </a:pPr>
            <a:r>
              <a:rPr lang="en-US" sz="1900" b="1">
                <a:solidFill>
                  <a:srgbClr val="FFFFFF"/>
                </a:solidFill>
              </a:rPr>
              <a:t>5</a:t>
            </a:r>
          </a:p>
        </p:txBody>
      </p:sp>
    </p:spTree>
    <p:extLst>
      <p:ext uri="{BB962C8B-B14F-4D97-AF65-F5344CB8AC3E}">
        <p14:creationId xmlns:p14="http://schemas.microsoft.com/office/powerpoint/2010/main" val="209154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 y="1065215"/>
            <a:ext cx="12188952" cy="4833937"/>
          </a:xfrm>
        </p:spPr>
        <p:txBody>
          <a:bodyPr/>
          <a:lstStyle>
            <a:lvl1pPr>
              <a:defRPr/>
            </a:lvl1pPr>
            <a:lvl2pPr>
              <a:defRPr baseline="0"/>
            </a:lvl2pPr>
            <a:lvl3pPr>
              <a:buClr>
                <a:schemeClr val="accent5">
                  <a:lumMod val="75000"/>
                </a:schemeClr>
              </a:buClr>
              <a:defRPr/>
            </a:lvl3pPr>
          </a:lstStyle>
          <a:p>
            <a:pPr lvl="0"/>
            <a:r>
              <a:rPr lang="en-US"/>
              <a:t>First level: Arial 20pt</a:t>
            </a:r>
          </a:p>
          <a:p>
            <a:pPr lvl="1"/>
            <a:r>
              <a:rPr lang="en-US"/>
              <a:t>Second level: Arial 18pt</a:t>
            </a:r>
          </a:p>
          <a:p>
            <a:pPr lvl="2"/>
            <a:r>
              <a:rPr lang="en-US"/>
              <a:t>Third level: Arial 16pt</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878610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61768413"/>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7543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362501344"/>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3330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extLst>
              <p:ext uri="{D42A27DB-BD31-4B8C-83A1-F6EECF244321}">
                <p14:modId xmlns:p14="http://schemas.microsoft.com/office/powerpoint/2010/main" val="1614822842"/>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12" imgW="360" imgH="360" progId="">
                  <p:embed/>
                </p:oleObj>
              </mc:Choice>
              <mc:Fallback>
                <p:oleObj name="think-cell Slide" r:id="rId12" imgW="360" imgH="360" progId="">
                  <p:embed/>
                  <p:pic>
                    <p:nvPicPr>
                      <p:cNvPr id="18" name="Object 1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grpSp>
        <p:nvGrpSpPr>
          <p:cNvPr id="3" name="Group 2"/>
          <p:cNvGrpSpPr/>
          <p:nvPr/>
        </p:nvGrpSpPr>
        <p:grpSpPr>
          <a:xfrm>
            <a:off x="453009" y="1609605"/>
            <a:ext cx="3291840" cy="3657600"/>
            <a:chOff x="339757" y="1609605"/>
            <a:chExt cx="2468880" cy="3657600"/>
          </a:xfrm>
        </p:grpSpPr>
        <p:sp>
          <p:nvSpPr>
            <p:cNvPr id="4" name="TextBox 15"/>
            <p:cNvSpPr txBox="1"/>
            <p:nvPr>
              <p:custDataLst>
                <p:tags r:id="rId8"/>
              </p:custDataLst>
            </p:nvPr>
          </p:nvSpPr>
          <p:spPr>
            <a:xfrm>
              <a:off x="339757" y="1609605"/>
              <a:ext cx="2468880" cy="3657600"/>
            </a:xfrm>
            <a:prstGeom prst="rect">
              <a:avLst/>
            </a:prstGeom>
            <a:solidFill>
              <a:schemeClr val="bg1"/>
            </a:solidFill>
            <a:ln w="9525">
              <a:solidFill>
                <a:srgbClr val="FF6600"/>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grpSp>
          <p:nvGrpSpPr>
            <p:cNvPr id="5" name="Group 4"/>
            <p:cNvGrpSpPr/>
            <p:nvPr/>
          </p:nvGrpSpPr>
          <p:grpSpPr>
            <a:xfrm>
              <a:off x="339757" y="1609605"/>
              <a:ext cx="2468880" cy="3618697"/>
              <a:chOff x="1008739" y="1609605"/>
              <a:chExt cx="3045062" cy="3618697"/>
            </a:xfrm>
          </p:grpSpPr>
          <p:sp>
            <p:nvSpPr>
              <p:cNvPr id="6" name="TextBox 6"/>
              <p:cNvSpPr txBox="1"/>
              <p:nvPr>
                <p:custDataLst>
                  <p:tags r:id="rId9"/>
                </p:custDataLst>
              </p:nvPr>
            </p:nvSpPr>
            <p:spPr>
              <a:xfrm>
                <a:off x="1052276" y="2131304"/>
                <a:ext cx="2949707" cy="3096998"/>
              </a:xfrm>
              <a:prstGeom prst="rect">
                <a:avLst/>
              </a:prstGeom>
              <a:solidFill>
                <a:schemeClr val="bg1"/>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33AB"/>
                  </a:buClr>
                </a:pPr>
                <a:r>
                  <a:rPr lang="en-US">
                    <a:solidFill>
                      <a:srgbClr val="000000"/>
                    </a:solidFill>
                  </a:rPr>
                  <a:t>Text</a:t>
                </a:r>
              </a:p>
            </p:txBody>
          </p:sp>
          <p:sp>
            <p:nvSpPr>
              <p:cNvPr id="7" name="TextBox 6"/>
              <p:cNvSpPr txBox="1"/>
              <p:nvPr>
                <p:custDataLst>
                  <p:tags r:id="rId10"/>
                </p:custDataLst>
              </p:nvPr>
            </p:nvSpPr>
            <p:spPr>
              <a:xfrm>
                <a:off x="1008739" y="1609605"/>
                <a:ext cx="3045062" cy="521699"/>
              </a:xfrm>
              <a:prstGeom prst="rect">
                <a:avLst/>
              </a:prstGeom>
              <a:solidFill>
                <a:schemeClr val="tx2"/>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FFFFFF"/>
                    </a:solidFill>
                  </a:rPr>
                  <a:t>Title of box</a:t>
                </a:r>
              </a:p>
            </p:txBody>
          </p:sp>
        </p:grpSp>
      </p:grpSp>
      <p:grpSp>
        <p:nvGrpSpPr>
          <p:cNvPr id="8" name="Group 7"/>
          <p:cNvGrpSpPr/>
          <p:nvPr/>
        </p:nvGrpSpPr>
        <p:grpSpPr>
          <a:xfrm>
            <a:off x="4403533" y="1609605"/>
            <a:ext cx="3291840" cy="3657600"/>
            <a:chOff x="339757" y="1609605"/>
            <a:chExt cx="2468880" cy="3657600"/>
          </a:xfrm>
        </p:grpSpPr>
        <p:sp>
          <p:nvSpPr>
            <p:cNvPr id="9" name="TextBox 15"/>
            <p:cNvSpPr txBox="1"/>
            <p:nvPr>
              <p:custDataLst>
                <p:tags r:id="rId5"/>
              </p:custDataLst>
            </p:nvPr>
          </p:nvSpPr>
          <p:spPr>
            <a:xfrm>
              <a:off x="339757" y="1609605"/>
              <a:ext cx="2468880" cy="3657600"/>
            </a:xfrm>
            <a:prstGeom prst="rect">
              <a:avLst/>
            </a:prstGeom>
            <a:solidFill>
              <a:schemeClr val="bg1"/>
            </a:solidFill>
            <a:ln w="9525">
              <a:solidFill>
                <a:srgbClr val="FF6600"/>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grpSp>
          <p:nvGrpSpPr>
            <p:cNvPr id="10" name="Group 9"/>
            <p:cNvGrpSpPr/>
            <p:nvPr/>
          </p:nvGrpSpPr>
          <p:grpSpPr>
            <a:xfrm>
              <a:off x="339757" y="1609605"/>
              <a:ext cx="2468880" cy="3618697"/>
              <a:chOff x="1008739" y="1609605"/>
              <a:chExt cx="3045062" cy="3618697"/>
            </a:xfrm>
          </p:grpSpPr>
          <p:sp>
            <p:nvSpPr>
              <p:cNvPr id="11" name="TextBox 6"/>
              <p:cNvSpPr txBox="1"/>
              <p:nvPr>
                <p:custDataLst>
                  <p:tags r:id="rId6"/>
                </p:custDataLst>
              </p:nvPr>
            </p:nvSpPr>
            <p:spPr>
              <a:xfrm>
                <a:off x="1052276" y="2131304"/>
                <a:ext cx="2949707" cy="3096998"/>
              </a:xfrm>
              <a:prstGeom prst="rect">
                <a:avLst/>
              </a:prstGeom>
              <a:solidFill>
                <a:schemeClr val="bg1"/>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33AB"/>
                  </a:buClr>
                </a:pPr>
                <a:r>
                  <a:rPr lang="en-US">
                    <a:solidFill>
                      <a:srgbClr val="000000"/>
                    </a:solidFill>
                  </a:rPr>
                  <a:t>Text</a:t>
                </a:r>
              </a:p>
            </p:txBody>
          </p:sp>
          <p:sp>
            <p:nvSpPr>
              <p:cNvPr id="12" name="TextBox 6"/>
              <p:cNvSpPr txBox="1"/>
              <p:nvPr>
                <p:custDataLst>
                  <p:tags r:id="rId7"/>
                </p:custDataLst>
              </p:nvPr>
            </p:nvSpPr>
            <p:spPr>
              <a:xfrm>
                <a:off x="1008739" y="1609605"/>
                <a:ext cx="3045062" cy="521699"/>
              </a:xfrm>
              <a:prstGeom prst="rect">
                <a:avLst/>
              </a:prstGeom>
              <a:solidFill>
                <a:schemeClr val="tx2"/>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FFFFFF"/>
                    </a:solidFill>
                  </a:rPr>
                  <a:t>Title of box</a:t>
                </a:r>
              </a:p>
            </p:txBody>
          </p:sp>
        </p:grpSp>
      </p:grpSp>
      <p:grpSp>
        <p:nvGrpSpPr>
          <p:cNvPr id="13" name="Group 12"/>
          <p:cNvGrpSpPr/>
          <p:nvPr/>
        </p:nvGrpSpPr>
        <p:grpSpPr>
          <a:xfrm>
            <a:off x="8354057" y="1609605"/>
            <a:ext cx="3291840" cy="3657600"/>
            <a:chOff x="339757" y="1609605"/>
            <a:chExt cx="2468880" cy="3657600"/>
          </a:xfrm>
        </p:grpSpPr>
        <p:sp>
          <p:nvSpPr>
            <p:cNvPr id="14" name="TextBox 15"/>
            <p:cNvSpPr txBox="1"/>
            <p:nvPr>
              <p:custDataLst>
                <p:tags r:id="rId2"/>
              </p:custDataLst>
            </p:nvPr>
          </p:nvSpPr>
          <p:spPr>
            <a:xfrm>
              <a:off x="339757" y="1609605"/>
              <a:ext cx="2468880" cy="3657600"/>
            </a:xfrm>
            <a:prstGeom prst="rect">
              <a:avLst/>
            </a:prstGeom>
            <a:solidFill>
              <a:schemeClr val="bg1"/>
            </a:solidFill>
            <a:ln w="9525">
              <a:solidFill>
                <a:srgbClr val="FF6600"/>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grpSp>
          <p:nvGrpSpPr>
            <p:cNvPr id="15" name="Group 14"/>
            <p:cNvGrpSpPr/>
            <p:nvPr/>
          </p:nvGrpSpPr>
          <p:grpSpPr>
            <a:xfrm>
              <a:off x="339757" y="1609605"/>
              <a:ext cx="2468880" cy="3618697"/>
              <a:chOff x="1008739" y="1609605"/>
              <a:chExt cx="3045062" cy="3618697"/>
            </a:xfrm>
          </p:grpSpPr>
          <p:sp>
            <p:nvSpPr>
              <p:cNvPr id="16" name="TextBox 6"/>
              <p:cNvSpPr txBox="1"/>
              <p:nvPr>
                <p:custDataLst>
                  <p:tags r:id="rId3"/>
                </p:custDataLst>
              </p:nvPr>
            </p:nvSpPr>
            <p:spPr>
              <a:xfrm>
                <a:off x="1052276" y="2131304"/>
                <a:ext cx="2949707" cy="3096998"/>
              </a:xfrm>
              <a:prstGeom prst="rect">
                <a:avLst/>
              </a:prstGeom>
              <a:solidFill>
                <a:schemeClr val="bg1"/>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33AB"/>
                  </a:buClr>
                </a:pPr>
                <a:r>
                  <a:rPr lang="en-US">
                    <a:solidFill>
                      <a:srgbClr val="000000"/>
                    </a:solidFill>
                  </a:rPr>
                  <a:t>Text</a:t>
                </a:r>
              </a:p>
            </p:txBody>
          </p:sp>
          <p:sp>
            <p:nvSpPr>
              <p:cNvPr id="17" name="TextBox 6"/>
              <p:cNvSpPr txBox="1"/>
              <p:nvPr>
                <p:custDataLst>
                  <p:tags r:id="rId4"/>
                </p:custDataLst>
              </p:nvPr>
            </p:nvSpPr>
            <p:spPr>
              <a:xfrm>
                <a:off x="1008739" y="1609605"/>
                <a:ext cx="3045062" cy="521699"/>
              </a:xfrm>
              <a:prstGeom prst="rect">
                <a:avLst/>
              </a:prstGeom>
              <a:solidFill>
                <a:schemeClr val="tx2"/>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FFFFFF"/>
                    </a:solidFill>
                  </a:rPr>
                  <a:t>Title of box</a:t>
                </a:r>
              </a:p>
            </p:txBody>
          </p:sp>
        </p:grpSp>
      </p:grpSp>
    </p:spTree>
    <p:extLst>
      <p:ext uri="{BB962C8B-B14F-4D97-AF65-F5344CB8AC3E}">
        <p14:creationId xmlns:p14="http://schemas.microsoft.com/office/powerpoint/2010/main" val="246952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extLst>
              <p:ext uri="{D42A27DB-BD31-4B8C-83A1-F6EECF244321}">
                <p14:modId xmlns:p14="http://schemas.microsoft.com/office/powerpoint/2010/main" val="2566008179"/>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9" imgW="360" imgH="360" progId="">
                  <p:embed/>
                </p:oleObj>
              </mc:Choice>
              <mc:Fallback>
                <p:oleObj name="think-cell Slide" r:id="rId9" imgW="360" imgH="360" progId="">
                  <p:embed/>
                  <p:pic>
                    <p:nvPicPr>
                      <p:cNvPr id="13" name="Object 12"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grpSp>
        <p:nvGrpSpPr>
          <p:cNvPr id="3" name="Group 2"/>
          <p:cNvGrpSpPr/>
          <p:nvPr/>
        </p:nvGrpSpPr>
        <p:grpSpPr>
          <a:xfrm>
            <a:off x="453008" y="1609605"/>
            <a:ext cx="5215480" cy="3657600"/>
            <a:chOff x="339757" y="1609605"/>
            <a:chExt cx="2468880" cy="3657600"/>
          </a:xfrm>
        </p:grpSpPr>
        <p:sp>
          <p:nvSpPr>
            <p:cNvPr id="4" name="TextBox 15"/>
            <p:cNvSpPr txBox="1"/>
            <p:nvPr>
              <p:custDataLst>
                <p:tags r:id="rId5"/>
              </p:custDataLst>
            </p:nvPr>
          </p:nvSpPr>
          <p:spPr>
            <a:xfrm>
              <a:off x="339757" y="1609605"/>
              <a:ext cx="2468880" cy="3657600"/>
            </a:xfrm>
            <a:prstGeom prst="rect">
              <a:avLst/>
            </a:prstGeom>
            <a:solidFill>
              <a:schemeClr val="bg1"/>
            </a:solidFill>
            <a:ln w="9525">
              <a:solidFill>
                <a:srgbClr val="FF6600"/>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grpSp>
          <p:nvGrpSpPr>
            <p:cNvPr id="5" name="Group 4"/>
            <p:cNvGrpSpPr/>
            <p:nvPr/>
          </p:nvGrpSpPr>
          <p:grpSpPr>
            <a:xfrm>
              <a:off x="339757" y="1609605"/>
              <a:ext cx="2468880" cy="3618697"/>
              <a:chOff x="1008739" y="1609605"/>
              <a:chExt cx="3045062" cy="3618697"/>
            </a:xfrm>
          </p:grpSpPr>
          <p:sp>
            <p:nvSpPr>
              <p:cNvPr id="6" name="TextBox 6"/>
              <p:cNvSpPr txBox="1"/>
              <p:nvPr>
                <p:custDataLst>
                  <p:tags r:id="rId6"/>
                </p:custDataLst>
              </p:nvPr>
            </p:nvSpPr>
            <p:spPr>
              <a:xfrm>
                <a:off x="1052276" y="2131304"/>
                <a:ext cx="2949707" cy="3096998"/>
              </a:xfrm>
              <a:prstGeom prst="rect">
                <a:avLst/>
              </a:prstGeom>
              <a:solidFill>
                <a:schemeClr val="bg1"/>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33AB"/>
                  </a:buClr>
                </a:pPr>
                <a:r>
                  <a:rPr lang="en-US">
                    <a:solidFill>
                      <a:srgbClr val="000000"/>
                    </a:solidFill>
                  </a:rPr>
                  <a:t>Text</a:t>
                </a:r>
              </a:p>
            </p:txBody>
          </p:sp>
          <p:sp>
            <p:nvSpPr>
              <p:cNvPr id="7" name="TextBox 6"/>
              <p:cNvSpPr txBox="1"/>
              <p:nvPr>
                <p:custDataLst>
                  <p:tags r:id="rId7"/>
                </p:custDataLst>
              </p:nvPr>
            </p:nvSpPr>
            <p:spPr>
              <a:xfrm>
                <a:off x="1008739" y="1609605"/>
                <a:ext cx="3045062" cy="521699"/>
              </a:xfrm>
              <a:prstGeom prst="rect">
                <a:avLst/>
              </a:prstGeom>
              <a:solidFill>
                <a:schemeClr val="tx2"/>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FFFFFF"/>
                    </a:solidFill>
                  </a:rPr>
                  <a:t>Title of box</a:t>
                </a:r>
              </a:p>
            </p:txBody>
          </p:sp>
        </p:grpSp>
      </p:grpSp>
      <p:grpSp>
        <p:nvGrpSpPr>
          <p:cNvPr id="8" name="Group 7"/>
          <p:cNvGrpSpPr/>
          <p:nvPr/>
        </p:nvGrpSpPr>
        <p:grpSpPr>
          <a:xfrm>
            <a:off x="6200665" y="1609605"/>
            <a:ext cx="5215480" cy="3657600"/>
            <a:chOff x="339757" y="1609605"/>
            <a:chExt cx="2468880" cy="3657600"/>
          </a:xfrm>
        </p:grpSpPr>
        <p:sp>
          <p:nvSpPr>
            <p:cNvPr id="9" name="TextBox 15"/>
            <p:cNvSpPr txBox="1"/>
            <p:nvPr>
              <p:custDataLst>
                <p:tags r:id="rId2"/>
              </p:custDataLst>
            </p:nvPr>
          </p:nvSpPr>
          <p:spPr>
            <a:xfrm>
              <a:off x="339757" y="1609605"/>
              <a:ext cx="2468880" cy="3657600"/>
            </a:xfrm>
            <a:prstGeom prst="rect">
              <a:avLst/>
            </a:prstGeom>
            <a:solidFill>
              <a:schemeClr val="bg1"/>
            </a:solidFill>
            <a:ln w="9525">
              <a:solidFill>
                <a:srgbClr val="FF6600"/>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000000"/>
                  </a:solidFill>
                </a:rPr>
                <a:t>Text</a:t>
              </a:r>
            </a:p>
          </p:txBody>
        </p:sp>
        <p:grpSp>
          <p:nvGrpSpPr>
            <p:cNvPr id="10" name="Group 9"/>
            <p:cNvGrpSpPr/>
            <p:nvPr/>
          </p:nvGrpSpPr>
          <p:grpSpPr>
            <a:xfrm>
              <a:off x="339757" y="1609605"/>
              <a:ext cx="2468880" cy="3618697"/>
              <a:chOff x="1008739" y="1609605"/>
              <a:chExt cx="3045062" cy="3618697"/>
            </a:xfrm>
          </p:grpSpPr>
          <p:sp>
            <p:nvSpPr>
              <p:cNvPr id="11" name="TextBox 6"/>
              <p:cNvSpPr txBox="1"/>
              <p:nvPr>
                <p:custDataLst>
                  <p:tags r:id="rId3"/>
                </p:custDataLst>
              </p:nvPr>
            </p:nvSpPr>
            <p:spPr>
              <a:xfrm>
                <a:off x="1052276" y="2131304"/>
                <a:ext cx="2949707" cy="3096998"/>
              </a:xfrm>
              <a:prstGeom prst="rect">
                <a:avLst/>
              </a:prstGeom>
              <a:solidFill>
                <a:schemeClr val="bg1"/>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33AB"/>
                  </a:buClr>
                </a:pPr>
                <a:r>
                  <a:rPr lang="en-US">
                    <a:solidFill>
                      <a:srgbClr val="000000"/>
                    </a:solidFill>
                  </a:rPr>
                  <a:t>Text</a:t>
                </a:r>
              </a:p>
            </p:txBody>
          </p:sp>
          <p:sp>
            <p:nvSpPr>
              <p:cNvPr id="12" name="TextBox 6"/>
              <p:cNvSpPr txBox="1"/>
              <p:nvPr>
                <p:custDataLst>
                  <p:tags r:id="rId4"/>
                </p:custDataLst>
              </p:nvPr>
            </p:nvSpPr>
            <p:spPr>
              <a:xfrm>
                <a:off x="1008739" y="1609605"/>
                <a:ext cx="3045062" cy="521699"/>
              </a:xfrm>
              <a:prstGeom prst="rect">
                <a:avLst/>
              </a:prstGeom>
              <a:solidFill>
                <a:schemeClr val="tx2"/>
              </a:solidFill>
              <a:ln w="9525">
                <a:solidFill>
                  <a:schemeClr val="tx2"/>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15593" eaLnBrk="1" hangingPunct="1">
                  <a:buClr>
                    <a:schemeClr val="tx2"/>
                  </a:buClr>
                  <a:defRPr sz="1600" baseline="0">
                    <a:latin typeface="+mn-lt"/>
                  </a:defRPr>
                </a:lvl1pPr>
                <a:lvl2pPr marL="176423" lvl="1" indent="-174977" defTabSz="815593" eaLnBrk="1" hangingPunct="1">
                  <a:buClr>
                    <a:schemeClr val="tx2"/>
                  </a:buClr>
                  <a:buSzPct val="125000"/>
                  <a:buFont typeface="Arial" pitchFamily="34" charset="0"/>
                  <a:buChar char="•"/>
                  <a:defRPr sz="1600" baseline="0">
                    <a:latin typeface="+mn-lt"/>
                  </a:defRPr>
                </a:lvl2pPr>
                <a:lvl3pPr marL="416474" lvl="2" indent="-238605" defTabSz="815593" eaLnBrk="1" hangingPunct="1">
                  <a:buClr>
                    <a:schemeClr val="tx2"/>
                  </a:buClr>
                  <a:buSzPct val="120000"/>
                  <a:buFont typeface="Arial" charset="0"/>
                  <a:buChar char="–"/>
                  <a:defRPr sz="1600" baseline="0">
                    <a:latin typeface="+mn-lt"/>
                  </a:defRPr>
                </a:lvl3pPr>
                <a:lvl4pPr marL="590550" lvl="3" indent="-173038" defTabSz="815593" eaLnBrk="1" hangingPunct="1">
                  <a:buClr>
                    <a:schemeClr val="tx2"/>
                  </a:buClr>
                  <a:buSzPct val="100000"/>
                  <a:buFont typeface="Arial" pitchFamily="34" charset="0"/>
                  <a:buChar char="•"/>
                  <a:defRPr sz="1600" baseline="0">
                    <a:latin typeface="+mn-lt"/>
                  </a:defRPr>
                </a:lvl4pPr>
                <a:lvl5pPr marL="752475" lvl="4" indent="-161925" defTabSz="815593" eaLnBrk="1" hangingPunct="1">
                  <a:buClr>
                    <a:schemeClr val="tx2"/>
                  </a:buClr>
                  <a:buSzPct val="89000"/>
                  <a:buFont typeface="Arial" charset="0"/>
                  <a:buChar char="-"/>
                  <a:defRPr sz="1600" baseline="0">
                    <a:latin typeface="+mn-lt"/>
                  </a:defRPr>
                </a:lvl5pPr>
                <a:lvl6pPr marL="683016" indent="-118580" defTabSz="815593" fontAlgn="base">
                  <a:spcBef>
                    <a:spcPct val="0"/>
                  </a:spcBef>
                  <a:spcAft>
                    <a:spcPct val="0"/>
                  </a:spcAft>
                  <a:buClr>
                    <a:schemeClr val="tx2"/>
                  </a:buClr>
                  <a:buSzPct val="89000"/>
                  <a:buFont typeface="Arial" charset="0"/>
                  <a:buChar char="-"/>
                  <a:defRPr baseline="0">
                    <a:latin typeface="+mn-lt"/>
                  </a:defRPr>
                </a:lvl6pPr>
                <a:lvl7pPr marL="683016" indent="-118580" defTabSz="815593" fontAlgn="base">
                  <a:spcBef>
                    <a:spcPct val="0"/>
                  </a:spcBef>
                  <a:spcAft>
                    <a:spcPct val="0"/>
                  </a:spcAft>
                  <a:buClr>
                    <a:schemeClr val="tx2"/>
                  </a:buClr>
                  <a:buSzPct val="89000"/>
                  <a:buFont typeface="Arial" charset="0"/>
                  <a:buChar char="-"/>
                  <a:defRPr baseline="0">
                    <a:latin typeface="+mn-lt"/>
                  </a:defRPr>
                </a:lvl7pPr>
                <a:lvl8pPr marL="683016" indent="-118580" defTabSz="815593" fontAlgn="base">
                  <a:spcBef>
                    <a:spcPct val="0"/>
                  </a:spcBef>
                  <a:spcAft>
                    <a:spcPct val="0"/>
                  </a:spcAft>
                  <a:buClr>
                    <a:schemeClr val="tx2"/>
                  </a:buClr>
                  <a:buSzPct val="89000"/>
                  <a:buFont typeface="Arial" charset="0"/>
                  <a:buChar char="-"/>
                  <a:defRPr baseline="0">
                    <a:latin typeface="+mn-lt"/>
                  </a:defRPr>
                </a:lvl8pPr>
                <a:lvl9pPr marL="683016" indent="-118580" defTabSz="815593"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33AB"/>
                  </a:buClr>
                </a:pPr>
                <a:r>
                  <a:rPr lang="en-US">
                    <a:solidFill>
                      <a:srgbClr val="FFFFFF"/>
                    </a:solidFill>
                  </a:rPr>
                  <a:t>Title of box</a:t>
                </a:r>
              </a:p>
            </p:txBody>
          </p:sp>
        </p:grpSp>
      </p:grpSp>
    </p:spTree>
    <p:extLst>
      <p:ext uri="{BB962C8B-B14F-4D97-AF65-F5344CB8AC3E}">
        <p14:creationId xmlns:p14="http://schemas.microsoft.com/office/powerpoint/2010/main" val="906120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721540733"/>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0284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28619062"/>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4324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69980544"/>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233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3573381904"/>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828081" y="2593213"/>
            <a:ext cx="5853023"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g num"/>
          <p:cNvSpPr>
            <a:spLocks noGrp="1" noChangeArrowheads="1"/>
          </p:cNvSpPr>
          <p:nvPr>
            <p:ph type="sldNum" sz="quarter" idx="10"/>
          </p:nvPr>
        </p:nvSpPr>
        <p:spPr>
          <a:xfrm>
            <a:off x="11634779" y="6644199"/>
            <a:ext cx="252695" cy="186271"/>
          </a:xfrm>
          <a:prstGeom prst="rect">
            <a:avLst/>
          </a:prstGeom>
          <a:ln/>
        </p:spPr>
        <p:txBody>
          <a:bodyPr/>
          <a:lstStyle>
            <a:lvl1pPr>
              <a:defRPr/>
            </a:lvl1pPr>
          </a:lstStyle>
          <a:p>
            <a:pPr fontAlgn="base">
              <a:spcBef>
                <a:spcPct val="0"/>
              </a:spcBef>
              <a:spcAft>
                <a:spcPct val="0"/>
              </a:spcAft>
            </a:pPr>
            <a:fld id="{1C1E394E-A7F2-4C2D-A312-8F7B6DF3DC7B}" type="slidenum">
              <a:rPr lang="en-US" altLang="en-US" sz="1400">
                <a:solidFill>
                  <a:srgbClr val="000000"/>
                </a:solidFill>
              </a:rPr>
              <a:pPr fontAlgn="base">
                <a:spcBef>
                  <a:spcPct val="0"/>
                </a:spcBef>
                <a:spcAft>
                  <a:spcPct val="0"/>
                </a:spcAft>
              </a:pPr>
              <a:t>‹#›</a:t>
            </a:fld>
            <a:endParaRPr lang="en-US" altLang="en-US" sz="1400">
              <a:solidFill>
                <a:srgbClr val="000000"/>
              </a:solidFill>
            </a:endParaRPr>
          </a:p>
        </p:txBody>
      </p:sp>
      <p:sp>
        <p:nvSpPr>
          <p:cNvPr id="5" name="TextBox 4"/>
          <p:cNvSpPr txBox="1"/>
          <p:nvPr/>
        </p:nvSpPr>
        <p:spPr>
          <a:xfrm>
            <a:off x="11394020" y="6435725"/>
            <a:ext cx="278341" cy="152400"/>
          </a:xfrm>
          <a:prstGeom prst="rect">
            <a:avLst/>
          </a:prstGeom>
          <a:noFill/>
        </p:spPr>
        <p:txBody>
          <a:bodyPr vert="horz" wrap="none" lIns="0" tIns="0" rIns="0" bIns="0" rtlCol="0">
            <a:noAutofit/>
          </a:bodyPr>
          <a:lstStyle/>
          <a:p>
            <a:pPr fontAlgn="base">
              <a:spcBef>
                <a:spcPct val="0"/>
              </a:spcBef>
              <a:spcAft>
                <a:spcPct val="0"/>
              </a:spcAft>
            </a:pPr>
            <a:fld id="{C21D79D7-74CA-459C-8B53-75E13FCD087B}" type="slidenum">
              <a:rPr lang="de-DE" sz="1000" smtClean="0">
                <a:solidFill>
                  <a:srgbClr val="000000"/>
                </a:solidFill>
              </a:rPr>
              <a:pPr fontAlgn="base">
                <a:spcBef>
                  <a:spcPct val="0"/>
                </a:spcBef>
                <a:spcAft>
                  <a:spcPct val="0"/>
                </a:spcAft>
              </a:pPr>
              <a:t>‹#›</a:t>
            </a:fld>
            <a:endParaRPr lang="de-DE" sz="1000">
              <a:solidFill>
                <a:srgbClr val="000000"/>
              </a:solidFill>
            </a:endParaRPr>
          </a:p>
        </p:txBody>
      </p:sp>
    </p:spTree>
    <p:extLst>
      <p:ext uri="{BB962C8B-B14F-4D97-AF65-F5344CB8AC3E}">
        <p14:creationId xmlns:p14="http://schemas.microsoft.com/office/powerpoint/2010/main" val="3881525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724835444"/>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
        <p:nvSpPr>
          <p:cNvPr id="19" name="Text Placeholder 18"/>
          <p:cNvSpPr>
            <a:spLocks noGrp="1"/>
          </p:cNvSpPr>
          <p:nvPr>
            <p:ph type="body" idx="10"/>
          </p:nvPr>
        </p:nvSpPr>
        <p:spPr>
          <a:xfrm>
            <a:off x="2119" y="1588"/>
            <a:ext cx="2117" cy="1920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035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8" descr="The world leader tagline_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49950"/>
            <a:ext cx="12192000" cy="908050"/>
          </a:xfrm>
          <a:prstGeom prst="rect">
            <a:avLst/>
          </a:prstGeom>
          <a:noFill/>
          <a:ln w="9525">
            <a:noFill/>
            <a:miter lim="800000"/>
            <a:headEnd/>
            <a:tailEnd/>
          </a:ln>
        </p:spPr>
      </p:pic>
      <p:cxnSp>
        <p:nvCxnSpPr>
          <p:cNvPr id="5" name="Straight Connector 9"/>
          <p:cNvCxnSpPr>
            <a:cxnSpLocks noChangeShapeType="1"/>
          </p:cNvCxnSpPr>
          <p:nvPr/>
        </p:nvCxnSpPr>
        <p:spPr bwMode="auto">
          <a:xfrm>
            <a:off x="0" y="779543"/>
            <a:ext cx="12192000" cy="1587"/>
          </a:xfrm>
          <a:prstGeom prst="line">
            <a:avLst/>
          </a:prstGeom>
          <a:noFill/>
          <a:ln w="57150">
            <a:solidFill>
              <a:srgbClr val="5C81AA"/>
            </a:solidFill>
            <a:round/>
            <a:headEnd/>
            <a:tailEnd/>
          </a:ln>
        </p:spPr>
      </p:cxnSp>
      <p:sp>
        <p:nvSpPr>
          <p:cNvPr id="6" name="Line 15"/>
          <p:cNvSpPr>
            <a:spLocks noChangeShapeType="1"/>
          </p:cNvSpPr>
          <p:nvPr/>
        </p:nvSpPr>
        <p:spPr bwMode="auto">
          <a:xfrm>
            <a:off x="1413934" y="2982913"/>
            <a:ext cx="2034117" cy="0"/>
          </a:xfrm>
          <a:prstGeom prst="line">
            <a:avLst/>
          </a:prstGeom>
          <a:noFill/>
          <a:ln w="57150">
            <a:solidFill>
              <a:srgbClr val="5C81AA"/>
            </a:solidFill>
            <a:round/>
            <a:headEnd/>
            <a:tailEnd/>
          </a:ln>
        </p:spPr>
        <p:txBody>
          <a:bodyPr lIns="90723" tIns="45360" rIns="90723" bIns="45360"/>
          <a:lstStyle/>
          <a:p>
            <a:pPr eaLnBrk="0" fontAlgn="base" hangingPunct="0">
              <a:spcBef>
                <a:spcPct val="0"/>
              </a:spcBef>
              <a:spcAft>
                <a:spcPct val="0"/>
              </a:spcAft>
              <a:defRPr/>
            </a:pPr>
            <a:endParaRPr lang="en-US" sz="2400">
              <a:solidFill>
                <a:srgbClr val="000000"/>
              </a:solidFill>
              <a:ea typeface="ＭＳ Ｐゴシック" pitchFamily="34" charset="-128"/>
            </a:endParaRPr>
          </a:p>
        </p:txBody>
      </p:sp>
      <p:sp>
        <p:nvSpPr>
          <p:cNvPr id="7" name="Line 13"/>
          <p:cNvSpPr>
            <a:spLocks noChangeShapeType="1"/>
          </p:cNvSpPr>
          <p:nvPr/>
        </p:nvSpPr>
        <p:spPr bwMode="auto">
          <a:xfrm flipV="1">
            <a:off x="1409700" y="790579"/>
            <a:ext cx="0" cy="5453063"/>
          </a:xfrm>
          <a:prstGeom prst="line">
            <a:avLst/>
          </a:prstGeom>
          <a:noFill/>
          <a:ln w="57150">
            <a:solidFill>
              <a:srgbClr val="5C81AA"/>
            </a:solidFill>
            <a:round/>
            <a:headEnd/>
            <a:tailEnd/>
          </a:ln>
        </p:spPr>
        <p:txBody>
          <a:bodyPr lIns="90723" tIns="45360" rIns="90723" bIns="45360"/>
          <a:lstStyle/>
          <a:p>
            <a:pPr eaLnBrk="0" fontAlgn="base" hangingPunct="0">
              <a:spcBef>
                <a:spcPct val="0"/>
              </a:spcBef>
              <a:spcAft>
                <a:spcPct val="0"/>
              </a:spcAft>
              <a:defRPr/>
            </a:pPr>
            <a:endParaRPr lang="en-US" sz="2400">
              <a:solidFill>
                <a:srgbClr val="000000"/>
              </a:solidFill>
              <a:ea typeface="ＭＳ Ｐゴシック" pitchFamily="34" charset="-128"/>
            </a:endParaRPr>
          </a:p>
        </p:txBody>
      </p:sp>
      <p:sp>
        <p:nvSpPr>
          <p:cNvPr id="8" name="Oval 7"/>
          <p:cNvSpPr>
            <a:spLocks noChangeArrowheads="1"/>
          </p:cNvSpPr>
          <p:nvPr/>
        </p:nvSpPr>
        <p:spPr bwMode="auto">
          <a:xfrm>
            <a:off x="1238357" y="6286505"/>
            <a:ext cx="340783" cy="247650"/>
          </a:xfrm>
          <a:prstGeom prst="ellipse">
            <a:avLst/>
          </a:prstGeom>
          <a:solidFill>
            <a:srgbClr val="F51D30"/>
          </a:solidFill>
          <a:ln w="25400">
            <a:noFill/>
            <a:round/>
            <a:headEnd/>
            <a:tailEnd/>
          </a:ln>
        </p:spPr>
        <p:txBody>
          <a:bodyPr lIns="90723" tIns="45360" rIns="90723" bIns="45360" anchor="ctr"/>
          <a:lstStyle/>
          <a:p>
            <a:pPr algn="ctr" defTabSz="453617" fontAlgn="base">
              <a:spcBef>
                <a:spcPct val="0"/>
              </a:spcBef>
              <a:spcAft>
                <a:spcPct val="0"/>
              </a:spcAft>
              <a:defRPr/>
            </a:pPr>
            <a:endParaRPr lang="en-US" b="1">
              <a:solidFill>
                <a:srgbClr val="FFFFFF"/>
              </a:solidFill>
              <a:ea typeface="ＭＳ Ｐゴシック" pitchFamily="-110" charset="-128"/>
            </a:endParaRPr>
          </a:p>
        </p:txBody>
      </p:sp>
      <p:sp>
        <p:nvSpPr>
          <p:cNvPr id="9" name="Oval 8"/>
          <p:cNvSpPr>
            <a:spLocks noChangeArrowheads="1"/>
          </p:cNvSpPr>
          <p:nvPr/>
        </p:nvSpPr>
        <p:spPr bwMode="auto">
          <a:xfrm>
            <a:off x="3500967" y="2863850"/>
            <a:ext cx="328084" cy="247650"/>
          </a:xfrm>
          <a:prstGeom prst="ellipse">
            <a:avLst/>
          </a:prstGeom>
          <a:solidFill>
            <a:schemeClr val="folHlink"/>
          </a:solidFill>
          <a:ln w="25400">
            <a:noFill/>
            <a:round/>
            <a:headEnd/>
            <a:tailEnd/>
          </a:ln>
        </p:spPr>
        <p:txBody>
          <a:bodyPr lIns="90723" tIns="45360" rIns="90723" bIns="45360" anchor="ctr"/>
          <a:lstStyle/>
          <a:p>
            <a:pPr algn="ctr" defTabSz="453617" fontAlgn="base">
              <a:spcBef>
                <a:spcPct val="0"/>
              </a:spcBef>
              <a:spcAft>
                <a:spcPct val="0"/>
              </a:spcAft>
              <a:defRPr/>
            </a:pPr>
            <a:endParaRPr lang="en-US" b="1">
              <a:solidFill>
                <a:srgbClr val="FFFFFF"/>
              </a:solidFill>
              <a:ea typeface="ＭＳ Ｐゴシック" pitchFamily="-110" charset="-128"/>
            </a:endParaRPr>
          </a:p>
        </p:txBody>
      </p:sp>
      <p:pic>
        <p:nvPicPr>
          <p:cNvPr id="10" name="Picture 3" descr="ThermoFisher_PPT-Logo_032-B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417" y="241300"/>
            <a:ext cx="2480733" cy="400050"/>
          </a:xfrm>
          <a:prstGeom prst="rect">
            <a:avLst/>
          </a:prstGeom>
          <a:noFill/>
          <a:ln w="9525">
            <a:noFill/>
            <a:miter lim="800000"/>
            <a:headEnd/>
            <a:tailEnd/>
          </a:ln>
        </p:spPr>
      </p:pic>
      <p:sp>
        <p:nvSpPr>
          <p:cNvPr id="99331" name="Rectangle 3"/>
          <p:cNvSpPr>
            <a:spLocks noGrp="1" noChangeArrowheads="1"/>
          </p:cNvSpPr>
          <p:nvPr>
            <p:ph type="ctrTitle"/>
          </p:nvPr>
        </p:nvSpPr>
        <p:spPr>
          <a:xfrm>
            <a:off x="3826935" y="2409905"/>
            <a:ext cx="8072967" cy="1101725"/>
          </a:xfrm>
        </p:spPr>
        <p:txBody>
          <a:bodyPr lIns="90714" rIns="90714"/>
          <a:lstStyle>
            <a:lvl1pPr>
              <a:lnSpc>
                <a:spcPct val="105000"/>
              </a:lnSpc>
              <a:defRPr b="1"/>
            </a:lvl1pPr>
          </a:lstStyle>
          <a:p>
            <a:r>
              <a:rPr lang="en-US"/>
              <a:t>Click to edit Master title style</a:t>
            </a:r>
          </a:p>
        </p:txBody>
      </p:sp>
      <p:sp>
        <p:nvSpPr>
          <p:cNvPr id="99332" name="Rectangle 4"/>
          <p:cNvSpPr>
            <a:spLocks noGrp="1" noChangeArrowheads="1"/>
          </p:cNvSpPr>
          <p:nvPr>
            <p:ph type="subTitle" idx="1"/>
          </p:nvPr>
        </p:nvSpPr>
        <p:spPr bwMode="gray">
          <a:xfrm>
            <a:off x="3826933" y="3586169"/>
            <a:ext cx="7046384" cy="1879600"/>
          </a:xfrm>
        </p:spPr>
        <p:txBody>
          <a:bodyPr/>
          <a:lstStyle>
            <a:lvl1pPr marL="0" indent="0">
              <a:buFontTx/>
              <a:buNone/>
              <a:defRPr sz="1800"/>
            </a:lvl1pPr>
          </a:lstStyle>
          <a:p>
            <a:r>
              <a:rPr lang="en-US"/>
              <a:t>Click to edit Master subtitle style</a:t>
            </a:r>
          </a:p>
        </p:txBody>
      </p:sp>
    </p:spTree>
    <p:extLst>
      <p:ext uri="{BB962C8B-B14F-4D97-AF65-F5344CB8AC3E}">
        <p14:creationId xmlns:p14="http://schemas.microsoft.com/office/powerpoint/2010/main" val="9943743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533685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1723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0"/>
            <a:ext cx="10363200" cy="1500187"/>
          </a:xfrm>
        </p:spPr>
        <p:txBody>
          <a:bodyPr anchor="b"/>
          <a:lstStyle>
            <a:lvl1pPr marL="0" indent="0">
              <a:buNone/>
              <a:defRPr sz="2000"/>
            </a:lvl1pPr>
            <a:lvl2pPr marL="453617" indent="0">
              <a:buNone/>
              <a:defRPr sz="1800"/>
            </a:lvl2pPr>
            <a:lvl3pPr marL="907234" indent="0">
              <a:buNone/>
              <a:defRPr sz="1600"/>
            </a:lvl3pPr>
            <a:lvl4pPr marL="1360842" indent="0">
              <a:buNone/>
              <a:defRPr sz="1400"/>
            </a:lvl4pPr>
            <a:lvl5pPr marL="1814473" indent="0">
              <a:buNone/>
              <a:defRPr sz="1400"/>
            </a:lvl5pPr>
            <a:lvl6pPr marL="2268089" indent="0">
              <a:buNone/>
              <a:defRPr sz="1400"/>
            </a:lvl6pPr>
            <a:lvl7pPr marL="2721699" indent="0">
              <a:buNone/>
              <a:defRPr sz="1400"/>
            </a:lvl7pPr>
            <a:lvl8pPr marL="3175327" indent="0">
              <a:buNone/>
              <a:defRPr sz="1400"/>
            </a:lvl8pPr>
            <a:lvl9pPr marL="3628952" indent="0">
              <a:buNone/>
              <a:defRPr sz="1400"/>
            </a:lvl9pPr>
          </a:lstStyle>
          <a:p>
            <a:pPr lvl="0"/>
            <a:r>
              <a:rPr lang="en-US"/>
              <a:t>Click to edit Master text styles</a:t>
            </a:r>
          </a:p>
        </p:txBody>
      </p:sp>
    </p:spTree>
    <p:extLst>
      <p:ext uri="{BB962C8B-B14F-4D97-AF65-F5344CB8AC3E}">
        <p14:creationId xmlns:p14="http://schemas.microsoft.com/office/powerpoint/2010/main" val="420913276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3269" y="1185863"/>
            <a:ext cx="5526617"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3084" y="1185863"/>
            <a:ext cx="5526616"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9930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464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3617" indent="0">
              <a:buNone/>
              <a:defRPr sz="2000" b="1"/>
            </a:lvl2pPr>
            <a:lvl3pPr marL="907234" indent="0">
              <a:buNone/>
              <a:defRPr sz="1800" b="1"/>
            </a:lvl3pPr>
            <a:lvl4pPr marL="1360842" indent="0">
              <a:buNone/>
              <a:defRPr sz="1600" b="1"/>
            </a:lvl4pPr>
            <a:lvl5pPr marL="1814473" indent="0">
              <a:buNone/>
              <a:defRPr sz="1600" b="1"/>
            </a:lvl5pPr>
            <a:lvl6pPr marL="2268089" indent="0">
              <a:buNone/>
              <a:defRPr sz="1600" b="1"/>
            </a:lvl6pPr>
            <a:lvl7pPr marL="2721699" indent="0">
              <a:buNone/>
              <a:defRPr sz="1600" b="1"/>
            </a:lvl7pPr>
            <a:lvl8pPr marL="3175327" indent="0">
              <a:buNone/>
              <a:defRPr sz="1600" b="1"/>
            </a:lvl8pPr>
            <a:lvl9pPr marL="36289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3" y="1535113"/>
            <a:ext cx="5389033" cy="639762"/>
          </a:xfrm>
        </p:spPr>
        <p:txBody>
          <a:bodyPr anchor="b"/>
          <a:lstStyle>
            <a:lvl1pPr marL="0" indent="0">
              <a:buNone/>
              <a:defRPr sz="2400" b="1"/>
            </a:lvl1pPr>
            <a:lvl2pPr marL="453617" indent="0">
              <a:buNone/>
              <a:defRPr sz="2000" b="1"/>
            </a:lvl2pPr>
            <a:lvl3pPr marL="907234" indent="0">
              <a:buNone/>
              <a:defRPr sz="1800" b="1"/>
            </a:lvl3pPr>
            <a:lvl4pPr marL="1360842" indent="0">
              <a:buNone/>
              <a:defRPr sz="1600" b="1"/>
            </a:lvl4pPr>
            <a:lvl5pPr marL="1814473" indent="0">
              <a:buNone/>
              <a:defRPr sz="1600" b="1"/>
            </a:lvl5pPr>
            <a:lvl6pPr marL="2268089" indent="0">
              <a:buNone/>
              <a:defRPr sz="1600" b="1"/>
            </a:lvl6pPr>
            <a:lvl7pPr marL="2721699" indent="0">
              <a:buNone/>
              <a:defRPr sz="1600" b="1"/>
            </a:lvl7pPr>
            <a:lvl8pPr marL="3175327" indent="0">
              <a:buNone/>
              <a:defRPr sz="1600" b="1"/>
            </a:lvl8pPr>
            <a:lvl9pPr marL="36289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31343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113017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3782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06" y="273052"/>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06" y="1435101"/>
            <a:ext cx="4011084" cy="4691063"/>
          </a:xfrm>
        </p:spPr>
        <p:txBody>
          <a:bodyPr/>
          <a:lstStyle>
            <a:lvl1pPr marL="0" indent="0">
              <a:buNone/>
              <a:defRPr sz="1400"/>
            </a:lvl1pPr>
            <a:lvl2pPr marL="453617" indent="0">
              <a:buNone/>
              <a:defRPr sz="1200"/>
            </a:lvl2pPr>
            <a:lvl3pPr marL="907234" indent="0">
              <a:buNone/>
              <a:defRPr sz="1000"/>
            </a:lvl3pPr>
            <a:lvl4pPr marL="1360842" indent="0">
              <a:buNone/>
              <a:defRPr sz="900"/>
            </a:lvl4pPr>
            <a:lvl5pPr marL="1814473" indent="0">
              <a:buNone/>
              <a:defRPr sz="900"/>
            </a:lvl5pPr>
            <a:lvl6pPr marL="2268089" indent="0">
              <a:buNone/>
              <a:defRPr sz="900"/>
            </a:lvl6pPr>
            <a:lvl7pPr marL="2721699" indent="0">
              <a:buNone/>
              <a:defRPr sz="900"/>
            </a:lvl7pPr>
            <a:lvl8pPr marL="3175327" indent="0">
              <a:buNone/>
              <a:defRPr sz="900"/>
            </a:lvl8pPr>
            <a:lvl9pPr marL="3628952" indent="0">
              <a:buNone/>
              <a:defRPr sz="900"/>
            </a:lvl9pPr>
          </a:lstStyle>
          <a:p>
            <a:pPr lvl="0"/>
            <a:r>
              <a:rPr lang="en-US"/>
              <a:t>Click to edit Master text styles</a:t>
            </a:r>
          </a:p>
        </p:txBody>
      </p:sp>
    </p:spTree>
    <p:extLst>
      <p:ext uri="{BB962C8B-B14F-4D97-AF65-F5344CB8AC3E}">
        <p14:creationId xmlns:p14="http://schemas.microsoft.com/office/powerpoint/2010/main" val="34078122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3617" indent="0">
              <a:buNone/>
              <a:defRPr sz="2800"/>
            </a:lvl2pPr>
            <a:lvl3pPr marL="907234" indent="0">
              <a:buNone/>
              <a:defRPr sz="2400"/>
            </a:lvl3pPr>
            <a:lvl4pPr marL="1360842" indent="0">
              <a:buNone/>
              <a:defRPr sz="2000"/>
            </a:lvl4pPr>
            <a:lvl5pPr marL="1814473" indent="0">
              <a:buNone/>
              <a:defRPr sz="2000"/>
            </a:lvl5pPr>
            <a:lvl6pPr marL="2268089" indent="0">
              <a:buNone/>
              <a:defRPr sz="2000"/>
            </a:lvl6pPr>
            <a:lvl7pPr marL="2721699" indent="0">
              <a:buNone/>
              <a:defRPr sz="2000"/>
            </a:lvl7pPr>
            <a:lvl8pPr marL="3175327" indent="0">
              <a:buNone/>
              <a:defRPr sz="2000"/>
            </a:lvl8pPr>
            <a:lvl9pPr marL="36289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3617" indent="0">
              <a:buNone/>
              <a:defRPr sz="1200"/>
            </a:lvl2pPr>
            <a:lvl3pPr marL="907234" indent="0">
              <a:buNone/>
              <a:defRPr sz="1000"/>
            </a:lvl3pPr>
            <a:lvl4pPr marL="1360842" indent="0">
              <a:buNone/>
              <a:defRPr sz="900"/>
            </a:lvl4pPr>
            <a:lvl5pPr marL="1814473" indent="0">
              <a:buNone/>
              <a:defRPr sz="900"/>
            </a:lvl5pPr>
            <a:lvl6pPr marL="2268089" indent="0">
              <a:buNone/>
              <a:defRPr sz="900"/>
            </a:lvl6pPr>
            <a:lvl7pPr marL="2721699" indent="0">
              <a:buNone/>
              <a:defRPr sz="900"/>
            </a:lvl7pPr>
            <a:lvl8pPr marL="3175327" indent="0">
              <a:buNone/>
              <a:defRPr sz="900"/>
            </a:lvl8pPr>
            <a:lvl9pPr marL="3628952" indent="0">
              <a:buNone/>
              <a:defRPr sz="900"/>
            </a:lvl9pPr>
          </a:lstStyle>
          <a:p>
            <a:pPr lvl="0"/>
            <a:r>
              <a:rPr lang="en-US"/>
              <a:t>Click to edit Master text styles</a:t>
            </a:r>
          </a:p>
        </p:txBody>
      </p:sp>
    </p:spTree>
    <p:extLst>
      <p:ext uri="{BB962C8B-B14F-4D97-AF65-F5344CB8AC3E}">
        <p14:creationId xmlns:p14="http://schemas.microsoft.com/office/powerpoint/2010/main" val="36003026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7029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6757" y="47704"/>
            <a:ext cx="2813049" cy="6003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3273" y="47704"/>
            <a:ext cx="8240184" cy="6003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431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body box">
    <p:bg>
      <p:bgPr>
        <a:solidFill>
          <a:schemeClr val="bg1">
            <a:alpha val="30000"/>
          </a:schemeClr>
        </a:solid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3267" y="777923"/>
            <a:ext cx="11580284" cy="5127578"/>
          </a:xfrm>
          <a:prstGeom prst="rect">
            <a:avLst/>
          </a:prstGeom>
          <a:solidFill>
            <a:schemeClr val="accent1">
              <a:lumMod val="60000"/>
              <a:lumOff val="40000"/>
            </a:schemeClr>
          </a:solidFill>
          <a:ln w="15875" cap="flat" algn="ctr">
            <a:solidFill>
              <a:schemeClr val="bg2"/>
            </a:solidFill>
            <a:round/>
            <a:headEnd type="none" w="med" len="med"/>
            <a:tailEnd type="none" w="med" len="med"/>
          </a:ln>
          <a:effectLst/>
        </p:spPr>
        <p:txBody>
          <a:bodyPr vert="horz" wrap="square" lIns="91430" tIns="91440"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stStyle>
          <a:p>
            <a:pPr lvl="0"/>
            <a:r>
              <a:rPr lang="en-US"/>
              <a:t>First level: Arial 20pt</a:t>
            </a:r>
          </a:p>
          <a:p>
            <a:pPr lvl="1"/>
            <a:r>
              <a:rPr lang="en-US"/>
              <a:t>Second level: Arial 18pt</a:t>
            </a:r>
          </a:p>
          <a:p>
            <a:pPr lvl="2"/>
            <a:r>
              <a:rPr lang="en-US"/>
              <a:t>Third level: Arial 16pt</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1999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12" name="Rectangle 11"/>
          <p:cNvSpPr/>
          <p:nvPr/>
        </p:nvSpPr>
        <p:spPr bwMode="auto">
          <a:xfrm>
            <a:off x="0" y="5948489"/>
            <a:ext cx="12192000" cy="909637"/>
          </a:xfrm>
          <a:prstGeom prst="rect">
            <a:avLst/>
          </a:prstGeom>
          <a:solidFill>
            <a:schemeClr val="tx1"/>
          </a:solidFill>
          <a:ln w="9525" cap="flat" cmpd="sng" algn="ctr">
            <a:noFill/>
            <a:prstDash val="solid"/>
            <a:round/>
            <a:headEnd type="none" w="med" len="med"/>
            <a:tailEnd type="none" w="med" len="med"/>
          </a:ln>
          <a:effectLst/>
        </p:spPr>
        <p:txBody>
          <a:bodyPr vert="horz" wrap="square" lIns="90399" tIns="45196" rIns="90399" bIns="45196" numCol="1" rtlCol="0" anchor="t" anchorCtr="0" compatLnSpc="1">
            <a:prstTxWarp prst="textNoShape">
              <a:avLst/>
            </a:prstTxWarp>
          </a:bodyPr>
          <a:lstStyle/>
          <a:p>
            <a:pPr defTabSz="903988" eaLnBrk="0" fontAlgn="base" hangingPunct="0">
              <a:spcBef>
                <a:spcPct val="0"/>
              </a:spcBef>
              <a:spcAft>
                <a:spcPct val="0"/>
              </a:spcAft>
            </a:pPr>
            <a:endParaRPr lang="en-US" sz="2400">
              <a:solidFill>
                <a:srgbClr val="000000"/>
              </a:solidFill>
              <a:ea typeface="ＭＳ Ｐゴシック" pitchFamily="34" charset="-128"/>
            </a:endParaRPr>
          </a:p>
        </p:txBody>
      </p:sp>
      <p:cxnSp>
        <p:nvCxnSpPr>
          <p:cNvPr id="4" name="Straight Connector 10"/>
          <p:cNvCxnSpPr>
            <a:cxnSpLocks noChangeShapeType="1"/>
          </p:cNvCxnSpPr>
          <p:nvPr/>
        </p:nvCxnSpPr>
        <p:spPr bwMode="auto">
          <a:xfrm>
            <a:off x="0" y="779597"/>
            <a:ext cx="12192000" cy="1587"/>
          </a:xfrm>
          <a:prstGeom prst="line">
            <a:avLst/>
          </a:prstGeom>
          <a:noFill/>
          <a:ln w="57150">
            <a:solidFill>
              <a:srgbClr val="5C81AA"/>
            </a:solidFill>
            <a:round/>
            <a:headEnd/>
            <a:tailEnd/>
          </a:ln>
        </p:spPr>
      </p:cxnSp>
      <p:sp>
        <p:nvSpPr>
          <p:cNvPr id="5" name="Line 15"/>
          <p:cNvSpPr>
            <a:spLocks noChangeShapeType="1"/>
          </p:cNvSpPr>
          <p:nvPr/>
        </p:nvSpPr>
        <p:spPr bwMode="auto">
          <a:xfrm flipV="1">
            <a:off x="1413956" y="2979749"/>
            <a:ext cx="2406651" cy="3175"/>
          </a:xfrm>
          <a:prstGeom prst="line">
            <a:avLst/>
          </a:prstGeom>
          <a:noFill/>
          <a:ln w="57150">
            <a:solidFill>
              <a:srgbClr val="5C81AA"/>
            </a:solidFill>
            <a:round/>
            <a:headEnd/>
            <a:tailEnd/>
          </a:ln>
        </p:spPr>
        <p:txBody>
          <a:bodyPr lIns="90399" tIns="45196" rIns="90399" bIns="45196"/>
          <a:lstStyle/>
          <a:p>
            <a:pPr defTabSz="903988" fontAlgn="base">
              <a:spcBef>
                <a:spcPct val="0"/>
              </a:spcBef>
              <a:spcAft>
                <a:spcPct val="0"/>
              </a:spcAft>
            </a:pPr>
            <a:endParaRPr lang="en-US" sz="2200">
              <a:solidFill>
                <a:srgbClr val="000000"/>
              </a:solidFill>
              <a:ea typeface="ＭＳ Ｐゴシック" pitchFamily="34" charset="-128"/>
            </a:endParaRPr>
          </a:p>
        </p:txBody>
      </p:sp>
      <p:sp>
        <p:nvSpPr>
          <p:cNvPr id="6" name="Line 13"/>
          <p:cNvSpPr>
            <a:spLocks noChangeShapeType="1"/>
          </p:cNvSpPr>
          <p:nvPr/>
        </p:nvSpPr>
        <p:spPr bwMode="auto">
          <a:xfrm flipV="1">
            <a:off x="1399267" y="790580"/>
            <a:ext cx="10583" cy="5364163"/>
          </a:xfrm>
          <a:prstGeom prst="line">
            <a:avLst/>
          </a:prstGeom>
          <a:noFill/>
          <a:ln w="57150">
            <a:solidFill>
              <a:srgbClr val="5C81AA"/>
            </a:solidFill>
            <a:round/>
            <a:headEnd/>
            <a:tailEnd/>
          </a:ln>
        </p:spPr>
        <p:txBody>
          <a:bodyPr lIns="90399" tIns="45196" rIns="90399" bIns="45196"/>
          <a:lstStyle/>
          <a:p>
            <a:pPr defTabSz="903988" fontAlgn="base">
              <a:spcBef>
                <a:spcPct val="0"/>
              </a:spcBef>
              <a:spcAft>
                <a:spcPct val="0"/>
              </a:spcAft>
            </a:pPr>
            <a:endParaRPr lang="en-US" sz="2200">
              <a:solidFill>
                <a:srgbClr val="000000"/>
              </a:solidFill>
              <a:ea typeface="ＭＳ Ｐゴシック" pitchFamily="34" charset="-128"/>
            </a:endParaRPr>
          </a:p>
        </p:txBody>
      </p:sp>
      <p:sp>
        <p:nvSpPr>
          <p:cNvPr id="7" name="Oval 6"/>
          <p:cNvSpPr>
            <a:spLocks noChangeArrowheads="1"/>
          </p:cNvSpPr>
          <p:nvPr/>
        </p:nvSpPr>
        <p:spPr bwMode="auto">
          <a:xfrm>
            <a:off x="1238421" y="6230966"/>
            <a:ext cx="340783" cy="247650"/>
          </a:xfrm>
          <a:prstGeom prst="ellips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w="25400">
            <a:noFill/>
            <a:round/>
            <a:headEnd/>
            <a:tailEnd/>
          </a:ln>
          <a:effectLst>
            <a:outerShdw blurRad="50800" dist="38100" dir="8100000" algn="tr" rotWithShape="0">
              <a:prstClr val="black">
                <a:alpha val="40000"/>
              </a:prstClr>
            </a:outerShdw>
          </a:effectLst>
        </p:spPr>
        <p:txBody>
          <a:bodyPr lIns="90399" tIns="45196" rIns="90399" bIns="45196" anchor="ctr"/>
          <a:lstStyle/>
          <a:p>
            <a:pPr algn="ctr" defTabSz="451995" fontAlgn="base">
              <a:spcBef>
                <a:spcPct val="0"/>
              </a:spcBef>
              <a:spcAft>
                <a:spcPct val="0"/>
              </a:spcAft>
            </a:pPr>
            <a:endParaRPr lang="en-US" sz="2200" b="1">
              <a:solidFill>
                <a:srgbClr val="FFFFFF"/>
              </a:solidFill>
              <a:ea typeface="ＭＳ Ｐゴシック" pitchFamily="100" charset="-128"/>
            </a:endParaRPr>
          </a:p>
        </p:txBody>
      </p:sp>
      <p:pic>
        <p:nvPicPr>
          <p:cNvPr id="8" name="Picture 3" descr="ThermoFisher_PPT-Logo_032-Bk.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417" y="241300"/>
            <a:ext cx="2480733" cy="400050"/>
          </a:xfrm>
          <a:prstGeom prst="rect">
            <a:avLst/>
          </a:prstGeom>
          <a:noFill/>
          <a:ln w="9525">
            <a:noFill/>
            <a:miter lim="800000"/>
            <a:headEnd/>
            <a:tailEnd/>
          </a:ln>
        </p:spPr>
      </p:pic>
      <p:sp>
        <p:nvSpPr>
          <p:cNvPr id="9" name="Oval 8"/>
          <p:cNvSpPr>
            <a:spLocks noChangeArrowheads="1"/>
          </p:cNvSpPr>
          <p:nvPr/>
        </p:nvSpPr>
        <p:spPr bwMode="auto">
          <a:xfrm>
            <a:off x="3558287" y="2840061"/>
            <a:ext cx="340783" cy="247650"/>
          </a:xfrm>
          <a:prstGeom prst="ellips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path path="circle">
              <a:fillToRect l="100000" b="100000"/>
            </a:path>
            <a:tileRect t="-100000" r="-100000"/>
          </a:gradFill>
          <a:ln w="25400">
            <a:noFill/>
            <a:round/>
            <a:headEnd/>
            <a:tailEnd/>
          </a:ln>
          <a:effectLst>
            <a:outerShdw blurRad="50800" dist="38100" dir="8100000" algn="tr" rotWithShape="0">
              <a:prstClr val="black">
                <a:alpha val="40000"/>
              </a:prstClr>
            </a:outerShdw>
          </a:effectLst>
        </p:spPr>
        <p:txBody>
          <a:bodyPr lIns="90399" tIns="45196" rIns="90399" bIns="45196" anchor="ctr"/>
          <a:lstStyle/>
          <a:p>
            <a:pPr algn="ctr" defTabSz="451995" fontAlgn="base">
              <a:spcBef>
                <a:spcPct val="0"/>
              </a:spcBef>
              <a:spcAft>
                <a:spcPct val="0"/>
              </a:spcAft>
            </a:pPr>
            <a:endParaRPr lang="en-US" sz="2200" b="1">
              <a:solidFill>
                <a:srgbClr val="FFFFFF"/>
              </a:solidFill>
              <a:ea typeface="ＭＳ Ｐゴシック" pitchFamily="100" charset="-128"/>
            </a:endParaRPr>
          </a:p>
        </p:txBody>
      </p:sp>
      <p:sp>
        <p:nvSpPr>
          <p:cNvPr id="10" name="TextBox 9"/>
          <p:cNvSpPr txBox="1"/>
          <p:nvPr/>
        </p:nvSpPr>
        <p:spPr>
          <a:xfrm>
            <a:off x="1642561" y="6184917"/>
            <a:ext cx="6688667" cy="429948"/>
          </a:xfrm>
          <a:prstGeom prst="rect">
            <a:avLst/>
          </a:prstGeom>
          <a:noFill/>
        </p:spPr>
        <p:txBody>
          <a:bodyPr lIns="90399" tIns="45196" rIns="90399" bIns="45196">
            <a:spAutoFit/>
          </a:bodyPr>
          <a:lstStyle/>
          <a:p>
            <a:pPr defTabSz="903988" fontAlgn="base">
              <a:spcBef>
                <a:spcPct val="0"/>
              </a:spcBef>
              <a:spcAft>
                <a:spcPct val="0"/>
              </a:spcAft>
            </a:pPr>
            <a:r>
              <a:rPr lang="en-US" sz="2200">
                <a:solidFill>
                  <a:srgbClr val="F4F4F4"/>
                </a:solidFill>
                <a:ea typeface="ＭＳ Ｐゴシック" pitchFamily="34" charset="-128"/>
              </a:rPr>
              <a:t>The world leader in serving science</a:t>
            </a:r>
          </a:p>
        </p:txBody>
      </p:sp>
      <p:sp>
        <p:nvSpPr>
          <p:cNvPr id="11" name="Text Box 9"/>
          <p:cNvSpPr txBox="1">
            <a:spLocks noChangeArrowheads="1"/>
          </p:cNvSpPr>
          <p:nvPr/>
        </p:nvSpPr>
        <p:spPr bwMode="auto">
          <a:xfrm>
            <a:off x="1687067" y="5702361"/>
            <a:ext cx="1357565" cy="214385"/>
          </a:xfrm>
          <a:prstGeom prst="rect">
            <a:avLst/>
          </a:prstGeom>
          <a:noFill/>
          <a:ln w="9525">
            <a:noFill/>
            <a:miter lim="800000"/>
            <a:headEnd/>
            <a:tailEnd/>
          </a:ln>
        </p:spPr>
        <p:txBody>
          <a:bodyPr wrap="none" lIns="90399" tIns="45196" rIns="90399" bIns="45196">
            <a:spAutoFit/>
          </a:bodyPr>
          <a:lstStyle/>
          <a:p>
            <a:pPr defTabSz="451995" fontAlgn="base">
              <a:spcBef>
                <a:spcPct val="0"/>
              </a:spcBef>
              <a:spcAft>
                <a:spcPct val="0"/>
              </a:spcAft>
            </a:pPr>
            <a:r>
              <a:rPr lang="en-US" sz="800" i="1">
                <a:solidFill>
                  <a:srgbClr val="000000"/>
                </a:solidFill>
                <a:latin typeface="Arial Unicode MS" pitchFamily="34" charset="-128"/>
                <a:ea typeface="ＭＳ Ｐゴシック" pitchFamily="34" charset="-128"/>
              </a:rPr>
              <a:t>Proprietary &amp; Confidential</a:t>
            </a:r>
          </a:p>
        </p:txBody>
      </p:sp>
      <p:sp>
        <p:nvSpPr>
          <p:cNvPr id="16" name="Text Placeholder 15"/>
          <p:cNvSpPr>
            <a:spLocks noGrp="1"/>
          </p:cNvSpPr>
          <p:nvPr>
            <p:ph type="body" sz="quarter" idx="10"/>
          </p:nvPr>
        </p:nvSpPr>
        <p:spPr>
          <a:xfrm>
            <a:off x="4051308" y="3505326"/>
            <a:ext cx="7842251" cy="2225675"/>
          </a:xfrm>
          <a:prstGeom prst="rect">
            <a:avLst/>
          </a:prstGeom>
        </p:spPr>
        <p:txBody>
          <a:bodyPr lIns="84227" tIns="42114" rIns="84227" bIns="42114"/>
          <a:lstStyle>
            <a:lvl1pPr>
              <a:buFontTx/>
              <a:buNone/>
              <a:defRPr sz="1800" b="0">
                <a:solidFill>
                  <a:schemeClr val="tx1"/>
                </a:solidFill>
              </a:defRPr>
            </a:lvl1pPr>
            <a:lvl2pPr marL="112996" indent="4763">
              <a:buFontTx/>
              <a:buNone/>
              <a:defRPr sz="1600" i="1">
                <a:solidFill>
                  <a:schemeClr val="tx1"/>
                </a:solidFill>
              </a:defRPr>
            </a:lvl2pPr>
          </a:lstStyle>
          <a:p>
            <a:pPr lvl="0"/>
            <a:r>
              <a:rPr lang="en-US"/>
              <a:t>Click to edit Master text styles</a:t>
            </a:r>
          </a:p>
          <a:p>
            <a:pPr lvl="1"/>
            <a:r>
              <a:rPr lang="en-US"/>
              <a:t>Second level</a:t>
            </a:r>
          </a:p>
        </p:txBody>
      </p:sp>
      <p:sp>
        <p:nvSpPr>
          <p:cNvPr id="18" name="Title 16"/>
          <p:cNvSpPr>
            <a:spLocks noGrp="1"/>
          </p:cNvSpPr>
          <p:nvPr>
            <p:ph type="title" hasCustomPrompt="1"/>
          </p:nvPr>
        </p:nvSpPr>
        <p:spPr>
          <a:xfrm>
            <a:off x="4037284" y="2750158"/>
            <a:ext cx="7885203" cy="442582"/>
          </a:xfrm>
        </p:spPr>
        <p:txBody>
          <a:bodyPr wrap="square">
            <a:spAutoFit/>
          </a:bodyPr>
          <a:lstStyle>
            <a:lvl1pPr>
              <a:defRPr sz="2400" b="1"/>
            </a:lvl1pPr>
          </a:lstStyle>
          <a:p>
            <a:r>
              <a:rPr lang="en-US"/>
              <a:t>24 pt Arial Bold</a:t>
            </a:r>
          </a:p>
        </p:txBody>
      </p:sp>
    </p:spTree>
    <p:extLst>
      <p:ext uri="{BB962C8B-B14F-4D97-AF65-F5344CB8AC3E}">
        <p14:creationId xmlns:p14="http://schemas.microsoft.com/office/powerpoint/2010/main" val="886998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Rectangle 8"/>
          <p:cNvSpPr>
            <a:spLocks noGrp="1" noChangeArrowheads="1"/>
          </p:cNvSpPr>
          <p:nvPr>
            <p:ph type="title"/>
          </p:nvPr>
        </p:nvSpPr>
        <p:spPr bwMode="black">
          <a:xfrm>
            <a:off x="353486" y="25323"/>
            <a:ext cx="11556019" cy="700088"/>
          </a:xfrm>
          <a:prstGeom prst="rect">
            <a:avLst/>
          </a:prstGeom>
          <a:noFill/>
          <a:ln w="9525">
            <a:noFill/>
            <a:miter lim="800000"/>
            <a:headEnd/>
            <a:tailEnd/>
          </a:ln>
        </p:spPr>
        <p:txBody>
          <a:bodyPr vert="horz" wrap="square" lIns="42589" tIns="42586" rIns="42589" bIns="42586" numCol="1" anchor="ctr" anchorCtr="0" compatLnSpc="1">
            <a:prstTxWarp prst="textNoShape">
              <a:avLst/>
            </a:prstTxWarp>
          </a:bodyPr>
          <a:lstStyle/>
          <a:p>
            <a:pPr lvl="0"/>
            <a:r>
              <a:rPr lang="en-US"/>
              <a:t>Click to edit Master title style</a:t>
            </a:r>
          </a:p>
        </p:txBody>
      </p:sp>
      <p:sp>
        <p:nvSpPr>
          <p:cNvPr id="5" name="Content Placeholder 2"/>
          <p:cNvSpPr>
            <a:spLocks noGrp="1"/>
          </p:cNvSpPr>
          <p:nvPr>
            <p:ph idx="1"/>
          </p:nvPr>
        </p:nvSpPr>
        <p:spPr>
          <a:xfrm>
            <a:off x="313269" y="1185864"/>
            <a:ext cx="11256433" cy="48656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50876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Text Placeholder 4"/>
          <p:cNvSpPr>
            <a:spLocks noGrp="1"/>
          </p:cNvSpPr>
          <p:nvPr>
            <p:ph type="body" sz="quarter" idx="13" hasCustomPrompt="1"/>
          </p:nvPr>
        </p:nvSpPr>
        <p:spPr>
          <a:xfrm>
            <a:off x="384975" y="6327591"/>
            <a:ext cx="8430645" cy="322459"/>
          </a:xfrm>
          <a:prstGeom prst="rect">
            <a:avLst/>
          </a:prstGeom>
        </p:spPr>
        <p:txBody>
          <a:bodyPr wrap="square" lIns="42597" tIns="25558" rIns="42597" bIns="25558">
            <a:spAutoFit/>
          </a:bodyPr>
          <a:lstStyle>
            <a:lvl1pPr marL="0" indent="0">
              <a:spcBef>
                <a:spcPts val="0"/>
              </a:spcBef>
              <a:buNone/>
              <a:defRPr sz="800" i="1"/>
            </a:lvl1pPr>
          </a:lstStyle>
          <a:p>
            <a:pPr lvl="0"/>
            <a:r>
              <a:rPr lang="en-US"/>
              <a:t>Note:</a:t>
            </a:r>
          </a:p>
          <a:p>
            <a:pPr lvl="0"/>
            <a:r>
              <a:rPr lang="en-US"/>
              <a:t>Source:</a:t>
            </a:r>
          </a:p>
        </p:txBody>
      </p:sp>
    </p:spTree>
    <p:extLst>
      <p:ext uri="{BB962C8B-B14F-4D97-AF65-F5344CB8AC3E}">
        <p14:creationId xmlns:p14="http://schemas.microsoft.com/office/powerpoint/2010/main" val="358893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8" descr="The world leader tagline_v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949950"/>
            <a:ext cx="12192000" cy="908050"/>
          </a:xfrm>
          <a:prstGeom prst="rect">
            <a:avLst/>
          </a:prstGeom>
          <a:noFill/>
          <a:ln w="9525">
            <a:noFill/>
            <a:miter lim="800000"/>
            <a:headEnd/>
            <a:tailEnd/>
          </a:ln>
        </p:spPr>
      </p:pic>
      <p:cxnSp>
        <p:nvCxnSpPr>
          <p:cNvPr id="5" name="Straight Connector 9"/>
          <p:cNvCxnSpPr>
            <a:cxnSpLocks noChangeShapeType="1"/>
          </p:cNvCxnSpPr>
          <p:nvPr/>
        </p:nvCxnSpPr>
        <p:spPr bwMode="auto">
          <a:xfrm>
            <a:off x="0" y="779466"/>
            <a:ext cx="12192000" cy="1587"/>
          </a:xfrm>
          <a:prstGeom prst="line">
            <a:avLst/>
          </a:prstGeom>
          <a:noFill/>
          <a:ln w="57150">
            <a:solidFill>
              <a:srgbClr val="5C81AA"/>
            </a:solidFill>
            <a:round/>
            <a:headEnd/>
            <a:tailEnd/>
          </a:ln>
        </p:spPr>
      </p:cxnSp>
      <p:sp>
        <p:nvSpPr>
          <p:cNvPr id="6" name="Line 15"/>
          <p:cNvSpPr>
            <a:spLocks noChangeShapeType="1"/>
          </p:cNvSpPr>
          <p:nvPr/>
        </p:nvSpPr>
        <p:spPr bwMode="auto">
          <a:xfrm>
            <a:off x="1413934" y="2982913"/>
            <a:ext cx="2034117" cy="0"/>
          </a:xfrm>
          <a:prstGeom prst="line">
            <a:avLst/>
          </a:prstGeom>
          <a:noFill/>
          <a:ln w="57150">
            <a:solidFill>
              <a:srgbClr val="5C81AA"/>
            </a:solidFill>
            <a:round/>
            <a:headEnd/>
            <a:tailEnd/>
          </a:ln>
        </p:spPr>
        <p:txBody>
          <a:bodyPr lIns="91422" tIns="45711" rIns="91422" bIns="45711"/>
          <a:lstStyle/>
          <a:p>
            <a:pPr eaLnBrk="0" fontAlgn="base" hangingPunct="0">
              <a:spcBef>
                <a:spcPct val="0"/>
              </a:spcBef>
              <a:spcAft>
                <a:spcPct val="0"/>
              </a:spcAft>
              <a:defRPr/>
            </a:pPr>
            <a:endParaRPr lang="en-US" sz="2400">
              <a:solidFill>
                <a:srgbClr val="000000"/>
              </a:solidFill>
            </a:endParaRPr>
          </a:p>
        </p:txBody>
      </p:sp>
      <p:sp>
        <p:nvSpPr>
          <p:cNvPr id="7" name="Line 13"/>
          <p:cNvSpPr>
            <a:spLocks noChangeShapeType="1"/>
          </p:cNvSpPr>
          <p:nvPr/>
        </p:nvSpPr>
        <p:spPr bwMode="auto">
          <a:xfrm flipV="1">
            <a:off x="1409700" y="790578"/>
            <a:ext cx="0" cy="5453063"/>
          </a:xfrm>
          <a:prstGeom prst="line">
            <a:avLst/>
          </a:prstGeom>
          <a:noFill/>
          <a:ln w="57150">
            <a:solidFill>
              <a:srgbClr val="5C81AA"/>
            </a:solidFill>
            <a:round/>
            <a:headEnd/>
            <a:tailEnd/>
          </a:ln>
        </p:spPr>
        <p:txBody>
          <a:bodyPr lIns="91422" tIns="45711" rIns="91422" bIns="45711"/>
          <a:lstStyle/>
          <a:p>
            <a:pPr eaLnBrk="0" fontAlgn="base" hangingPunct="0">
              <a:spcBef>
                <a:spcPct val="0"/>
              </a:spcBef>
              <a:spcAft>
                <a:spcPct val="0"/>
              </a:spcAft>
              <a:defRPr/>
            </a:pPr>
            <a:endParaRPr lang="en-US" sz="2400">
              <a:solidFill>
                <a:srgbClr val="000000"/>
              </a:solidFill>
            </a:endParaRPr>
          </a:p>
        </p:txBody>
      </p:sp>
      <p:sp>
        <p:nvSpPr>
          <p:cNvPr id="8" name="Oval 7"/>
          <p:cNvSpPr>
            <a:spLocks noChangeArrowheads="1"/>
          </p:cNvSpPr>
          <p:nvPr/>
        </p:nvSpPr>
        <p:spPr bwMode="auto">
          <a:xfrm>
            <a:off x="1238253" y="6286501"/>
            <a:ext cx="340783" cy="247650"/>
          </a:xfrm>
          <a:prstGeom prst="ellipse">
            <a:avLst/>
          </a:prstGeom>
          <a:solidFill>
            <a:srgbClr val="F51D30"/>
          </a:solidFill>
          <a:ln w="25400">
            <a:noFill/>
            <a:round/>
            <a:headEnd/>
            <a:tailEnd/>
          </a:ln>
        </p:spPr>
        <p:txBody>
          <a:bodyPr lIns="91422" tIns="45711" rIns="91422" bIns="45711" anchor="ctr"/>
          <a:lstStyle/>
          <a:p>
            <a:pPr algn="ctr" defTabSz="457109" fontAlgn="base">
              <a:spcBef>
                <a:spcPct val="0"/>
              </a:spcBef>
              <a:spcAft>
                <a:spcPct val="0"/>
              </a:spcAft>
              <a:defRPr/>
            </a:pPr>
            <a:endParaRPr lang="en-US" b="1">
              <a:solidFill>
                <a:srgbClr val="FFFFFF"/>
              </a:solidFill>
              <a:ea typeface="ＭＳ Ｐゴシック" pitchFamily="-110" charset="-128"/>
            </a:endParaRPr>
          </a:p>
        </p:txBody>
      </p:sp>
      <p:sp>
        <p:nvSpPr>
          <p:cNvPr id="9" name="Oval 8"/>
          <p:cNvSpPr>
            <a:spLocks noChangeArrowheads="1"/>
          </p:cNvSpPr>
          <p:nvPr/>
        </p:nvSpPr>
        <p:spPr bwMode="auto">
          <a:xfrm>
            <a:off x="3500967" y="2863850"/>
            <a:ext cx="328084" cy="247650"/>
          </a:xfrm>
          <a:prstGeom prst="ellipse">
            <a:avLst/>
          </a:prstGeom>
          <a:solidFill>
            <a:schemeClr val="folHlink"/>
          </a:solidFill>
          <a:ln w="25400">
            <a:noFill/>
            <a:round/>
            <a:headEnd/>
            <a:tailEnd/>
          </a:ln>
        </p:spPr>
        <p:txBody>
          <a:bodyPr lIns="91422" tIns="45711" rIns="91422" bIns="45711" anchor="ctr"/>
          <a:lstStyle/>
          <a:p>
            <a:pPr algn="ctr" defTabSz="457109" fontAlgn="base">
              <a:spcBef>
                <a:spcPct val="0"/>
              </a:spcBef>
              <a:spcAft>
                <a:spcPct val="0"/>
              </a:spcAft>
              <a:defRPr/>
            </a:pPr>
            <a:endParaRPr lang="en-US" b="1">
              <a:solidFill>
                <a:srgbClr val="FFFFFF"/>
              </a:solidFill>
              <a:ea typeface="ＭＳ Ｐゴシック" pitchFamily="-110" charset="-128"/>
            </a:endParaRPr>
          </a:p>
        </p:txBody>
      </p:sp>
      <p:pic>
        <p:nvPicPr>
          <p:cNvPr id="10" name="Picture 3" descr="ThermoFisher_PPT-Logo_032-Bk.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3417" y="241300"/>
            <a:ext cx="2480733" cy="400050"/>
          </a:xfrm>
          <a:prstGeom prst="rect">
            <a:avLst/>
          </a:prstGeom>
          <a:noFill/>
          <a:ln w="9525">
            <a:noFill/>
            <a:miter lim="800000"/>
            <a:headEnd/>
            <a:tailEnd/>
          </a:ln>
        </p:spPr>
      </p:pic>
      <p:sp>
        <p:nvSpPr>
          <p:cNvPr id="99331" name="Rectangle 3"/>
          <p:cNvSpPr>
            <a:spLocks noGrp="1" noChangeArrowheads="1"/>
          </p:cNvSpPr>
          <p:nvPr>
            <p:ph type="ctrTitle"/>
          </p:nvPr>
        </p:nvSpPr>
        <p:spPr>
          <a:xfrm>
            <a:off x="3826935" y="2409827"/>
            <a:ext cx="8072967" cy="1101725"/>
          </a:xfrm>
        </p:spPr>
        <p:txBody>
          <a:bodyPr lIns="91412" rIns="91412"/>
          <a:lstStyle>
            <a:lvl1pPr>
              <a:lnSpc>
                <a:spcPct val="105000"/>
              </a:lnSpc>
              <a:defRPr b="1"/>
            </a:lvl1pPr>
          </a:lstStyle>
          <a:p>
            <a:r>
              <a:rPr lang="en-US"/>
              <a:t>Click to edit Master title style</a:t>
            </a:r>
          </a:p>
        </p:txBody>
      </p:sp>
      <p:sp>
        <p:nvSpPr>
          <p:cNvPr id="99332" name="Rectangle 4"/>
          <p:cNvSpPr>
            <a:spLocks noGrp="1" noChangeArrowheads="1"/>
          </p:cNvSpPr>
          <p:nvPr>
            <p:ph type="subTitle" idx="1"/>
          </p:nvPr>
        </p:nvSpPr>
        <p:spPr bwMode="gray">
          <a:xfrm>
            <a:off x="3826933" y="3586164"/>
            <a:ext cx="7046384" cy="1879600"/>
          </a:xfrm>
        </p:spPr>
        <p:txBody>
          <a:bodyPr/>
          <a:lstStyle>
            <a:lvl1pPr marL="0" indent="0">
              <a:buFontTx/>
              <a:buNone/>
              <a:defRPr sz="1800"/>
            </a:lvl1pPr>
          </a:lstStyle>
          <a:p>
            <a:r>
              <a:rPr lang="en-US"/>
              <a:t>Click to edit Master subtitle style</a:t>
            </a:r>
          </a:p>
        </p:txBody>
      </p:sp>
    </p:spTree>
    <p:extLst>
      <p:ext uri="{BB962C8B-B14F-4D97-AF65-F5344CB8AC3E}">
        <p14:creationId xmlns:p14="http://schemas.microsoft.com/office/powerpoint/2010/main" val="66176267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1472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7109" indent="0">
              <a:buNone/>
              <a:defRPr sz="1800"/>
            </a:lvl2pPr>
            <a:lvl3pPr marL="914218" indent="0">
              <a:buNone/>
              <a:defRPr sz="1600"/>
            </a:lvl3pPr>
            <a:lvl4pPr marL="1371326" indent="0">
              <a:buNone/>
              <a:defRPr sz="1400"/>
            </a:lvl4pPr>
            <a:lvl5pPr marL="1828436" indent="0">
              <a:buNone/>
              <a:defRPr sz="1400"/>
            </a:lvl5pPr>
            <a:lvl6pPr marL="2285545" indent="0">
              <a:buNone/>
              <a:defRPr sz="1400"/>
            </a:lvl6pPr>
            <a:lvl7pPr marL="2742654" indent="0">
              <a:buNone/>
              <a:defRPr sz="1400"/>
            </a:lvl7pPr>
            <a:lvl8pPr marL="3199762" indent="0">
              <a:buNone/>
              <a:defRPr sz="1400"/>
            </a:lvl8pPr>
            <a:lvl9pPr marL="3656872" indent="0">
              <a:buNone/>
              <a:defRPr sz="1400"/>
            </a:lvl9pPr>
          </a:lstStyle>
          <a:p>
            <a:pPr lvl="0"/>
            <a:r>
              <a:rPr lang="en-US"/>
              <a:t>Click to edit Master text styles</a:t>
            </a:r>
          </a:p>
        </p:txBody>
      </p:sp>
    </p:spTree>
    <p:extLst>
      <p:ext uri="{BB962C8B-B14F-4D97-AF65-F5344CB8AC3E}">
        <p14:creationId xmlns:p14="http://schemas.microsoft.com/office/powerpoint/2010/main" val="192309510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3269" y="1185864"/>
            <a:ext cx="5526617"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3084" y="1185864"/>
            <a:ext cx="5526616"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93096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09" indent="0">
              <a:buNone/>
              <a:defRPr sz="2000" b="1"/>
            </a:lvl2pPr>
            <a:lvl3pPr marL="914218" indent="0">
              <a:buNone/>
              <a:defRPr sz="1800" b="1"/>
            </a:lvl3pPr>
            <a:lvl4pPr marL="1371326" indent="0">
              <a:buNone/>
              <a:defRPr sz="1600" b="1"/>
            </a:lvl4pPr>
            <a:lvl5pPr marL="1828436" indent="0">
              <a:buNone/>
              <a:defRPr sz="1600" b="1"/>
            </a:lvl5pPr>
            <a:lvl6pPr marL="2285545" indent="0">
              <a:buNone/>
              <a:defRPr sz="1600" b="1"/>
            </a:lvl6pPr>
            <a:lvl7pPr marL="2742654" indent="0">
              <a:buNone/>
              <a:defRPr sz="1600" b="1"/>
            </a:lvl7pPr>
            <a:lvl8pPr marL="3199762" indent="0">
              <a:buNone/>
              <a:defRPr sz="1600" b="1"/>
            </a:lvl8pPr>
            <a:lvl9pPr marL="36568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09" indent="0">
              <a:buNone/>
              <a:defRPr sz="2000" b="1"/>
            </a:lvl2pPr>
            <a:lvl3pPr marL="914218" indent="0">
              <a:buNone/>
              <a:defRPr sz="1800" b="1"/>
            </a:lvl3pPr>
            <a:lvl4pPr marL="1371326" indent="0">
              <a:buNone/>
              <a:defRPr sz="1600" b="1"/>
            </a:lvl4pPr>
            <a:lvl5pPr marL="1828436" indent="0">
              <a:buNone/>
              <a:defRPr sz="1600" b="1"/>
            </a:lvl5pPr>
            <a:lvl6pPr marL="2285545" indent="0">
              <a:buNone/>
              <a:defRPr sz="1600" b="1"/>
            </a:lvl6pPr>
            <a:lvl7pPr marL="2742654" indent="0">
              <a:buNone/>
              <a:defRPr sz="1600" b="1"/>
            </a:lvl7pPr>
            <a:lvl8pPr marL="3199762" indent="0">
              <a:buNone/>
              <a:defRPr sz="1600" b="1"/>
            </a:lvl8pPr>
            <a:lvl9pPr marL="36568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51334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420810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321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119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a:t>First level: Arial 18pt</a:t>
            </a:r>
          </a:p>
          <a:p>
            <a:pPr lvl="1"/>
            <a:r>
              <a:rPr lang="en-US"/>
              <a:t>Second level: Arial 16pt</a:t>
            </a:r>
          </a:p>
          <a:p>
            <a:pPr lvl="2"/>
            <a:r>
              <a:rPr lang="en-US"/>
              <a:t>Third level: Arial 14pt</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5" name="Content Placeholder 2"/>
          <p:cNvSpPr>
            <a:spLocks noGrp="1"/>
          </p:cNvSpPr>
          <p:nvPr>
            <p:ph sz="half" idx="10" hasCustomPrompt="1"/>
          </p:nvPr>
        </p:nvSpPr>
        <p:spPr>
          <a:xfrm>
            <a:off x="6351488"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a:t>First level: Arial 18pt</a:t>
            </a:r>
          </a:p>
          <a:p>
            <a:pPr lvl="1"/>
            <a:r>
              <a:rPr lang="en-US"/>
              <a:t>Second level: Arial 16pt</a:t>
            </a:r>
          </a:p>
          <a:p>
            <a:pPr lvl="2"/>
            <a:r>
              <a:rPr lang="en-US"/>
              <a:t>Third level: Arial 14pt</a:t>
            </a:r>
          </a:p>
        </p:txBody>
      </p:sp>
    </p:spTree>
    <p:extLst>
      <p:ext uri="{BB962C8B-B14F-4D97-AF65-F5344CB8AC3E}">
        <p14:creationId xmlns:p14="http://schemas.microsoft.com/office/powerpoint/2010/main" val="19010839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00"/>
            </a:lvl1pPr>
            <a:lvl2pPr marL="457109" indent="0">
              <a:buNone/>
              <a:defRPr sz="1200"/>
            </a:lvl2pPr>
            <a:lvl3pPr marL="914218" indent="0">
              <a:buNone/>
              <a:defRPr sz="1000"/>
            </a:lvl3pPr>
            <a:lvl4pPr marL="1371326" indent="0">
              <a:buNone/>
              <a:defRPr sz="900"/>
            </a:lvl4pPr>
            <a:lvl5pPr marL="1828436" indent="0">
              <a:buNone/>
              <a:defRPr sz="900"/>
            </a:lvl5pPr>
            <a:lvl6pPr marL="2285545" indent="0">
              <a:buNone/>
              <a:defRPr sz="900"/>
            </a:lvl6pPr>
            <a:lvl7pPr marL="2742654" indent="0">
              <a:buNone/>
              <a:defRPr sz="900"/>
            </a:lvl7pPr>
            <a:lvl8pPr marL="3199762" indent="0">
              <a:buNone/>
              <a:defRPr sz="900"/>
            </a:lvl8pPr>
            <a:lvl9pPr marL="3656872" indent="0">
              <a:buNone/>
              <a:defRPr sz="900"/>
            </a:lvl9pPr>
          </a:lstStyle>
          <a:p>
            <a:pPr lvl="0"/>
            <a:r>
              <a:rPr lang="en-US"/>
              <a:t>Click to edit Master text styles</a:t>
            </a:r>
          </a:p>
        </p:txBody>
      </p:sp>
    </p:spTree>
    <p:extLst>
      <p:ext uri="{BB962C8B-B14F-4D97-AF65-F5344CB8AC3E}">
        <p14:creationId xmlns:p14="http://schemas.microsoft.com/office/powerpoint/2010/main" val="41536392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9" indent="0">
              <a:buNone/>
              <a:defRPr sz="2800"/>
            </a:lvl2pPr>
            <a:lvl3pPr marL="914218" indent="0">
              <a:buNone/>
              <a:defRPr sz="2400"/>
            </a:lvl3pPr>
            <a:lvl4pPr marL="1371326" indent="0">
              <a:buNone/>
              <a:defRPr sz="2000"/>
            </a:lvl4pPr>
            <a:lvl5pPr marL="1828436" indent="0">
              <a:buNone/>
              <a:defRPr sz="2000"/>
            </a:lvl5pPr>
            <a:lvl6pPr marL="2285545" indent="0">
              <a:buNone/>
              <a:defRPr sz="2000"/>
            </a:lvl6pPr>
            <a:lvl7pPr marL="2742654" indent="0">
              <a:buNone/>
              <a:defRPr sz="2000"/>
            </a:lvl7pPr>
            <a:lvl8pPr marL="3199762" indent="0">
              <a:buNone/>
              <a:defRPr sz="2000"/>
            </a:lvl8pPr>
            <a:lvl9pPr marL="365687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09" indent="0">
              <a:buNone/>
              <a:defRPr sz="1200"/>
            </a:lvl2pPr>
            <a:lvl3pPr marL="914218" indent="0">
              <a:buNone/>
              <a:defRPr sz="1000"/>
            </a:lvl3pPr>
            <a:lvl4pPr marL="1371326" indent="0">
              <a:buNone/>
              <a:defRPr sz="900"/>
            </a:lvl4pPr>
            <a:lvl5pPr marL="1828436" indent="0">
              <a:buNone/>
              <a:defRPr sz="900"/>
            </a:lvl5pPr>
            <a:lvl6pPr marL="2285545" indent="0">
              <a:buNone/>
              <a:defRPr sz="900"/>
            </a:lvl6pPr>
            <a:lvl7pPr marL="2742654" indent="0">
              <a:buNone/>
              <a:defRPr sz="900"/>
            </a:lvl7pPr>
            <a:lvl8pPr marL="3199762" indent="0">
              <a:buNone/>
              <a:defRPr sz="900"/>
            </a:lvl8pPr>
            <a:lvl9pPr marL="3656872" indent="0">
              <a:buNone/>
              <a:defRPr sz="900"/>
            </a:lvl9pPr>
          </a:lstStyle>
          <a:p>
            <a:pPr lvl="0"/>
            <a:r>
              <a:rPr lang="en-US"/>
              <a:t>Click to edit Master text styles</a:t>
            </a:r>
          </a:p>
        </p:txBody>
      </p:sp>
    </p:spTree>
    <p:extLst>
      <p:ext uri="{BB962C8B-B14F-4D97-AF65-F5344CB8AC3E}">
        <p14:creationId xmlns:p14="http://schemas.microsoft.com/office/powerpoint/2010/main" val="155820141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80593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6654" y="47628"/>
            <a:ext cx="2813049" cy="6003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3268" y="47628"/>
            <a:ext cx="8240184" cy="6003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29615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Rectangle 8"/>
          <p:cNvSpPr>
            <a:spLocks noGrp="1" noChangeArrowheads="1"/>
          </p:cNvSpPr>
          <p:nvPr>
            <p:ph type="title"/>
          </p:nvPr>
        </p:nvSpPr>
        <p:spPr bwMode="black">
          <a:xfrm>
            <a:off x="328088" y="44373"/>
            <a:ext cx="11556019" cy="700088"/>
          </a:xfrm>
          <a:prstGeom prst="rect">
            <a:avLst/>
          </a:prstGeom>
          <a:noFill/>
          <a:ln w="9525">
            <a:noFill/>
            <a:miter lim="800000"/>
            <a:headEnd/>
            <a:tailEnd/>
          </a:ln>
        </p:spPr>
        <p:txBody>
          <a:bodyPr vert="horz" wrap="square" lIns="42593" tIns="42590" rIns="42593" bIns="4259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631734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boxes">
    <p:bg>
      <p:bgPr>
        <a:solidFill>
          <a:schemeClr val="bg1">
            <a:alpha val="3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524" y="905779"/>
            <a:ext cx="12188952" cy="4999725"/>
          </a:xfrm>
          <a:prstGeom prst="rect">
            <a:avLst/>
          </a:prstGeom>
          <a:solidFill>
            <a:schemeClr val="accent1">
              <a:lumMod val="60000"/>
              <a:lumOff val="40000"/>
            </a:schemeClr>
          </a:solidFill>
          <a:ln w="15875" cap="flat" algn="ctr">
            <a:solidFill>
              <a:schemeClr val="accent1">
                <a:lumMod val="60000"/>
                <a:lumOff val="40000"/>
              </a:schemeClr>
            </a:solidFill>
            <a:round/>
            <a:headEnd type="none" w="med" len="med"/>
            <a:tailEnd type="none" w="med" len="med"/>
          </a:ln>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a:t>First level: Arial 18pt</a:t>
            </a:r>
          </a:p>
          <a:p>
            <a:pPr lvl="1">
              <a:lnSpc>
                <a:spcPct val="100000"/>
              </a:lnSpc>
              <a:buClr>
                <a:schemeClr val="accent5"/>
              </a:buClr>
              <a:buSzPct val="100000"/>
              <a:buFont typeface="Arial"/>
            </a:pPr>
            <a:r>
              <a:rPr lang="en-US"/>
              <a:t>Second level: Arial 16pt</a:t>
            </a:r>
          </a:p>
          <a:p>
            <a:pPr marL="635000" lvl="2" indent="-190500">
              <a:lnSpc>
                <a:spcPct val="100000"/>
              </a:lnSpc>
              <a:buClr>
                <a:schemeClr val="accent5"/>
              </a:buClr>
              <a:buSzPct val="100000"/>
              <a:buFont typeface="Arial"/>
            </a:pPr>
            <a:r>
              <a:rPr lang="en-US"/>
              <a:t>Third level: Arial 14pt</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sz="half" idx="1" hasCustomPrompt="1"/>
          </p:nvPr>
        </p:nvSpPr>
        <p:spPr>
          <a:xfrm>
            <a:off x="1524" y="1196724"/>
            <a:ext cx="12188952" cy="4999725"/>
          </a:xfrm>
          <a:prstGeom prst="rect">
            <a:avLst/>
          </a:prstGeom>
          <a:solidFill>
            <a:schemeClr val="accent1">
              <a:lumMod val="60000"/>
              <a:lumOff val="40000"/>
            </a:schemeClr>
          </a:solidFill>
          <a:ln w="15875" cap="flat" algn="ctr">
            <a:solidFill>
              <a:schemeClr val="accent1">
                <a:lumMod val="60000"/>
                <a:lumOff val="40000"/>
              </a:schemeClr>
            </a:solidFill>
            <a:round/>
            <a:headEnd type="none" w="med" len="med"/>
            <a:tailEnd type="none" w="med" len="med"/>
          </a:ln>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a:t>First level: Arial 18pt</a:t>
            </a:r>
          </a:p>
          <a:p>
            <a:pPr lvl="1">
              <a:lnSpc>
                <a:spcPct val="100000"/>
              </a:lnSpc>
              <a:buClr>
                <a:schemeClr val="accent5"/>
              </a:buClr>
              <a:buSzPct val="100000"/>
              <a:buFont typeface="Arial"/>
            </a:pPr>
            <a:r>
              <a:rPr lang="en-US" dirty="0"/>
              <a:t>Second level: Arial 16pt</a:t>
            </a:r>
          </a:p>
          <a:p>
            <a:pPr marL="635000" lvl="2" indent="-190500">
              <a:lnSpc>
                <a:spcPct val="100000"/>
              </a:lnSpc>
              <a:buClr>
                <a:schemeClr val="accent5"/>
              </a:buClr>
              <a:buSzPct val="100000"/>
              <a:buFont typeface="Arial"/>
            </a:pPr>
            <a:r>
              <a:rPr lang="en-US" dirty="0"/>
              <a:t>Third level: Arial 14pt</a:t>
            </a:r>
          </a:p>
        </p:txBody>
      </p:sp>
    </p:spTree>
    <p:extLst>
      <p:ext uri="{BB962C8B-B14F-4D97-AF65-F5344CB8AC3E}">
        <p14:creationId xmlns:p14="http://schemas.microsoft.com/office/powerpoint/2010/main" val="19744677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Four boxes with takeaway">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1524" y="942975"/>
            <a:ext cx="12188952" cy="2182126"/>
          </a:xfrm>
          <a:prstGeom prst="rect">
            <a:avLst/>
          </a:prstGeom>
          <a:solidFill>
            <a:schemeClr val="accent1">
              <a:lumMod val="60000"/>
              <a:lumOff val="40000"/>
            </a:schemeClr>
          </a:solidFill>
          <a:ln w="15875" cap="flat" algn="ctr">
            <a:solidFill>
              <a:schemeClr val="accent1">
                <a:lumMod val="60000"/>
                <a:lumOff val="40000"/>
              </a:schemeClr>
            </a:solidFill>
            <a:round/>
            <a:headEnd type="none" w="med" len="med"/>
            <a:tailEnd type="none" w="med" len="med"/>
          </a:ln>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ct val="100000"/>
              <a:buFont typeface=""/>
              <a:buChar char="•"/>
              <a:defRPr lang="en-US" sz="1600" b="0" kern="120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chemeClr val="accent5"/>
              </a:buClr>
              <a:buSzPct val="100000"/>
              <a:buFont typeface="Arial"/>
              <a:buChar char="•"/>
              <a:defRPr lang="en-US" sz="1400" b="0" kern="120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chemeClr val="accent5"/>
              </a:buClr>
              <a:buSzPct val="100000"/>
              <a:buFont typeface="Arial"/>
              <a:buChar char="•"/>
              <a:defRPr lang="en-US" sz="1200" b="0" kern="120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a:t>First level: Arial 16pt</a:t>
            </a:r>
          </a:p>
          <a:p>
            <a:pPr lvl="1"/>
            <a:r>
              <a:rPr lang="en-US"/>
              <a:t>Second level: Arial 14pt</a:t>
            </a:r>
          </a:p>
          <a:p>
            <a:pPr lvl="2"/>
            <a:r>
              <a:rPr lang="en-US"/>
              <a:t>Third level: Arial 12pt</a:t>
            </a:r>
          </a:p>
        </p:txBody>
      </p:sp>
      <p:sp>
        <p:nvSpPr>
          <p:cNvPr id="5" name="Content Placeholder 2"/>
          <p:cNvSpPr>
            <a:spLocks noGrp="1"/>
          </p:cNvSpPr>
          <p:nvPr>
            <p:ph sz="half" idx="10" hasCustomPrompt="1"/>
          </p:nvPr>
        </p:nvSpPr>
        <p:spPr>
          <a:xfrm>
            <a:off x="1524" y="3304275"/>
            <a:ext cx="12188952" cy="2182126"/>
          </a:xfrm>
          <a:prstGeom prst="rect">
            <a:avLst/>
          </a:prstGeom>
          <a:solidFill>
            <a:schemeClr val="accent1">
              <a:lumMod val="60000"/>
              <a:lumOff val="40000"/>
            </a:schemeClr>
          </a:solidFill>
          <a:ln w="15875" cap="flat" algn="ctr">
            <a:solidFill>
              <a:schemeClr val="accent1">
                <a:lumMod val="60000"/>
                <a:lumOff val="40000"/>
              </a:schemeClr>
            </a:solidFill>
            <a:round/>
            <a:headEnd type="none" w="med" len="med"/>
            <a:tailEnd type="none" w="med" len="med"/>
          </a:ln>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a:t>Third level: Arial 12pt</a:t>
            </a:r>
          </a:p>
        </p:txBody>
      </p:sp>
      <p:sp>
        <p:nvSpPr>
          <p:cNvPr id="9" name="Content Placeholder 2"/>
          <p:cNvSpPr>
            <a:spLocks noGrp="1"/>
          </p:cNvSpPr>
          <p:nvPr>
            <p:ph sz="half" idx="13" hasCustomPrompt="1"/>
          </p:nvPr>
        </p:nvSpPr>
        <p:spPr>
          <a:xfrm>
            <a:off x="0" y="1371599"/>
            <a:ext cx="12188952" cy="2182126"/>
          </a:xfrm>
          <a:prstGeom prst="rect">
            <a:avLst/>
          </a:prstGeom>
          <a:solidFill>
            <a:schemeClr val="accent1">
              <a:lumMod val="60000"/>
              <a:lumOff val="40000"/>
            </a:schemeClr>
          </a:solidFill>
          <a:ln w="15875" cap="flat" algn="ctr">
            <a:solidFill>
              <a:schemeClr val="accent1">
                <a:lumMod val="60000"/>
                <a:lumOff val="40000"/>
              </a:schemeClr>
            </a:solidFill>
            <a:round/>
            <a:headEnd type="none" w="med" len="med"/>
            <a:tailEnd type="none" w="med" len="med"/>
          </a:ln>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
        <p:nvSpPr>
          <p:cNvPr id="10" name="Content Placeholder 2"/>
          <p:cNvSpPr>
            <a:spLocks noGrp="1"/>
          </p:cNvSpPr>
          <p:nvPr>
            <p:ph sz="half" idx="14" hasCustomPrompt="1"/>
          </p:nvPr>
        </p:nvSpPr>
        <p:spPr>
          <a:xfrm>
            <a:off x="3048" y="4395338"/>
            <a:ext cx="12188952" cy="2182126"/>
          </a:xfrm>
          <a:prstGeom prst="rect">
            <a:avLst/>
          </a:prstGeom>
          <a:solidFill>
            <a:schemeClr val="accent1">
              <a:lumMod val="60000"/>
              <a:lumOff val="40000"/>
            </a:schemeClr>
          </a:solidFill>
          <a:ln w="15875" cap="flat" algn="ctr">
            <a:solidFill>
              <a:schemeClr val="accent1">
                <a:lumMod val="60000"/>
                <a:lumOff val="40000"/>
              </a:schemeClr>
            </a:solidFill>
            <a:round/>
            <a:headEnd type="none" w="med" len="med"/>
            <a:tailEnd type="none" w="med" len="med"/>
          </a:ln>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a:t>Third level: Arial 12pt</a:t>
            </a:r>
          </a:p>
        </p:txBody>
      </p:sp>
    </p:spTree>
    <p:extLst>
      <p:ext uri="{BB962C8B-B14F-4D97-AF65-F5344CB8AC3E}">
        <p14:creationId xmlns:p14="http://schemas.microsoft.com/office/powerpoint/2010/main" val="41451848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with layout grid">
    <p:bg>
      <p:bgPr>
        <a:solidFill>
          <a:schemeClr val="bg1">
            <a:alpha val="30000"/>
          </a:schemeClr>
        </a:solidFill>
        <a:effectLst/>
      </p:bgPr>
    </p:bg>
    <p:spTree>
      <p:nvGrpSpPr>
        <p:cNvPr id="1" name=""/>
        <p:cNvGrpSpPr/>
        <p:nvPr/>
      </p:nvGrpSpPr>
      <p:grpSpPr>
        <a:xfrm>
          <a:off x="0" y="0"/>
          <a:ext cx="0" cy="0"/>
          <a:chOff x="0" y="0"/>
          <a:chExt cx="0" cy="0"/>
        </a:xfrm>
      </p:grpSpPr>
      <p:grpSp>
        <p:nvGrpSpPr>
          <p:cNvPr id="2" name="Group 41"/>
          <p:cNvGrpSpPr/>
          <p:nvPr/>
        </p:nvGrpSpPr>
        <p:grpSpPr>
          <a:xfrm>
            <a:off x="0" y="0"/>
            <a:ext cx="12192000" cy="6305550"/>
            <a:chOff x="0" y="0"/>
            <a:chExt cx="9144000" cy="6305550"/>
          </a:xfrm>
        </p:grpSpPr>
        <p:cxnSp>
          <p:nvCxnSpPr>
            <p:cNvPr id="4" name="Straight Connector 3"/>
            <p:cNvCxnSpPr/>
            <p:nvPr/>
          </p:nvCxnSpPr>
          <p:spPr bwMode="auto">
            <a:xfrm>
              <a:off x="20061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89435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9" name="Straight Connector 8"/>
            <p:cNvCxnSpPr/>
            <p:nvPr/>
          </p:nvCxnSpPr>
          <p:spPr bwMode="auto">
            <a:xfrm>
              <a:off x="0" y="5896896"/>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0" name="Straight Connector 9"/>
            <p:cNvCxnSpPr/>
            <p:nvPr/>
          </p:nvCxnSpPr>
          <p:spPr bwMode="auto">
            <a:xfrm>
              <a:off x="251201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627728"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2370263"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8021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572000" y="809625"/>
              <a:ext cx="0" cy="4905375"/>
            </a:xfrm>
            <a:prstGeom prst="line">
              <a:avLst/>
            </a:prstGeom>
            <a:solidFill>
              <a:schemeClr val="accent1"/>
            </a:solidFill>
            <a:ln w="3175" cap="flat" cmpd="sng" algn="ctr">
              <a:solidFill>
                <a:schemeClr val="accent5">
                  <a:lumMod val="60000"/>
                  <a:lumOff val="40000"/>
                </a:schemeClr>
              </a:solidFill>
              <a:prstDash val="solid"/>
              <a:round/>
              <a:headEnd type="none" w="med" len="med"/>
              <a:tailEnd type="none" w="med" len="med"/>
            </a:ln>
            <a:effectLst/>
          </p:spPr>
        </p:cxnSp>
        <p:cxnSp>
          <p:nvCxnSpPr>
            <p:cNvPr id="15" name="Straight Connector 14"/>
            <p:cNvCxnSpPr/>
            <p:nvPr/>
          </p:nvCxnSpPr>
          <p:spPr bwMode="auto">
            <a:xfrm>
              <a:off x="242888" y="3426948"/>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242888" y="2514600"/>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202548"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8945657"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0" name="Straight Connector 19"/>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grpSp>
      <p:sp>
        <p:nvSpPr>
          <p:cNvPr id="3" name="Title 2"/>
          <p:cNvSpPr>
            <a:spLocks noGrp="1"/>
          </p:cNvSpPr>
          <p:nvPr>
            <p:ph type="title" hasCustomPrompt="1"/>
          </p:nvPr>
        </p:nvSpPr>
        <p:spPr/>
        <p:txBody>
          <a:bodyPr/>
          <a:lstStyle>
            <a:lvl1pPr>
              <a:defRPr/>
            </a:lvl1pPr>
          </a:lstStyle>
          <a:p>
            <a:r>
              <a:rPr lang="en-US"/>
              <a:t>Guides</a:t>
            </a:r>
          </a:p>
        </p:txBody>
      </p:sp>
      <p:sp>
        <p:nvSpPr>
          <p:cNvPr id="23" name="Note on using Guides"/>
          <p:cNvSpPr txBox="1"/>
          <p:nvPr/>
        </p:nvSpPr>
        <p:spPr>
          <a:xfrm>
            <a:off x="3380589" y="1101578"/>
            <a:ext cx="8524211" cy="4797572"/>
          </a:xfrm>
          <a:prstGeom prst="rect">
            <a:avLst/>
          </a:prstGeom>
          <a:noFill/>
        </p:spPr>
        <p:txBody>
          <a:bodyPr wrap="square" lIns="182880" rtlCol="0">
            <a:noAutofit/>
          </a:bodyPr>
          <a:lstStyle/>
          <a:p>
            <a:r>
              <a:rPr lang="en-US" sz="1600"/>
              <a:t>Use the embedded guides in the template</a:t>
            </a:r>
            <a:r>
              <a:rPr lang="en-US" sz="1600" baseline="0"/>
              <a:t> to consistently position content throughout your presentation. </a:t>
            </a:r>
          </a:p>
          <a:p>
            <a:endParaRPr lang="en-US" sz="1600" baseline="0"/>
          </a:p>
          <a:p>
            <a:r>
              <a:rPr lang="en-US" sz="1600" baseline="0"/>
              <a:t>Toggle guides on/off as desired.</a:t>
            </a:r>
          </a:p>
          <a:p>
            <a:endParaRPr lang="en-US" sz="1600" baseline="0"/>
          </a:p>
          <a:p>
            <a:r>
              <a:rPr lang="en-US" sz="1600" baseline="0"/>
              <a:t>Note: PowerPoint v2007, 2010, 2011/2016 [Mac] and 365/2013 may not display guides in a reliably consistent manner between versions and are sometimes lost when copying content between presentations.</a:t>
            </a:r>
          </a:p>
          <a:p>
            <a:endParaRPr lang="en-US" sz="1600" baseline="0"/>
          </a:p>
          <a:p>
            <a:r>
              <a:rPr lang="en-US" sz="1600" baseline="0"/>
              <a:t>To mitigate these issues, </a:t>
            </a:r>
            <a:br>
              <a:rPr lang="en-US" sz="1600" baseline="0"/>
            </a:br>
            <a:r>
              <a:rPr lang="en-US" sz="1600" baseline="0"/>
              <a:t>the lines on this layout are provided </a:t>
            </a:r>
            <a:br>
              <a:rPr lang="en-US" sz="1600" baseline="0"/>
            </a:br>
            <a:r>
              <a:rPr lang="en-US" sz="1600" baseline="0"/>
              <a:t>in the event that you need to re-create or re-set the original template guides.</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095" y="2052178"/>
            <a:ext cx="2847975" cy="2381250"/>
          </a:xfrm>
          <a:prstGeom prst="roundRect">
            <a:avLst>
              <a:gd name="adj" fmla="val 3467"/>
            </a:avLst>
          </a:prstGeom>
          <a:effectLst>
            <a:outerShdw blurRad="50800" dist="38100" dir="8100000" algn="tr" rotWithShape="0">
              <a:prstClr val="black">
                <a:alpha val="40000"/>
              </a:prstClr>
            </a:outerShdw>
          </a:effectLst>
        </p:spPr>
      </p:pic>
      <p:sp>
        <p:nvSpPr>
          <p:cNvPr id="25" name="TextBox 24"/>
          <p:cNvSpPr txBox="1"/>
          <p:nvPr/>
        </p:nvSpPr>
        <p:spPr>
          <a:xfrm>
            <a:off x="298720" y="1106241"/>
            <a:ext cx="2884128" cy="646331"/>
          </a:xfrm>
          <a:prstGeom prst="rect">
            <a:avLst/>
          </a:prstGeom>
          <a:noFill/>
        </p:spPr>
        <p:txBody>
          <a:bodyPr wrap="square" rtlCol="0">
            <a:spAutoFit/>
          </a:bodyPr>
          <a:lstStyle/>
          <a:p>
            <a:r>
              <a:rPr lang="en-US" sz="1200"/>
              <a:t>Toggle Guide</a:t>
            </a:r>
            <a:r>
              <a:rPr lang="en-US" sz="1200" baseline="0"/>
              <a:t> visibility via </a:t>
            </a:r>
            <a:br>
              <a:rPr lang="en-US" sz="1200" baseline="0"/>
            </a:br>
            <a:r>
              <a:rPr lang="en-US" sz="1200" b="1"/>
              <a:t>View Tab :</a:t>
            </a:r>
            <a:r>
              <a:rPr lang="en-US" sz="1200" b="1" baseline="0"/>
              <a:t> Show &gt; Guides</a:t>
            </a:r>
          </a:p>
          <a:p>
            <a:r>
              <a:rPr lang="en-US" sz="1200" baseline="0"/>
              <a:t>[Click dropdown arrow for Settings]</a:t>
            </a:r>
            <a:endParaRPr lang="en-US" sz="1200"/>
          </a:p>
        </p:txBody>
      </p:sp>
    </p:spTree>
    <p:extLst>
      <p:ext uri="{BB962C8B-B14F-4D97-AF65-F5344CB8AC3E}">
        <p14:creationId xmlns:p14="http://schemas.microsoft.com/office/powerpoint/2010/main" val="59790438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alpha val="3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84025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xml"/><Relationship Id="rId18" Type="http://schemas.openxmlformats.org/officeDocument/2006/relationships/tags" Target="../tags/tag6.xml"/><Relationship Id="rId26" Type="http://schemas.openxmlformats.org/officeDocument/2006/relationships/tags" Target="../tags/tag14.xml"/><Relationship Id="rId3" Type="http://schemas.openxmlformats.org/officeDocument/2006/relationships/slideLayout" Target="../slideLayouts/slideLayout20.xml"/><Relationship Id="rId21" Type="http://schemas.openxmlformats.org/officeDocument/2006/relationships/tags" Target="../tags/tag9.xml"/><Relationship Id="rId34" Type="http://schemas.openxmlformats.org/officeDocument/2006/relationships/image" Target="../media/image6.png"/><Relationship Id="rId7" Type="http://schemas.openxmlformats.org/officeDocument/2006/relationships/slideLayout" Target="../slideLayouts/slideLayout24.xml"/><Relationship Id="rId12" Type="http://schemas.openxmlformats.org/officeDocument/2006/relationships/theme" Target="../theme/theme2.xml"/><Relationship Id="rId17" Type="http://schemas.openxmlformats.org/officeDocument/2006/relationships/tags" Target="../tags/tag5.xml"/><Relationship Id="rId25" Type="http://schemas.openxmlformats.org/officeDocument/2006/relationships/tags" Target="../tags/tag13.xml"/><Relationship Id="rId33" Type="http://schemas.openxmlformats.org/officeDocument/2006/relationships/image" Target="../media/image5.emf"/><Relationship Id="rId2" Type="http://schemas.openxmlformats.org/officeDocument/2006/relationships/slideLayout" Target="../slideLayouts/slideLayout19.xml"/><Relationship Id="rId16" Type="http://schemas.openxmlformats.org/officeDocument/2006/relationships/tags" Target="../tags/tag4.xml"/><Relationship Id="rId20" Type="http://schemas.openxmlformats.org/officeDocument/2006/relationships/tags" Target="../tags/tag8.xml"/><Relationship Id="rId29" Type="http://schemas.openxmlformats.org/officeDocument/2006/relationships/tags" Target="../tags/tag1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ags" Target="../tags/tag12.xml"/><Relationship Id="rId32" Type="http://schemas.openxmlformats.org/officeDocument/2006/relationships/oleObject" Target="../embeddings/oleObject1.bin"/><Relationship Id="rId37" Type="http://schemas.openxmlformats.org/officeDocument/2006/relationships/image" Target="../media/image9.png"/><Relationship Id="rId5" Type="http://schemas.openxmlformats.org/officeDocument/2006/relationships/slideLayout" Target="../slideLayouts/slideLayout22.xml"/><Relationship Id="rId15" Type="http://schemas.openxmlformats.org/officeDocument/2006/relationships/tags" Target="../tags/tag3.xml"/><Relationship Id="rId23" Type="http://schemas.openxmlformats.org/officeDocument/2006/relationships/tags" Target="../tags/tag11.xml"/><Relationship Id="rId28" Type="http://schemas.openxmlformats.org/officeDocument/2006/relationships/tags" Target="../tags/tag16.xml"/><Relationship Id="rId36" Type="http://schemas.openxmlformats.org/officeDocument/2006/relationships/image" Target="../media/image8.png"/><Relationship Id="rId10" Type="http://schemas.openxmlformats.org/officeDocument/2006/relationships/slideLayout" Target="../slideLayouts/slideLayout27.xml"/><Relationship Id="rId19" Type="http://schemas.openxmlformats.org/officeDocument/2006/relationships/tags" Target="../tags/tag7.xml"/><Relationship Id="rId31" Type="http://schemas.openxmlformats.org/officeDocument/2006/relationships/tags" Target="../tags/tag19.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xml"/><Relationship Id="rId22" Type="http://schemas.openxmlformats.org/officeDocument/2006/relationships/tags" Target="../tags/tag10.xml"/><Relationship Id="rId27" Type="http://schemas.openxmlformats.org/officeDocument/2006/relationships/tags" Target="../tags/tag15.xml"/><Relationship Id="rId30" Type="http://schemas.openxmlformats.org/officeDocument/2006/relationships/tags" Target="../tags/tag18.xml"/><Relationship Id="rId35"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3.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0000"/>
          </a:schemeClr>
        </a:solidFill>
        <a:effectLst/>
      </p:bgPr>
    </p:bg>
    <p:spTree>
      <p:nvGrpSpPr>
        <p:cNvPr id="1" name=""/>
        <p:cNvGrpSpPr/>
        <p:nvPr/>
      </p:nvGrpSpPr>
      <p:grpSpPr>
        <a:xfrm>
          <a:off x="0" y="0"/>
          <a:ext cx="0" cy="0"/>
          <a:chOff x="0" y="0"/>
          <a:chExt cx="0" cy="0"/>
        </a:xfrm>
      </p:grpSpPr>
      <p:grpSp>
        <p:nvGrpSpPr>
          <p:cNvPr id="2" name="Group 10"/>
          <p:cNvGrpSpPr/>
          <p:nvPr/>
        </p:nvGrpSpPr>
        <p:grpSpPr>
          <a:xfrm>
            <a:off x="0" y="6299205"/>
            <a:ext cx="12192000" cy="558799"/>
            <a:chOff x="0" y="6320302"/>
            <a:chExt cx="9144000" cy="558799"/>
          </a:xfrm>
        </p:grpSpPr>
        <p:sp>
          <p:nvSpPr>
            <p:cNvPr id="10" name="Rectangle 9"/>
            <p:cNvSpPr/>
            <p:nvPr/>
          </p:nvSpPr>
          <p:spPr bwMode="auto">
            <a:xfrm>
              <a:off x="0" y="6320302"/>
              <a:ext cx="9144000"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24" charset="0"/>
              </a:endParaRPr>
            </a:p>
          </p:txBody>
        </p:sp>
        <p:pic>
          <p:nvPicPr>
            <p:cNvPr id="1031" name="Picture 3" descr="ThermoFisher_PPT-Logo_032-Bk.jp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00963" y="6478589"/>
              <a:ext cx="925830" cy="264719"/>
            </a:xfrm>
            <a:prstGeom prst="rect">
              <a:avLst/>
            </a:prstGeom>
            <a:noFill/>
            <a:ln w="9525">
              <a:noFill/>
              <a:miter lim="800000"/>
              <a:headEnd/>
              <a:tailEnd/>
            </a:ln>
          </p:spPr>
        </p:pic>
      </p:grpSp>
      <p:sp>
        <p:nvSpPr>
          <p:cNvPr id="1027" name="Rectangle 7"/>
          <p:cNvSpPr>
            <a:spLocks noGrp="1" noChangeArrowheads="1"/>
          </p:cNvSpPr>
          <p:nvPr>
            <p:ph type="body" idx="1"/>
          </p:nvPr>
        </p:nvSpPr>
        <p:spPr bwMode="auto">
          <a:xfrm>
            <a:off x="1524" y="1065215"/>
            <a:ext cx="12188952" cy="4833937"/>
          </a:xfrm>
          <a:prstGeom prst="rect">
            <a:avLst/>
          </a:prstGeom>
          <a:solidFill>
            <a:schemeClr val="accent1">
              <a:lumMod val="60000"/>
              <a:lumOff val="40000"/>
            </a:schemeClr>
          </a:solid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a:t>First level: Arial 20pt</a:t>
            </a:r>
          </a:p>
          <a:p>
            <a:pPr lvl="1"/>
            <a:r>
              <a:rPr lang="en-US" dirty="0"/>
              <a:t>Second level: Arial 18pt</a:t>
            </a:r>
          </a:p>
          <a:p>
            <a:pPr lvl="2"/>
            <a:r>
              <a:rPr lang="en-US" dirty="0"/>
              <a:t>Third level: Arial 16pt					</a:t>
            </a:r>
          </a:p>
        </p:txBody>
      </p:sp>
      <p:sp>
        <p:nvSpPr>
          <p:cNvPr id="1028" name="Rectangle 8"/>
          <p:cNvSpPr>
            <a:spLocks noGrp="1" noChangeArrowheads="1"/>
          </p:cNvSpPr>
          <p:nvPr>
            <p:ph type="title"/>
          </p:nvPr>
        </p:nvSpPr>
        <p:spPr bwMode="gray">
          <a:xfrm>
            <a:off x="3" y="0"/>
            <a:ext cx="12191999" cy="533400"/>
          </a:xfrm>
          <a:prstGeom prst="rect">
            <a:avLst/>
          </a:prstGeom>
          <a:solidFill>
            <a:schemeClr val="accent5"/>
          </a:solidFill>
          <a:ln w="9525">
            <a:noFill/>
            <a:miter lim="800000"/>
            <a:headEnd/>
            <a:tailEnd/>
          </a:ln>
        </p:spPr>
        <p:txBody>
          <a:bodyPr vert="horz" wrap="square" lIns="274320" tIns="45716" rIns="45720" bIns="45716" numCol="1" anchor="ctr" anchorCtr="0" compatLnSpc="1">
            <a:prstTxWarp prst="textNoShape">
              <a:avLst/>
            </a:prstTxWarp>
          </a:bodyPr>
          <a:lstStyle/>
          <a:p>
            <a:pPr lvl="0"/>
            <a:r>
              <a:rPr lang="en-US"/>
              <a:t>Title : Arial 24pt</a:t>
            </a:r>
          </a:p>
        </p:txBody>
      </p:sp>
      <p:sp>
        <p:nvSpPr>
          <p:cNvPr id="98313" name="Rectangle 9"/>
          <p:cNvSpPr>
            <a:spLocks noChangeArrowheads="1"/>
          </p:cNvSpPr>
          <p:nvPr/>
        </p:nvSpPr>
        <p:spPr bwMode="auto">
          <a:xfrm>
            <a:off x="160869" y="6383338"/>
            <a:ext cx="1746251" cy="354012"/>
          </a:xfrm>
          <a:prstGeom prst="rect">
            <a:avLst/>
          </a:prstGeom>
          <a:noFill/>
          <a:ln w="9525">
            <a:noFill/>
            <a:miter lim="800000"/>
            <a:headEnd/>
            <a:tailEnd/>
          </a:ln>
          <a:effectLst/>
        </p:spPr>
        <p:txBody>
          <a:bodyPr anchor="b"/>
          <a:lstStyle/>
          <a:p>
            <a:fld id="{BC224649-6F24-4CDF-9623-7616656F3EFD}" type="slidenum">
              <a:rPr lang="en-US" sz="1000" b="1"/>
              <a:pPr/>
              <a:t>‹#›</a:t>
            </a:fld>
            <a:endParaRPr lang="en-US" sz="1200" b="1"/>
          </a:p>
        </p:txBody>
      </p:sp>
      <p:sp>
        <p:nvSpPr>
          <p:cNvPr id="98322" name="Line 18"/>
          <p:cNvSpPr>
            <a:spLocks noChangeShapeType="1"/>
          </p:cNvSpPr>
          <p:nvPr/>
        </p:nvSpPr>
        <p:spPr bwMode="auto">
          <a:xfrm>
            <a:off x="-10584" y="6311900"/>
            <a:ext cx="12202584" cy="0"/>
          </a:xfrm>
          <a:prstGeom prst="line">
            <a:avLst/>
          </a:prstGeom>
          <a:noFill/>
          <a:ln w="28575">
            <a:solidFill>
              <a:schemeClr val="accent5"/>
            </a:solidFill>
            <a:round/>
            <a:headEnd/>
            <a:tailEnd/>
          </a:ln>
        </p:spPr>
        <p:txBody>
          <a:bodyPr wrap="none" anchor="ctr"/>
          <a:lstStyle/>
          <a:p>
            <a:pPr>
              <a:defRPr/>
            </a:pPr>
            <a:endParaRPr lang="en-US" sz="1800">
              <a:latin typeface="Arial" pitchFamily="124" charset="0"/>
              <a:ea typeface="+mn-ea"/>
            </a:endParaRPr>
          </a:p>
        </p:txBody>
      </p:sp>
    </p:spTree>
    <p:extLst>
      <p:ext uri="{BB962C8B-B14F-4D97-AF65-F5344CB8AC3E}">
        <p14:creationId xmlns:p14="http://schemas.microsoft.com/office/powerpoint/2010/main" val="2365668972"/>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Lst>
  <p:transition>
    <p:fade/>
  </p:transition>
  <p:txStyles>
    <p:title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p:titleStyle>
    <p:body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68">
          <p15:clr>
            <a:srgbClr val="F26B43"/>
          </p15:clr>
        </p15:guide>
        <p15:guide id="4" pos="1992">
          <p15:clr>
            <a:srgbClr val="F26B43"/>
          </p15:clr>
        </p15:guide>
        <p15:guide id="5" pos="2112">
          <p15:clr>
            <a:srgbClr val="F26B43"/>
          </p15:clr>
        </p15:guide>
        <p15:guide id="6" pos="5712">
          <p15:clr>
            <a:srgbClr val="F26B43"/>
          </p15:clr>
        </p15:guide>
        <p15:guide id="7" pos="5568">
          <p15:clr>
            <a:srgbClr val="F26B43"/>
          </p15:clr>
        </p15:guide>
        <p15:guide id="8" pos="7512">
          <p15:clr>
            <a:srgbClr val="F26B43"/>
          </p15:clr>
        </p15:guide>
        <p15:guide id="15" orient="horz" pos="2160" userDrawn="1">
          <p15:clr>
            <a:srgbClr val="F26B43"/>
          </p15:clr>
        </p15:guide>
        <p15:guide id="16" pos="3840" userDrawn="1">
          <p15:clr>
            <a:srgbClr val="F26B43"/>
          </p15:clr>
        </p15:guide>
        <p15:guide id="17" pos="204" userDrawn="1">
          <p15:clr>
            <a:srgbClr val="F26B43"/>
          </p15:clr>
        </p15:guide>
        <p15:guide id="18" pos="1937" userDrawn="1">
          <p15:clr>
            <a:srgbClr val="F26B43"/>
          </p15:clr>
        </p15:guide>
        <p15:guide id="19" pos="2217" userDrawn="1">
          <p15:clr>
            <a:srgbClr val="F26B43"/>
          </p15:clr>
        </p15:guide>
        <p15:guide id="20" pos="5472" userDrawn="1">
          <p15:clr>
            <a:srgbClr val="F26B43"/>
          </p15:clr>
        </p15:guide>
        <p15:guide id="21" pos="5760" userDrawn="1">
          <p15:clr>
            <a:srgbClr val="F26B43"/>
          </p15:clr>
        </p15:guide>
        <p15:guide id="22" pos="7487" userDrawn="1">
          <p15:clr>
            <a:srgbClr val="F26B43"/>
          </p15:clr>
        </p15:guide>
        <p15:guide id="23" orient="horz" pos="336" userDrawn="1">
          <p15:clr>
            <a:srgbClr val="F26B43"/>
          </p15:clr>
        </p15:guide>
        <p15:guide id="24" orient="horz" pos="671" userDrawn="1">
          <p15:clr>
            <a:srgbClr val="F26B43"/>
          </p15:clr>
        </p15:guide>
        <p15:guide id="25" orient="horz" pos="233" userDrawn="1">
          <p15:clr>
            <a:srgbClr val="F26B43"/>
          </p15:clr>
        </p15:guide>
        <p15:guide id="26" orient="horz" pos="3967" userDrawn="1">
          <p15:clr>
            <a:srgbClr val="F26B43"/>
          </p15:clr>
        </p15:guide>
        <p15:guide id="27" orient="horz" pos="3716" userDrawn="1">
          <p15:clr>
            <a:srgbClr val="F26B43"/>
          </p15:clr>
        </p15:guide>
        <p15:guide id="28" orient="horz" pos="158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3"/>
            </p:custDataLst>
            <p:extLst>
              <p:ext uri="{D42A27DB-BD31-4B8C-83A1-F6EECF244321}">
                <p14:modId xmlns:p14="http://schemas.microsoft.com/office/powerpoint/2010/main" val="4293239704"/>
              </p:ext>
            </p:extLst>
          </p:nvPr>
        </p:nvGraphicFramePr>
        <p:xfrm>
          <a:off x="0" y="2"/>
          <a:ext cx="215979" cy="161975"/>
        </p:xfrm>
        <a:graphic>
          <a:graphicData uri="http://schemas.openxmlformats.org/presentationml/2006/ole">
            <mc:AlternateContent xmlns:mc="http://schemas.openxmlformats.org/markup-compatibility/2006">
              <mc:Choice xmlns:v="urn:schemas-microsoft-com:vml" Requires="v">
                <p:oleObj name="think-cell Slide" r:id="rId32" imgW="360" imgH="360" progId="">
                  <p:embed/>
                </p:oleObj>
              </mc:Choice>
              <mc:Fallback>
                <p:oleObj name="think-cell Slide" r:id="rId32" imgW="360" imgH="360" progId="">
                  <p:embed/>
                  <p:pic>
                    <p:nvPicPr>
                      <p:cNvPr id="2" name="Object 1" hidden="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2"/>
                        <a:ext cx="215979" cy="1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6" name="Picture 15"/>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371213" y="215381"/>
            <a:ext cx="1425928" cy="38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0076" y="6210714"/>
            <a:ext cx="573589" cy="39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0259589" y="6504740"/>
            <a:ext cx="1537552" cy="82124"/>
          </a:xfrm>
          <a:prstGeom prst="rect">
            <a:avLst/>
          </a:prstGeom>
        </p:spPr>
      </p:pic>
      <p:cxnSp>
        <p:nvCxnSpPr>
          <p:cNvPr id="24" name="Straight Connector 23"/>
          <p:cNvCxnSpPr/>
          <p:nvPr/>
        </p:nvCxnSpPr>
        <p:spPr>
          <a:xfrm>
            <a:off x="1309393" y="6493935"/>
            <a:ext cx="8710235" cy="1588"/>
          </a:xfrm>
          <a:prstGeom prst="line">
            <a:avLst/>
          </a:prstGeom>
          <a:ln>
            <a:solidFill>
              <a:srgbClr val="0033AB">
                <a:alpha val="32000"/>
              </a:srgb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309395" y="6557435"/>
            <a:ext cx="8714471" cy="1588"/>
          </a:xfrm>
          <a:prstGeom prst="line">
            <a:avLst/>
          </a:prstGeom>
          <a:ln>
            <a:solidFill>
              <a:srgbClr val="FF0000">
                <a:alpha val="30000"/>
              </a:srgbClr>
            </a:solidFill>
          </a:ln>
          <a:effectLst/>
        </p:spPr>
        <p:style>
          <a:lnRef idx="2">
            <a:schemeClr val="accent1"/>
          </a:lnRef>
          <a:fillRef idx="0">
            <a:schemeClr val="accent1"/>
          </a:fillRef>
          <a:effectRef idx="1">
            <a:schemeClr val="accent1"/>
          </a:effectRef>
          <a:fontRef idx="minor">
            <a:schemeClr val="tx1"/>
          </a:fontRef>
        </p:style>
      </p:cxnSp>
      <p:sp>
        <p:nvSpPr>
          <p:cNvPr id="69" name="Slide Number"/>
          <p:cNvSpPr txBox="1">
            <a:spLocks/>
          </p:cNvSpPr>
          <p:nvPr/>
        </p:nvSpPr>
        <p:spPr>
          <a:xfrm>
            <a:off x="11640050" y="665445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rPr>
              <a:pPr algn="r" fontAlgn="base">
                <a:spcBef>
                  <a:spcPct val="0"/>
                </a:spcBef>
                <a:spcAft>
                  <a:spcPct val="0"/>
                </a:spcAft>
              </a:pPr>
              <a:t>‹#›</a:t>
            </a:fld>
            <a:endParaRPr lang="en-US">
              <a:solidFill>
                <a:srgbClr val="000000"/>
              </a:solidFill>
            </a:endParaRPr>
          </a:p>
        </p:txBody>
      </p:sp>
      <p:sp>
        <p:nvSpPr>
          <p:cNvPr id="1033" name="doc id"/>
          <p:cNvSpPr>
            <a:spLocks noChangeArrowheads="1"/>
          </p:cNvSpPr>
          <p:nvPr/>
        </p:nvSpPr>
        <p:spPr bwMode="auto">
          <a:xfrm>
            <a:off x="10902989" y="3725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15593" fontAlgn="base">
              <a:spcBef>
                <a:spcPct val="0"/>
              </a:spcBef>
              <a:spcAft>
                <a:spcPct val="0"/>
              </a:spcAft>
            </a:pPr>
            <a:endParaRPr lang="en-US" sz="800">
              <a:solidFill>
                <a:srgbClr val="000000"/>
              </a:solidFill>
            </a:endParaRPr>
          </a:p>
        </p:txBody>
      </p:sp>
      <p:sp>
        <p:nvSpPr>
          <p:cNvPr id="1036" name="Rectangle 286"/>
          <p:cNvSpPr>
            <a:spLocks noGrp="1" noChangeArrowheads="1"/>
          </p:cNvSpPr>
          <p:nvPr>
            <p:ph type="body" idx="1"/>
          </p:nvPr>
        </p:nvSpPr>
        <p:spPr bwMode="auto">
          <a:xfrm>
            <a:off x="2828081" y="2593218"/>
            <a:ext cx="585302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Text</a:t>
            </a:r>
          </a:p>
        </p:txBody>
      </p:sp>
      <p:sp>
        <p:nvSpPr>
          <p:cNvPr id="19" name="Title Placeholder 2"/>
          <p:cNvSpPr>
            <a:spLocks noGrp="1" noChangeArrowheads="1"/>
          </p:cNvSpPr>
          <p:nvPr>
            <p:ph type="title"/>
          </p:nvPr>
        </p:nvSpPr>
        <p:spPr bwMode="auto">
          <a:xfrm>
            <a:off x="500078" y="665132"/>
            <a:ext cx="97595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0" name="McK 1. On-page tracker" hidden="1"/>
          <p:cNvSpPr>
            <a:spLocks noChangeArrowheads="1"/>
          </p:cNvSpPr>
          <p:nvPr/>
        </p:nvSpPr>
        <p:spPr bwMode="auto">
          <a:xfrm>
            <a:off x="500076" y="8489"/>
            <a:ext cx="79508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en-US" sz="1300">
                <a:solidFill>
                  <a:srgbClr val="808080"/>
                </a:solidFill>
              </a:rPr>
              <a:t>TRACKER</a:t>
            </a:r>
          </a:p>
        </p:txBody>
      </p:sp>
      <p:sp>
        <p:nvSpPr>
          <p:cNvPr id="11" name="McK 3. Unit of measure" hidden="1"/>
          <p:cNvSpPr txBox="1">
            <a:spLocks noChangeArrowheads="1"/>
          </p:cNvSpPr>
          <p:nvPr/>
        </p:nvSpPr>
        <p:spPr bwMode="auto">
          <a:xfrm>
            <a:off x="500078" y="529995"/>
            <a:ext cx="97595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400">
                <a:solidFill>
                  <a:srgbClr val="808080"/>
                </a:solidFill>
                <a:latin typeface="Arial"/>
              </a:rPr>
              <a:t>Unit of measure</a:t>
            </a:r>
          </a:p>
        </p:txBody>
      </p:sp>
      <p:grpSp>
        <p:nvGrpSpPr>
          <p:cNvPr id="15" name="ACET" hidden="1"/>
          <p:cNvGrpSpPr>
            <a:grpSpLocks/>
          </p:cNvGrpSpPr>
          <p:nvPr/>
        </p:nvGrpSpPr>
        <p:grpSpPr bwMode="auto">
          <a:xfrm>
            <a:off x="2828079" y="1983290"/>
            <a:ext cx="5853023" cy="510220"/>
            <a:chOff x="915" y="715"/>
            <a:chExt cx="2686" cy="315"/>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sz="1600" b="1">
                  <a:solidFill>
                    <a:srgbClr val="000000"/>
                  </a:solidFill>
                </a:rPr>
                <a:t>Title</a:t>
              </a:r>
            </a:p>
            <a:p>
              <a:pPr fontAlgn="base">
                <a:spcBef>
                  <a:spcPct val="0"/>
                </a:spcBef>
                <a:spcAft>
                  <a:spcPct val="0"/>
                </a:spcAft>
              </a:pPr>
              <a:r>
                <a:rPr lang="en-US" sz="1600">
                  <a:solidFill>
                    <a:srgbClr val="808080"/>
                  </a:solidFill>
                </a:rPr>
                <a:t>Unit of measure</a:t>
              </a:r>
            </a:p>
          </p:txBody>
        </p:sp>
      </p:grpSp>
      <p:grpSp>
        <p:nvGrpSpPr>
          <p:cNvPr id="12" name="McK Slide Elements" hidden="1"/>
          <p:cNvGrpSpPr>
            <a:grpSpLocks/>
          </p:cNvGrpSpPr>
          <p:nvPr/>
        </p:nvGrpSpPr>
        <p:grpSpPr bwMode="auto">
          <a:xfrm>
            <a:off x="1309392" y="6075925"/>
            <a:ext cx="10487749" cy="341768"/>
            <a:chOff x="75" y="3933"/>
            <a:chExt cx="5385" cy="211"/>
          </a:xfrm>
        </p:grpSpPr>
        <p:sp>
          <p:nvSpPr>
            <p:cNvPr id="13" name="McK 4. Footnote"/>
            <p:cNvSpPr txBox="1">
              <a:spLocks noChangeArrowheads="1"/>
            </p:cNvSpPr>
            <p:nvPr/>
          </p:nvSpPr>
          <p:spPr bwMode="auto">
            <a:xfrm>
              <a:off x="75" y="3933"/>
              <a:ext cx="538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03188" indent="-103188" fontAlgn="base">
                <a:spcBef>
                  <a:spcPct val="0"/>
                </a:spcBef>
                <a:spcAft>
                  <a:spcPct val="0"/>
                </a:spcAft>
                <a:defRPr/>
              </a:pPr>
              <a:r>
                <a:rPr lang="en-US" sz="1000">
                  <a:solidFill>
                    <a:srgbClr val="000000"/>
                  </a:solidFill>
                  <a:latin typeface="Arial"/>
                </a:rPr>
                <a:t>1 Footnote</a:t>
              </a:r>
            </a:p>
          </p:txBody>
        </p:sp>
        <p:sp>
          <p:nvSpPr>
            <p:cNvPr id="14" name="McK 5. Source"/>
            <p:cNvSpPr>
              <a:spLocks noChangeArrowheads="1"/>
            </p:cNvSpPr>
            <p:nvPr/>
          </p:nvSpPr>
          <p:spPr bwMode="auto">
            <a:xfrm>
              <a:off x="75" y="4049"/>
              <a:ext cx="5385"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69900" indent="-469900" defTabSz="815593" fontAlgn="base">
                <a:spcBef>
                  <a:spcPct val="0"/>
                </a:spcBef>
                <a:spcAft>
                  <a:spcPct val="0"/>
                </a:spcAft>
                <a:tabLst>
                  <a:tab pos="476250" algn="l"/>
                </a:tabLst>
              </a:pPr>
              <a:r>
                <a:rPr lang="en-US" sz="1000">
                  <a:solidFill>
                    <a:srgbClr val="000000"/>
                  </a:solidFill>
                </a:rPr>
                <a:t>Source: Source</a:t>
              </a:r>
            </a:p>
          </p:txBody>
        </p:sp>
      </p:grpSp>
      <p:grpSp>
        <p:nvGrpSpPr>
          <p:cNvPr id="73" name="LegendBoxes" hidden="1"/>
          <p:cNvGrpSpPr>
            <a:grpSpLocks/>
          </p:cNvGrpSpPr>
          <p:nvPr/>
        </p:nvGrpSpPr>
        <p:grpSpPr bwMode="auto">
          <a:xfrm>
            <a:off x="10779037" y="688243"/>
            <a:ext cx="848784" cy="996951"/>
            <a:chOff x="4936" y="176"/>
            <a:chExt cx="401" cy="628"/>
          </a:xfrm>
        </p:grpSpPr>
        <p:sp>
          <p:nvSpPr>
            <p:cNvPr id="74" name="Legend1"/>
            <p:cNvSpPr>
              <a:spLocks noChangeArrowheads="1"/>
            </p:cNvSpPr>
            <p:nvPr/>
          </p:nvSpPr>
          <p:spPr bwMode="auto">
            <a:xfrm>
              <a:off x="5096" y="176"/>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7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20" name="Legend2"/>
            <p:cNvSpPr>
              <a:spLocks noChangeArrowheads="1"/>
            </p:cNvSpPr>
            <p:nvPr/>
          </p:nvSpPr>
          <p:spPr bwMode="auto">
            <a:xfrm>
              <a:off x="5096" y="346"/>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21"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22" name="Legend3"/>
            <p:cNvSpPr>
              <a:spLocks noChangeArrowheads="1"/>
            </p:cNvSpPr>
            <p:nvPr/>
          </p:nvSpPr>
          <p:spPr bwMode="auto">
            <a:xfrm>
              <a:off x="5096" y="517"/>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23"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24" name="Legend4"/>
            <p:cNvSpPr>
              <a:spLocks noChangeArrowheads="1"/>
            </p:cNvSpPr>
            <p:nvPr/>
          </p:nvSpPr>
          <p:spPr bwMode="auto">
            <a:xfrm>
              <a:off x="5096" y="688"/>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25"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grpSp>
      <p:grpSp>
        <p:nvGrpSpPr>
          <p:cNvPr id="126" name="LegendLines" hidden="1"/>
          <p:cNvGrpSpPr>
            <a:grpSpLocks/>
          </p:cNvGrpSpPr>
          <p:nvPr/>
        </p:nvGrpSpPr>
        <p:grpSpPr bwMode="auto">
          <a:xfrm>
            <a:off x="10368385" y="688242"/>
            <a:ext cx="1259418" cy="730251"/>
            <a:chOff x="4750" y="176"/>
            <a:chExt cx="595" cy="460"/>
          </a:xfrm>
        </p:grpSpPr>
        <p:sp>
          <p:nvSpPr>
            <p:cNvPr id="127"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a:solidFill>
                  <a:srgbClr val="000000"/>
                </a:solidFill>
              </a:endParaRPr>
            </a:p>
          </p:txBody>
        </p:sp>
        <p:sp>
          <p:nvSpPr>
            <p:cNvPr id="128"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a:solidFill>
                  <a:srgbClr val="000000"/>
                </a:solidFill>
              </a:endParaRPr>
            </a:p>
          </p:txBody>
        </p:sp>
        <p:sp>
          <p:nvSpPr>
            <p:cNvPr id="129"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a:solidFill>
                  <a:srgbClr val="000000"/>
                </a:solidFill>
              </a:endParaRPr>
            </a:p>
          </p:txBody>
        </p:sp>
        <p:sp>
          <p:nvSpPr>
            <p:cNvPr id="130" name="Legend1"/>
            <p:cNvSpPr>
              <a:spLocks noChangeArrowheads="1"/>
            </p:cNvSpPr>
            <p:nvPr/>
          </p:nvSpPr>
          <p:spPr bwMode="auto">
            <a:xfrm>
              <a:off x="5104" y="176"/>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31" name="Legend2"/>
            <p:cNvSpPr>
              <a:spLocks noChangeArrowheads="1"/>
            </p:cNvSpPr>
            <p:nvPr/>
          </p:nvSpPr>
          <p:spPr bwMode="auto">
            <a:xfrm>
              <a:off x="5104" y="344"/>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32" name="Legend3"/>
            <p:cNvSpPr>
              <a:spLocks noChangeArrowheads="1"/>
            </p:cNvSpPr>
            <p:nvPr/>
          </p:nvSpPr>
          <p:spPr bwMode="auto">
            <a:xfrm>
              <a:off x="5104" y="520"/>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grpSp>
      <p:grpSp>
        <p:nvGrpSpPr>
          <p:cNvPr id="133" name="McKSticker" hidden="1"/>
          <p:cNvGrpSpPr/>
          <p:nvPr/>
        </p:nvGrpSpPr>
        <p:grpSpPr bwMode="auto">
          <a:xfrm>
            <a:off x="10730256" y="688240"/>
            <a:ext cx="1066895" cy="212366"/>
            <a:chOff x="7940605" y="285750"/>
            <a:chExt cx="800170" cy="212366"/>
          </a:xfrm>
        </p:grpSpPr>
        <p:sp>
          <p:nvSpPr>
            <p:cNvPr id="134" name="StickerRectangle"/>
            <p:cNvSpPr>
              <a:spLocks noChangeArrowheads="1"/>
            </p:cNvSpPr>
            <p:nvPr/>
          </p:nvSpPr>
          <p:spPr bwMode="auto">
            <a:xfrm>
              <a:off x="7940605" y="285750"/>
              <a:ext cx="800170"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33AB"/>
                </a:buClr>
              </a:pPr>
              <a:r>
                <a:rPr lang="en-US" sz="1200">
                  <a:solidFill>
                    <a:srgbClr val="808080"/>
                  </a:solidFill>
                </a:rPr>
                <a:t>PRELIMINARY</a:t>
              </a:r>
            </a:p>
          </p:txBody>
        </p:sp>
        <p:cxnSp>
          <p:nvCxnSpPr>
            <p:cNvPr id="135" name="AutoShape 31"/>
            <p:cNvCxnSpPr>
              <a:cxnSpLocks noChangeShapeType="1"/>
              <a:stCxn id="134" idx="2"/>
              <a:endCxn id="134" idx="4"/>
            </p:cNvCxnSpPr>
            <p:nvPr/>
          </p:nvCxnSpPr>
          <p:spPr bwMode="auto">
            <a:xfrm>
              <a:off x="794060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36" name="AutoShape 32"/>
            <p:cNvCxnSpPr>
              <a:cxnSpLocks noChangeShapeType="1"/>
              <a:stCxn id="134" idx="4"/>
              <a:endCxn id="134" idx="6"/>
            </p:cNvCxnSpPr>
            <p:nvPr/>
          </p:nvCxnSpPr>
          <p:spPr bwMode="auto">
            <a:xfrm>
              <a:off x="7940605" y="498116"/>
              <a:ext cx="80017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37" name="LegendMoons" hidden="1"/>
          <p:cNvGrpSpPr/>
          <p:nvPr/>
        </p:nvGrpSpPr>
        <p:grpSpPr>
          <a:xfrm>
            <a:off x="10689889" y="688240"/>
            <a:ext cx="937321" cy="1306516"/>
            <a:chOff x="7875175" y="286625"/>
            <a:chExt cx="702991" cy="1306516"/>
          </a:xfrm>
        </p:grpSpPr>
        <p:grpSp>
          <p:nvGrpSpPr>
            <p:cNvPr id="138" name="MoonLegend2"/>
            <p:cNvGrpSpPr>
              <a:grpSpLocks noChangeAspect="1"/>
            </p:cNvGrpSpPr>
            <p:nvPr>
              <p:custDataLst>
                <p:tags r:id="rId17"/>
              </p:custDataLst>
            </p:nvPr>
          </p:nvGrpSpPr>
          <p:grpSpPr bwMode="auto">
            <a:xfrm>
              <a:off x="7875175" y="560866"/>
              <a:ext cx="209550" cy="209551"/>
              <a:chOff x="1694" y="2044"/>
              <a:chExt cx="160" cy="160"/>
            </a:xfrm>
          </p:grpSpPr>
          <p:sp>
            <p:nvSpPr>
              <p:cNvPr id="156" name="Oval 41"/>
              <p:cNvSpPr>
                <a:spLocks noChangeAspect="1" noChangeArrowheads="1"/>
              </p:cNvSpPr>
              <p:nvPr>
                <p:custDataLst>
                  <p:tags r:id="rId3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57" name="Arc 42"/>
              <p:cNvSpPr>
                <a:spLocks noChangeAspect="1"/>
              </p:cNvSpPr>
              <p:nvPr>
                <p:custDataLst>
                  <p:tags r:id="rId31"/>
                </p:custDataLst>
              </p:nvPr>
            </p:nvSpPr>
            <p:spPr bwMode="auto">
              <a:xfrm>
                <a:off x="1694" y="2044"/>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grpSp>
        <p:grpSp>
          <p:nvGrpSpPr>
            <p:cNvPr id="139" name="MoonLegend4"/>
            <p:cNvGrpSpPr>
              <a:grpSpLocks noChangeAspect="1"/>
            </p:cNvGrpSpPr>
            <p:nvPr>
              <p:custDataLst>
                <p:tags r:id="rId18"/>
              </p:custDataLst>
            </p:nvPr>
          </p:nvGrpSpPr>
          <p:grpSpPr bwMode="auto">
            <a:xfrm>
              <a:off x="7875175" y="1109348"/>
              <a:ext cx="209550" cy="209551"/>
              <a:chOff x="4495" y="1198"/>
              <a:chExt cx="160" cy="160"/>
            </a:xfrm>
          </p:grpSpPr>
          <p:sp>
            <p:nvSpPr>
              <p:cNvPr id="154" name="Oval 47"/>
              <p:cNvSpPr>
                <a:spLocks noChangeAspect="1" noChangeArrowheads="1"/>
              </p:cNvSpPr>
              <p:nvPr>
                <p:custDataLst>
                  <p:tags r:id="rId2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55" name="Arc 48"/>
              <p:cNvSpPr>
                <a:spLocks noChangeAspect="1"/>
              </p:cNvSpPr>
              <p:nvPr>
                <p:custDataLst>
                  <p:tags r:id="rId29"/>
                </p:custDataLst>
              </p:nvPr>
            </p:nvSpPr>
            <p:spPr bwMode="auto">
              <a:xfrm>
                <a:off x="4495" y="1198"/>
                <a:ext cx="160" cy="160"/>
              </a:xfrm>
              <a:prstGeom prst="arc">
                <a:avLst>
                  <a:gd name="adj1" fmla="val 16200000"/>
                  <a:gd name="adj2" fmla="val 108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grpSp>
        <p:grpSp>
          <p:nvGrpSpPr>
            <p:cNvPr id="140" name="MoonLegend5"/>
            <p:cNvGrpSpPr>
              <a:grpSpLocks noChangeAspect="1"/>
            </p:cNvGrpSpPr>
            <p:nvPr>
              <p:custDataLst>
                <p:tags r:id="rId19"/>
              </p:custDataLst>
            </p:nvPr>
          </p:nvGrpSpPr>
          <p:grpSpPr bwMode="auto">
            <a:xfrm>
              <a:off x="7875175" y="1383590"/>
              <a:ext cx="209550" cy="209551"/>
              <a:chOff x="4495" y="1440"/>
              <a:chExt cx="160" cy="160"/>
            </a:xfrm>
          </p:grpSpPr>
          <p:sp>
            <p:nvSpPr>
              <p:cNvPr id="152" name="Oval 50"/>
              <p:cNvSpPr>
                <a:spLocks noChangeAspect="1" noChangeArrowheads="1"/>
              </p:cNvSpPr>
              <p:nvPr>
                <p:custDataLst>
                  <p:tags r:id="rId2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53" name="Oval 51"/>
              <p:cNvSpPr>
                <a:spLocks noChangeAspect="1" noChangeArrowheads="1"/>
              </p:cNvSpPr>
              <p:nvPr>
                <p:custDataLst>
                  <p:tags r:id="rId27"/>
                </p:custDataLst>
              </p:nvPr>
            </p:nvSpPr>
            <p:spPr bwMode="auto">
              <a:xfrm>
                <a:off x="4495" y="1440"/>
                <a:ext cx="160" cy="160"/>
              </a:xfrm>
              <a:prstGeom prst="arc">
                <a:avLst>
                  <a:gd name="adj1" fmla="val 16200000"/>
                  <a:gd name="adj2" fmla="val 162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grpSp>
        <p:sp>
          <p:nvSpPr>
            <p:cNvPr id="141" name="Legend1"/>
            <p:cNvSpPr>
              <a:spLocks noChangeArrowheads="1"/>
            </p:cNvSpPr>
            <p:nvPr/>
          </p:nvSpPr>
          <p:spPr bwMode="auto">
            <a:xfrm>
              <a:off x="8195850" y="299325"/>
              <a:ext cx="38231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42" name="Legend2"/>
            <p:cNvSpPr>
              <a:spLocks noChangeArrowheads="1"/>
            </p:cNvSpPr>
            <p:nvPr/>
          </p:nvSpPr>
          <p:spPr bwMode="auto">
            <a:xfrm>
              <a:off x="8195850" y="573963"/>
              <a:ext cx="38231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43" name="Legend3"/>
            <p:cNvSpPr>
              <a:spLocks noChangeArrowheads="1"/>
            </p:cNvSpPr>
            <p:nvPr/>
          </p:nvSpPr>
          <p:spPr bwMode="auto">
            <a:xfrm>
              <a:off x="8195850" y="848602"/>
              <a:ext cx="38231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44" name="Legend4"/>
            <p:cNvSpPr>
              <a:spLocks noChangeArrowheads="1"/>
            </p:cNvSpPr>
            <p:nvPr/>
          </p:nvSpPr>
          <p:spPr bwMode="auto">
            <a:xfrm>
              <a:off x="8195850" y="1120065"/>
              <a:ext cx="38231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sp>
          <p:nvSpPr>
            <p:cNvPr id="145" name="Legend5"/>
            <p:cNvSpPr>
              <a:spLocks noChangeArrowheads="1"/>
            </p:cNvSpPr>
            <p:nvPr/>
          </p:nvSpPr>
          <p:spPr bwMode="auto">
            <a:xfrm>
              <a:off x="8195850" y="1396290"/>
              <a:ext cx="38231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33AB"/>
                </a:buClr>
              </a:pPr>
              <a:r>
                <a:rPr lang="en-US" sz="1200">
                  <a:solidFill>
                    <a:srgbClr val="000000"/>
                  </a:solidFill>
                </a:rPr>
                <a:t>Legend</a:t>
              </a:r>
            </a:p>
          </p:txBody>
        </p:sp>
        <p:grpSp>
          <p:nvGrpSpPr>
            <p:cNvPr id="146" name="MoonLegend3"/>
            <p:cNvGrpSpPr>
              <a:grpSpLocks noChangeAspect="1"/>
            </p:cNvGrpSpPr>
            <p:nvPr>
              <p:custDataLst>
                <p:tags r:id="rId20"/>
              </p:custDataLst>
            </p:nvPr>
          </p:nvGrpSpPr>
          <p:grpSpPr bwMode="auto">
            <a:xfrm>
              <a:off x="7875175" y="835107"/>
              <a:ext cx="209550" cy="209551"/>
              <a:chOff x="4495" y="1198"/>
              <a:chExt cx="160" cy="160"/>
            </a:xfrm>
          </p:grpSpPr>
          <p:sp>
            <p:nvSpPr>
              <p:cNvPr id="150" name="Oval 47"/>
              <p:cNvSpPr>
                <a:spLocks noChangeAspect="1" noChangeArrowheads="1"/>
              </p:cNvSpPr>
              <p:nvPr>
                <p:custDataLst>
                  <p:tags r:id="rId2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51" name="Arc 48"/>
              <p:cNvSpPr>
                <a:spLocks noChangeAspect="1"/>
              </p:cNvSpPr>
              <p:nvPr>
                <p:custDataLst>
                  <p:tags r:id="rId25"/>
                </p:custDataLst>
              </p:nvPr>
            </p:nvSpPr>
            <p:spPr bwMode="auto">
              <a:xfrm>
                <a:off x="4495" y="1198"/>
                <a:ext cx="160" cy="160"/>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grpSp>
        <p:grpSp>
          <p:nvGrpSpPr>
            <p:cNvPr id="147" name="MoonLegend1"/>
            <p:cNvGrpSpPr>
              <a:grpSpLocks noChangeAspect="1"/>
            </p:cNvGrpSpPr>
            <p:nvPr>
              <p:custDataLst>
                <p:tags r:id="rId21"/>
              </p:custDataLst>
            </p:nvPr>
          </p:nvGrpSpPr>
          <p:grpSpPr bwMode="auto">
            <a:xfrm>
              <a:off x="7875175" y="286625"/>
              <a:ext cx="209550" cy="209551"/>
              <a:chOff x="1694" y="2044"/>
              <a:chExt cx="160" cy="160"/>
            </a:xfrm>
          </p:grpSpPr>
          <p:sp>
            <p:nvSpPr>
              <p:cNvPr id="148" name="Oval 41"/>
              <p:cNvSpPr>
                <a:spLocks noChangeAspect="1" noChangeArrowheads="1"/>
              </p:cNvSpPr>
              <p:nvPr>
                <p:custDataLst>
                  <p:tags r:id="rId22"/>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49" name="Arc 42"/>
              <p:cNvSpPr>
                <a:spLocks noChangeAspect="1"/>
              </p:cNvSpPr>
              <p:nvPr>
                <p:custDataLst>
                  <p:tags r:id="rId23"/>
                </p:custDataLst>
              </p:nvPr>
            </p:nvSpPr>
            <p:spPr bwMode="auto">
              <a:xfrm>
                <a:off x="1694" y="2044"/>
                <a:ext cx="160" cy="160"/>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grpSp>
      </p:grpSp>
      <p:grpSp>
        <p:nvGrpSpPr>
          <p:cNvPr id="158" name="McK Moon" hidden="1"/>
          <p:cNvGrpSpPr>
            <a:grpSpLocks noChangeAspect="1"/>
          </p:cNvGrpSpPr>
          <p:nvPr>
            <p:custDataLst>
              <p:tags r:id="rId14"/>
            </p:custDataLst>
          </p:nvPr>
        </p:nvGrpSpPr>
        <p:grpSpPr bwMode="auto">
          <a:xfrm>
            <a:off x="10689901" y="2424038"/>
            <a:ext cx="338667" cy="254000"/>
            <a:chOff x="1600" y="1600"/>
            <a:chExt cx="160" cy="160"/>
          </a:xfrm>
        </p:grpSpPr>
        <p:sp>
          <p:nvSpPr>
            <p:cNvPr id="159" name="Oval 90"/>
            <p:cNvSpPr>
              <a:spLocks noChangeAspect="1" noChangeArrowheads="1"/>
            </p:cNvSpPr>
            <p:nvPr>
              <p:custDataLst>
                <p:tags r:id="rId15"/>
              </p:custDataLst>
            </p:nvPr>
          </p:nvSpPr>
          <p:spPr bwMode="auto">
            <a:xfrm>
              <a:off x="1600" y="160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60" name="Arc 91"/>
            <p:cNvSpPr>
              <a:spLocks noChangeAspect="1"/>
            </p:cNvSpPr>
            <p:nvPr>
              <p:custDataLst>
                <p:tags r:id="rId16"/>
              </p:custDataLst>
            </p:nvPr>
          </p:nvSpPr>
          <p:spPr bwMode="auto">
            <a:xfrm>
              <a:off x="1600" y="1600"/>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grpSp>
      <p:pic>
        <p:nvPicPr>
          <p:cNvPr id="76" name="Picture 7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rot="20544024">
            <a:off x="4905507" y="6010426"/>
            <a:ext cx="1724180" cy="756565"/>
          </a:xfrm>
          <a:prstGeom prst="rect">
            <a:avLst/>
          </a:prstGeom>
        </p:spPr>
      </p:pic>
      <p:cxnSp>
        <p:nvCxnSpPr>
          <p:cNvPr id="78" name="Straight Connector 77"/>
          <p:cNvCxnSpPr>
            <a:cxnSpLocks/>
          </p:cNvCxnSpPr>
          <p:nvPr/>
        </p:nvCxnSpPr>
        <p:spPr>
          <a:xfrm>
            <a:off x="500079" y="535061"/>
            <a:ext cx="9519551" cy="1588"/>
          </a:xfrm>
          <a:prstGeom prst="line">
            <a:avLst/>
          </a:prstGeom>
          <a:ln>
            <a:solidFill>
              <a:srgbClr val="0033AB">
                <a:alpha val="32000"/>
              </a:srgb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cxnSpLocks/>
          </p:cNvCxnSpPr>
          <p:nvPr/>
        </p:nvCxnSpPr>
        <p:spPr>
          <a:xfrm>
            <a:off x="500079" y="600149"/>
            <a:ext cx="9519551" cy="0"/>
          </a:xfrm>
          <a:prstGeom prst="line">
            <a:avLst/>
          </a:prstGeom>
          <a:ln>
            <a:solidFill>
              <a:srgbClr val="FF0000">
                <a:alpha val="30000"/>
              </a:srgbClr>
            </a:solidFill>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bwMode="auto">
          <a:xfrm>
            <a:off x="4569562" y="6644108"/>
            <a:ext cx="2765181" cy="107722"/>
          </a:xfrm>
          <a:prstGeom prst="rect">
            <a:avLst/>
          </a:prstGeom>
          <a:noFill/>
        </p:spPr>
        <p:txBody>
          <a:bodyPr wrap="none" lIns="0" tIns="0" rIns="0" bIns="0" rtlCol="0">
            <a:spAutoFit/>
          </a:bodyPr>
          <a:lstStyle/>
          <a:p>
            <a:pPr algn="ctr" defTabSz="855513">
              <a:defRPr/>
            </a:pPr>
            <a:r>
              <a:rPr lang="en-US" sz="700">
                <a:solidFill>
                  <a:srgbClr val="FF0000"/>
                </a:solidFill>
                <a:cs typeface="Arial" pitchFamily="34" charset="0"/>
              </a:rPr>
              <a:t>ATTORNEY WORK PRODUCT / PRIVILEGED AND CONFIDENTIAL</a:t>
            </a:r>
          </a:p>
        </p:txBody>
      </p:sp>
    </p:spTree>
    <p:extLst>
      <p:ext uri="{BB962C8B-B14F-4D97-AF65-F5344CB8AC3E}">
        <p14:creationId xmlns:p14="http://schemas.microsoft.com/office/powerpoint/2010/main" val="90059579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ftr="0" dt="0"/>
  <p:txStyles>
    <p:titleStyle>
      <a:lvl1pPr algn="l" defTabSz="815593" rtl="0" eaLnBrk="1" fontAlgn="base" hangingPunct="1">
        <a:spcBef>
          <a:spcPct val="0"/>
        </a:spcBef>
        <a:spcAft>
          <a:spcPct val="0"/>
        </a:spcAft>
        <a:tabLst>
          <a:tab pos="245835" algn="l"/>
        </a:tabLst>
        <a:defRPr sz="2400" b="1" baseline="0">
          <a:solidFill>
            <a:schemeClr val="tx2"/>
          </a:solidFill>
          <a:latin typeface="+mj-lt"/>
          <a:ea typeface="+mj-ea"/>
          <a:cs typeface="+mj-cs"/>
        </a:defRPr>
      </a:lvl1pPr>
      <a:lvl2pPr algn="l" defTabSz="815593" rtl="0" eaLnBrk="1" fontAlgn="base" hangingPunct="1">
        <a:spcBef>
          <a:spcPct val="0"/>
        </a:spcBef>
        <a:spcAft>
          <a:spcPct val="0"/>
        </a:spcAft>
        <a:defRPr sz="1700" b="1">
          <a:solidFill>
            <a:schemeClr val="tx2"/>
          </a:solidFill>
          <a:latin typeface="Arial" charset="0"/>
        </a:defRPr>
      </a:lvl2pPr>
      <a:lvl3pPr algn="l" defTabSz="815593" rtl="0" eaLnBrk="1" fontAlgn="base" hangingPunct="1">
        <a:spcBef>
          <a:spcPct val="0"/>
        </a:spcBef>
        <a:spcAft>
          <a:spcPct val="0"/>
        </a:spcAft>
        <a:defRPr sz="1700" b="1">
          <a:solidFill>
            <a:schemeClr val="tx2"/>
          </a:solidFill>
          <a:latin typeface="Arial" charset="0"/>
        </a:defRPr>
      </a:lvl3pPr>
      <a:lvl4pPr algn="l" defTabSz="815593" rtl="0" eaLnBrk="1" fontAlgn="base" hangingPunct="1">
        <a:spcBef>
          <a:spcPct val="0"/>
        </a:spcBef>
        <a:spcAft>
          <a:spcPct val="0"/>
        </a:spcAft>
        <a:defRPr sz="1700" b="1">
          <a:solidFill>
            <a:schemeClr val="tx2"/>
          </a:solidFill>
          <a:latin typeface="Arial" charset="0"/>
        </a:defRPr>
      </a:lvl4pPr>
      <a:lvl5pPr algn="l" defTabSz="815593" rtl="0" eaLnBrk="1" fontAlgn="base" hangingPunct="1">
        <a:spcBef>
          <a:spcPct val="0"/>
        </a:spcBef>
        <a:spcAft>
          <a:spcPct val="0"/>
        </a:spcAft>
        <a:defRPr sz="1700" b="1">
          <a:solidFill>
            <a:schemeClr val="tx2"/>
          </a:solidFill>
          <a:latin typeface="Arial" charset="0"/>
        </a:defRPr>
      </a:lvl5pPr>
      <a:lvl6pPr marL="416474" algn="l" defTabSz="815593" rtl="0" eaLnBrk="1" fontAlgn="base" hangingPunct="1">
        <a:spcBef>
          <a:spcPct val="0"/>
        </a:spcBef>
        <a:spcAft>
          <a:spcPct val="0"/>
        </a:spcAft>
        <a:defRPr sz="1700" b="1">
          <a:solidFill>
            <a:schemeClr val="tx2"/>
          </a:solidFill>
          <a:latin typeface="Arial" charset="0"/>
        </a:defRPr>
      </a:lvl6pPr>
      <a:lvl7pPr marL="832946" algn="l" defTabSz="815593" rtl="0" eaLnBrk="1" fontAlgn="base" hangingPunct="1">
        <a:spcBef>
          <a:spcPct val="0"/>
        </a:spcBef>
        <a:spcAft>
          <a:spcPct val="0"/>
        </a:spcAft>
        <a:defRPr sz="1700" b="1">
          <a:solidFill>
            <a:schemeClr val="tx2"/>
          </a:solidFill>
          <a:latin typeface="Arial" charset="0"/>
        </a:defRPr>
      </a:lvl7pPr>
      <a:lvl8pPr marL="1249420" algn="l" defTabSz="815593" rtl="0" eaLnBrk="1" fontAlgn="base" hangingPunct="1">
        <a:spcBef>
          <a:spcPct val="0"/>
        </a:spcBef>
        <a:spcAft>
          <a:spcPct val="0"/>
        </a:spcAft>
        <a:defRPr sz="1700" b="1">
          <a:solidFill>
            <a:schemeClr val="tx2"/>
          </a:solidFill>
          <a:latin typeface="Arial" charset="0"/>
        </a:defRPr>
      </a:lvl8pPr>
      <a:lvl9pPr marL="1665893" algn="l" defTabSz="815593" rtl="0" eaLnBrk="1" fontAlgn="base" hangingPunct="1">
        <a:spcBef>
          <a:spcPct val="0"/>
        </a:spcBef>
        <a:spcAft>
          <a:spcPct val="0"/>
        </a:spcAft>
        <a:defRPr sz="1700" b="1">
          <a:solidFill>
            <a:schemeClr val="tx2"/>
          </a:solidFill>
          <a:latin typeface="Arial" charset="0"/>
        </a:defRPr>
      </a:lvl9pPr>
    </p:titleStyle>
    <p:bodyStyle>
      <a:lvl1pPr marL="0" indent="0" algn="l" defTabSz="815593"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76423" indent="-174977" algn="l" defTabSz="815593" rtl="0" eaLnBrk="1" fontAlgn="base" hangingPunct="1">
        <a:spcBef>
          <a:spcPct val="0"/>
        </a:spcBef>
        <a:spcAft>
          <a:spcPct val="0"/>
        </a:spcAft>
        <a:buClr>
          <a:schemeClr val="tx2"/>
        </a:buClr>
        <a:buSzPct val="125000"/>
        <a:buFont typeface="Arial" pitchFamily="34" charset="0"/>
        <a:buChar char="•"/>
        <a:defRPr sz="1600" baseline="0">
          <a:solidFill>
            <a:schemeClr val="tx1"/>
          </a:solidFill>
          <a:latin typeface="+mn-lt"/>
        </a:defRPr>
      </a:lvl2pPr>
      <a:lvl3pPr marL="416474" indent="-238605" algn="l" defTabSz="815593"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590550" indent="-173038" algn="l" defTabSz="815593" rtl="0" eaLnBrk="1" fontAlgn="base" hangingPunct="1">
        <a:spcBef>
          <a:spcPct val="0"/>
        </a:spcBef>
        <a:spcAft>
          <a:spcPct val="0"/>
        </a:spcAft>
        <a:buClr>
          <a:schemeClr val="tx2"/>
        </a:buClr>
        <a:buSzPct val="100000"/>
        <a:buFont typeface="Arial" pitchFamily="34" charset="0"/>
        <a:buChar char="•"/>
        <a:defRPr sz="1600" baseline="0">
          <a:solidFill>
            <a:schemeClr val="tx1"/>
          </a:solidFill>
          <a:latin typeface="+mn-lt"/>
        </a:defRPr>
      </a:lvl4pPr>
      <a:lvl5pPr marL="752475" indent="-161925" algn="l" defTabSz="815593"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683016" indent="-118580" algn="l" defTabSz="815593"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6pPr>
      <a:lvl7pPr marL="683016" indent="-118580" algn="l" defTabSz="815593"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7pPr>
      <a:lvl8pPr marL="683016" indent="-118580" algn="l" defTabSz="815593"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8pPr>
      <a:lvl9pPr marL="683016" indent="-118580" algn="l" defTabSz="815593"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9pPr>
    </p:bodyStyle>
    <p:otherStyle>
      <a:defPPr>
        <a:defRPr lang="en-US"/>
      </a:defPPr>
      <a:lvl1pPr marL="0" algn="l" defTabSz="832946" rtl="0" eaLnBrk="1" latinLnBrk="0" hangingPunct="1">
        <a:defRPr sz="1700" kern="1200">
          <a:solidFill>
            <a:schemeClr val="tx1"/>
          </a:solidFill>
          <a:latin typeface="+mn-lt"/>
          <a:ea typeface="+mn-ea"/>
          <a:cs typeface="+mn-cs"/>
        </a:defRPr>
      </a:lvl1pPr>
      <a:lvl2pPr marL="416474" algn="l" defTabSz="832946" rtl="0" eaLnBrk="1" latinLnBrk="0" hangingPunct="1">
        <a:defRPr sz="1700" kern="1200">
          <a:solidFill>
            <a:schemeClr val="tx1"/>
          </a:solidFill>
          <a:latin typeface="+mn-lt"/>
          <a:ea typeface="+mn-ea"/>
          <a:cs typeface="+mn-cs"/>
        </a:defRPr>
      </a:lvl2pPr>
      <a:lvl3pPr marL="832946" algn="l" defTabSz="832946" rtl="0" eaLnBrk="1" latinLnBrk="0" hangingPunct="1">
        <a:defRPr sz="1700" kern="1200">
          <a:solidFill>
            <a:schemeClr val="tx1"/>
          </a:solidFill>
          <a:latin typeface="+mn-lt"/>
          <a:ea typeface="+mn-ea"/>
          <a:cs typeface="+mn-cs"/>
        </a:defRPr>
      </a:lvl3pPr>
      <a:lvl4pPr marL="1249420" algn="l" defTabSz="832946" rtl="0" eaLnBrk="1" latinLnBrk="0" hangingPunct="1">
        <a:defRPr sz="1700" kern="1200">
          <a:solidFill>
            <a:schemeClr val="tx1"/>
          </a:solidFill>
          <a:latin typeface="+mn-lt"/>
          <a:ea typeface="+mn-ea"/>
          <a:cs typeface="+mn-cs"/>
        </a:defRPr>
      </a:lvl4pPr>
      <a:lvl5pPr marL="1665893" algn="l" defTabSz="832946" rtl="0" eaLnBrk="1" latinLnBrk="0" hangingPunct="1">
        <a:defRPr sz="1700" kern="1200">
          <a:solidFill>
            <a:schemeClr val="tx1"/>
          </a:solidFill>
          <a:latin typeface="+mn-lt"/>
          <a:ea typeface="+mn-ea"/>
          <a:cs typeface="+mn-cs"/>
        </a:defRPr>
      </a:lvl5pPr>
      <a:lvl6pPr marL="2082366" algn="l" defTabSz="832946" rtl="0" eaLnBrk="1" latinLnBrk="0" hangingPunct="1">
        <a:defRPr sz="1700" kern="1200">
          <a:solidFill>
            <a:schemeClr val="tx1"/>
          </a:solidFill>
          <a:latin typeface="+mn-lt"/>
          <a:ea typeface="+mn-ea"/>
          <a:cs typeface="+mn-cs"/>
        </a:defRPr>
      </a:lvl6pPr>
      <a:lvl7pPr marL="2498840" algn="l" defTabSz="832946" rtl="0" eaLnBrk="1" latinLnBrk="0" hangingPunct="1">
        <a:defRPr sz="1700" kern="1200">
          <a:solidFill>
            <a:schemeClr val="tx1"/>
          </a:solidFill>
          <a:latin typeface="+mn-lt"/>
          <a:ea typeface="+mn-ea"/>
          <a:cs typeface="+mn-cs"/>
        </a:defRPr>
      </a:lvl7pPr>
      <a:lvl8pPr marL="2915313" algn="l" defTabSz="832946" rtl="0" eaLnBrk="1" latinLnBrk="0" hangingPunct="1">
        <a:defRPr sz="1700" kern="1200">
          <a:solidFill>
            <a:schemeClr val="tx1"/>
          </a:solidFill>
          <a:latin typeface="+mn-lt"/>
          <a:ea typeface="+mn-ea"/>
          <a:cs typeface="+mn-cs"/>
        </a:defRPr>
      </a:lvl8pPr>
      <a:lvl9pPr marL="3331786" algn="l" defTabSz="832946"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cxnSp>
        <p:nvCxnSpPr>
          <p:cNvPr id="2050" name="Straight Connector 17"/>
          <p:cNvCxnSpPr>
            <a:cxnSpLocks noChangeShapeType="1"/>
          </p:cNvCxnSpPr>
          <p:nvPr/>
        </p:nvCxnSpPr>
        <p:spPr bwMode="auto">
          <a:xfrm rot="10800000" flipV="1">
            <a:off x="0" y="769938"/>
            <a:ext cx="12192000" cy="0"/>
          </a:xfrm>
          <a:prstGeom prst="line">
            <a:avLst/>
          </a:prstGeom>
          <a:noFill/>
          <a:ln w="57150">
            <a:solidFill>
              <a:srgbClr val="5C81AA"/>
            </a:solidFill>
            <a:round/>
            <a:headEnd/>
            <a:tailEnd/>
          </a:ln>
        </p:spPr>
      </p:cxnSp>
      <p:sp>
        <p:nvSpPr>
          <p:cNvPr id="2051" name="Rectangle 7"/>
          <p:cNvSpPr>
            <a:spLocks noGrp="1" noChangeArrowheads="1"/>
          </p:cNvSpPr>
          <p:nvPr>
            <p:ph type="body" idx="1"/>
          </p:nvPr>
        </p:nvSpPr>
        <p:spPr bwMode="auto">
          <a:xfrm>
            <a:off x="313269" y="1185863"/>
            <a:ext cx="11256433" cy="4865687"/>
          </a:xfrm>
          <a:prstGeom prst="rect">
            <a:avLst/>
          </a:prstGeom>
          <a:noFill/>
          <a:ln w="9525">
            <a:noFill/>
            <a:miter lim="800000"/>
            <a:headEnd/>
            <a:tailEnd/>
          </a:ln>
        </p:spPr>
        <p:txBody>
          <a:bodyPr vert="horz" wrap="square" lIns="90714" tIns="45355" rIns="90714" bIns="4535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8"/>
          <p:cNvSpPr>
            <a:spLocks noGrp="1" noChangeArrowheads="1"/>
          </p:cNvSpPr>
          <p:nvPr>
            <p:ph type="title"/>
          </p:nvPr>
        </p:nvSpPr>
        <p:spPr bwMode="gray">
          <a:xfrm>
            <a:off x="353590" y="47625"/>
            <a:ext cx="11053233" cy="700088"/>
          </a:xfrm>
          <a:prstGeom prst="rect">
            <a:avLst/>
          </a:prstGeom>
          <a:noFill/>
          <a:ln w="9525">
            <a:noFill/>
            <a:miter lim="800000"/>
            <a:headEnd/>
            <a:tailEnd/>
          </a:ln>
        </p:spPr>
        <p:txBody>
          <a:bodyPr vert="horz" wrap="square" lIns="45360" tIns="45355" rIns="45360" bIns="45355" numCol="1" anchor="ctr" anchorCtr="0" compatLnSpc="1">
            <a:prstTxWarp prst="textNoShape">
              <a:avLst/>
            </a:prstTxWarp>
          </a:bodyPr>
          <a:lstStyle/>
          <a:p>
            <a:pPr lvl="0"/>
            <a:r>
              <a:rPr lang="en-US"/>
              <a:t>Click to edit Master title style</a:t>
            </a:r>
          </a:p>
        </p:txBody>
      </p:sp>
      <p:sp>
        <p:nvSpPr>
          <p:cNvPr id="98313" name="Rectangle 9"/>
          <p:cNvSpPr>
            <a:spLocks noChangeArrowheads="1"/>
          </p:cNvSpPr>
          <p:nvPr/>
        </p:nvSpPr>
        <p:spPr bwMode="auto">
          <a:xfrm>
            <a:off x="160867" y="6383342"/>
            <a:ext cx="1746251" cy="354012"/>
          </a:xfrm>
          <a:prstGeom prst="rect">
            <a:avLst/>
          </a:prstGeom>
          <a:noFill/>
          <a:ln w="9525">
            <a:noFill/>
            <a:miter lim="800000"/>
            <a:headEnd/>
            <a:tailEnd/>
          </a:ln>
          <a:effectLst/>
        </p:spPr>
        <p:txBody>
          <a:bodyPr lIns="90723" tIns="45360" rIns="90723" bIns="45360" anchor="b"/>
          <a:lstStyle/>
          <a:p>
            <a:pPr eaLnBrk="0" fontAlgn="base" hangingPunct="0">
              <a:spcBef>
                <a:spcPct val="0"/>
              </a:spcBef>
              <a:spcAft>
                <a:spcPct val="0"/>
              </a:spcAft>
              <a:defRPr/>
            </a:pPr>
            <a:fld id="{4C9006FF-D9FF-4127-A424-50769E063669}" type="slidenum">
              <a:rPr lang="en-US" sz="1000" b="1">
                <a:solidFill>
                  <a:srgbClr val="000000"/>
                </a:solidFill>
                <a:ea typeface="ＭＳ Ｐゴシック" pitchFamily="34" charset="-128"/>
              </a:rPr>
              <a:pPr eaLnBrk="0" fontAlgn="base" hangingPunct="0">
                <a:spcBef>
                  <a:spcPct val="0"/>
                </a:spcBef>
                <a:spcAft>
                  <a:spcPct val="0"/>
                </a:spcAft>
                <a:defRPr/>
              </a:pPr>
              <a:t>‹#›</a:t>
            </a:fld>
            <a:endParaRPr lang="en-US" sz="1200" b="1">
              <a:solidFill>
                <a:srgbClr val="000000"/>
              </a:solidFill>
              <a:ea typeface="ＭＳ Ｐゴシック" pitchFamily="34" charset="-128"/>
            </a:endParaRPr>
          </a:p>
        </p:txBody>
      </p:sp>
      <p:sp>
        <p:nvSpPr>
          <p:cNvPr id="98322" name="Line 18"/>
          <p:cNvSpPr>
            <a:spLocks noChangeShapeType="1"/>
          </p:cNvSpPr>
          <p:nvPr/>
        </p:nvSpPr>
        <p:spPr bwMode="auto">
          <a:xfrm>
            <a:off x="-10584" y="6311900"/>
            <a:ext cx="12202584" cy="0"/>
          </a:xfrm>
          <a:prstGeom prst="line">
            <a:avLst/>
          </a:prstGeom>
          <a:noFill/>
          <a:ln w="28575">
            <a:solidFill>
              <a:srgbClr val="4F6F92"/>
            </a:solidFill>
            <a:round/>
            <a:headEnd/>
            <a:tailEnd/>
          </a:ln>
        </p:spPr>
        <p:txBody>
          <a:bodyPr wrap="none" lIns="90723" tIns="45360" rIns="90723" bIns="45360" anchor="ctr"/>
          <a:lstStyle/>
          <a:p>
            <a:pPr eaLnBrk="0" fontAlgn="base" hangingPunct="0">
              <a:spcBef>
                <a:spcPct val="0"/>
              </a:spcBef>
              <a:spcAft>
                <a:spcPct val="0"/>
              </a:spcAft>
              <a:defRPr/>
            </a:pPr>
            <a:endParaRPr lang="en-US" sz="2400">
              <a:solidFill>
                <a:srgbClr val="000000"/>
              </a:solidFill>
              <a:ea typeface="ＭＳ Ｐゴシック" pitchFamily="34" charset="-128"/>
            </a:endParaRPr>
          </a:p>
        </p:txBody>
      </p:sp>
      <p:pic>
        <p:nvPicPr>
          <p:cNvPr id="2055" name="Picture 3" descr="ThermoFisher_PPT-Logo_032-Bk.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86484" y="6478590"/>
            <a:ext cx="1642533" cy="265112"/>
          </a:xfrm>
          <a:prstGeom prst="rect">
            <a:avLst/>
          </a:prstGeom>
          <a:noFill/>
          <a:ln w="9525">
            <a:noFill/>
            <a:miter lim="800000"/>
            <a:headEnd/>
            <a:tailEnd/>
          </a:ln>
        </p:spPr>
      </p:pic>
      <p:sp>
        <p:nvSpPr>
          <p:cNvPr id="8" name="Text Box 9"/>
          <p:cNvSpPr txBox="1">
            <a:spLocks noChangeArrowheads="1"/>
          </p:cNvSpPr>
          <p:nvPr/>
        </p:nvSpPr>
        <p:spPr bwMode="auto">
          <a:xfrm>
            <a:off x="571557" y="6494510"/>
            <a:ext cx="1358220" cy="214717"/>
          </a:xfrm>
          <a:prstGeom prst="rect">
            <a:avLst/>
          </a:prstGeom>
          <a:noFill/>
          <a:ln w="9525">
            <a:noFill/>
            <a:miter lim="800000"/>
            <a:headEnd/>
            <a:tailEnd/>
          </a:ln>
        </p:spPr>
        <p:txBody>
          <a:bodyPr wrap="none" lIns="90723" tIns="45360" rIns="90723" bIns="45360">
            <a:spAutoFit/>
          </a:bodyPr>
          <a:lstStyle/>
          <a:p>
            <a:pPr defTabSz="453617" eaLnBrk="0" fontAlgn="base" hangingPunct="0">
              <a:spcBef>
                <a:spcPct val="0"/>
              </a:spcBef>
              <a:spcAft>
                <a:spcPct val="0"/>
              </a:spcAft>
              <a:defRPr/>
            </a:pPr>
            <a:r>
              <a:rPr lang="en-US" sz="800" i="1">
                <a:solidFill>
                  <a:srgbClr val="000000"/>
                </a:solidFill>
                <a:latin typeface="Arial Unicode MS" pitchFamily="34" charset="-128"/>
                <a:ea typeface="ＭＳ Ｐゴシック" pitchFamily="-110" charset="-128"/>
              </a:rPr>
              <a:t>Proprietary &amp; Confidential</a:t>
            </a:r>
          </a:p>
        </p:txBody>
      </p:sp>
      <p:sp>
        <p:nvSpPr>
          <p:cNvPr id="4" name="CreatedFooter" hidden="1"/>
          <p:cNvSpPr txBox="1"/>
          <p:nvPr/>
        </p:nvSpPr>
        <p:spPr>
          <a:xfrm>
            <a:off x="6282331" y="6753333"/>
            <a:ext cx="1690520" cy="92333"/>
          </a:xfrm>
          <a:prstGeom prst="rect">
            <a:avLst/>
          </a:prstGeom>
          <a:noFill/>
        </p:spPr>
        <p:txBody>
          <a:bodyPr vert="horz" wrap="none" lIns="85084" tIns="0" rIns="0" bIns="0" rtlCol="0" anchor="ctr">
            <a:spAutoFit/>
          </a:bodyPr>
          <a:lstStyle/>
          <a:p>
            <a:pPr algn="r" fontAlgn="base">
              <a:spcBef>
                <a:spcPct val="0"/>
              </a:spcBef>
              <a:spcAft>
                <a:spcPct val="0"/>
              </a:spcAft>
            </a:pPr>
            <a:r>
              <a:rPr lang="en-US" sz="600">
                <a:solidFill>
                  <a:srgbClr val="000000"/>
                </a:solidFill>
                <a:latin typeface="Verdana"/>
                <a:ea typeface="ＭＳ Ｐゴシック" pitchFamily="34" charset="-128"/>
              </a:rPr>
              <a:t>2015_03_16 - eBusiness EOG update_v2</a:t>
            </a:r>
          </a:p>
        </p:txBody>
      </p:sp>
    </p:spTree>
    <p:extLst>
      <p:ext uri="{BB962C8B-B14F-4D97-AF65-F5344CB8AC3E}">
        <p14:creationId xmlns:p14="http://schemas.microsoft.com/office/powerpoint/2010/main" val="191539864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Lst>
  <p:transition>
    <p:fade/>
  </p:transition>
  <p:hf sldNum="0" hdr="0" dt="0"/>
  <p:txStyles>
    <p:titleStyle>
      <a:lvl1pPr algn="l" rtl="0" eaLnBrk="1" fontAlgn="base" hangingPunct="1">
        <a:lnSpc>
          <a:spcPct val="95000"/>
        </a:lnSpc>
        <a:spcBef>
          <a:spcPct val="0"/>
        </a:spcBef>
        <a:spcAft>
          <a:spcPct val="0"/>
        </a:spcAft>
        <a:defRPr sz="2800">
          <a:solidFill>
            <a:schemeClr val="tx1"/>
          </a:solidFill>
          <a:latin typeface="+mj-lt"/>
          <a:ea typeface="+mj-ea"/>
          <a:cs typeface="+mj-cs"/>
        </a:defRPr>
      </a:lvl1pPr>
      <a:lvl2pPr algn="l" rtl="0" eaLnBrk="1" fontAlgn="base" hangingPunct="1">
        <a:lnSpc>
          <a:spcPct val="95000"/>
        </a:lnSpc>
        <a:spcBef>
          <a:spcPct val="0"/>
        </a:spcBef>
        <a:spcAft>
          <a:spcPct val="0"/>
        </a:spcAft>
        <a:defRPr sz="2800">
          <a:solidFill>
            <a:schemeClr val="tx1"/>
          </a:solidFill>
          <a:latin typeface="Arial" charset="0"/>
        </a:defRPr>
      </a:lvl2pPr>
      <a:lvl3pPr algn="l" rtl="0" eaLnBrk="1" fontAlgn="base" hangingPunct="1">
        <a:lnSpc>
          <a:spcPct val="95000"/>
        </a:lnSpc>
        <a:spcBef>
          <a:spcPct val="0"/>
        </a:spcBef>
        <a:spcAft>
          <a:spcPct val="0"/>
        </a:spcAft>
        <a:defRPr sz="2800">
          <a:solidFill>
            <a:schemeClr val="tx1"/>
          </a:solidFill>
          <a:latin typeface="Arial" charset="0"/>
        </a:defRPr>
      </a:lvl3pPr>
      <a:lvl4pPr algn="l" rtl="0" eaLnBrk="1" fontAlgn="base" hangingPunct="1">
        <a:lnSpc>
          <a:spcPct val="95000"/>
        </a:lnSpc>
        <a:spcBef>
          <a:spcPct val="0"/>
        </a:spcBef>
        <a:spcAft>
          <a:spcPct val="0"/>
        </a:spcAft>
        <a:defRPr sz="2800">
          <a:solidFill>
            <a:schemeClr val="tx1"/>
          </a:solidFill>
          <a:latin typeface="Arial" charset="0"/>
        </a:defRPr>
      </a:lvl4pPr>
      <a:lvl5pPr algn="l" rtl="0" eaLnBrk="1" fontAlgn="base" hangingPunct="1">
        <a:lnSpc>
          <a:spcPct val="95000"/>
        </a:lnSpc>
        <a:spcBef>
          <a:spcPct val="0"/>
        </a:spcBef>
        <a:spcAft>
          <a:spcPct val="0"/>
        </a:spcAft>
        <a:defRPr sz="2800">
          <a:solidFill>
            <a:schemeClr val="tx1"/>
          </a:solidFill>
          <a:latin typeface="Arial" charset="0"/>
        </a:defRPr>
      </a:lvl5pPr>
      <a:lvl6pPr marL="453617" algn="l" rtl="0" eaLnBrk="1" fontAlgn="base" hangingPunct="1">
        <a:lnSpc>
          <a:spcPct val="95000"/>
        </a:lnSpc>
        <a:spcBef>
          <a:spcPct val="0"/>
        </a:spcBef>
        <a:spcAft>
          <a:spcPct val="0"/>
        </a:spcAft>
        <a:defRPr sz="2800">
          <a:solidFill>
            <a:schemeClr val="tx1"/>
          </a:solidFill>
          <a:latin typeface="Arial" charset="0"/>
        </a:defRPr>
      </a:lvl6pPr>
      <a:lvl7pPr marL="907234" algn="l" rtl="0" eaLnBrk="1" fontAlgn="base" hangingPunct="1">
        <a:lnSpc>
          <a:spcPct val="95000"/>
        </a:lnSpc>
        <a:spcBef>
          <a:spcPct val="0"/>
        </a:spcBef>
        <a:spcAft>
          <a:spcPct val="0"/>
        </a:spcAft>
        <a:defRPr sz="2800">
          <a:solidFill>
            <a:schemeClr val="tx1"/>
          </a:solidFill>
          <a:latin typeface="Arial" charset="0"/>
        </a:defRPr>
      </a:lvl7pPr>
      <a:lvl8pPr marL="1360842" algn="l" rtl="0" eaLnBrk="1" fontAlgn="base" hangingPunct="1">
        <a:lnSpc>
          <a:spcPct val="95000"/>
        </a:lnSpc>
        <a:spcBef>
          <a:spcPct val="0"/>
        </a:spcBef>
        <a:spcAft>
          <a:spcPct val="0"/>
        </a:spcAft>
        <a:defRPr sz="2800">
          <a:solidFill>
            <a:schemeClr val="tx1"/>
          </a:solidFill>
          <a:latin typeface="Arial" charset="0"/>
        </a:defRPr>
      </a:lvl8pPr>
      <a:lvl9pPr marL="1814473" algn="l" rtl="0" eaLnBrk="1" fontAlgn="base" hangingPunct="1">
        <a:lnSpc>
          <a:spcPct val="95000"/>
        </a:lnSpc>
        <a:spcBef>
          <a:spcPct val="0"/>
        </a:spcBef>
        <a:spcAft>
          <a:spcPct val="0"/>
        </a:spcAft>
        <a:defRPr sz="2800">
          <a:solidFill>
            <a:schemeClr val="tx1"/>
          </a:solidFill>
          <a:latin typeface="Arial" charset="0"/>
        </a:defRPr>
      </a:lvl9pPr>
    </p:titleStyle>
    <p:bodyStyle>
      <a:lvl1pPr marL="187433" indent="-187433" algn="l" rtl="0" eaLnBrk="1" fontAlgn="base" hangingPunct="1">
        <a:spcBef>
          <a:spcPct val="0"/>
        </a:spcBef>
        <a:spcAft>
          <a:spcPct val="20000"/>
        </a:spcAft>
        <a:buClr>
          <a:schemeClr val="folHlink"/>
        </a:buClr>
        <a:buChar char="•"/>
        <a:defRPr sz="2000">
          <a:solidFill>
            <a:schemeClr val="tx1"/>
          </a:solidFill>
          <a:latin typeface="+mn-lt"/>
          <a:ea typeface="+mn-ea"/>
          <a:cs typeface="+mn-cs"/>
        </a:defRPr>
      </a:lvl1pPr>
      <a:lvl2pPr marL="563880" indent="-187433" algn="l" rtl="0" eaLnBrk="1" fontAlgn="base" hangingPunct="1">
        <a:spcBef>
          <a:spcPct val="0"/>
        </a:spcBef>
        <a:spcAft>
          <a:spcPct val="20000"/>
        </a:spcAft>
        <a:buClr>
          <a:schemeClr val="tx1"/>
        </a:buClr>
        <a:buFont typeface="Arial" pitchFamily="34" charset="0"/>
        <a:buChar char="•"/>
        <a:defRPr sz="2800">
          <a:solidFill>
            <a:schemeClr val="tx1"/>
          </a:solidFill>
          <a:latin typeface="+mn-lt"/>
        </a:defRPr>
      </a:lvl2pPr>
      <a:lvl3pPr marL="916683" indent="-163804" algn="l" rtl="0" eaLnBrk="1" fontAlgn="base" hangingPunct="1">
        <a:spcBef>
          <a:spcPct val="0"/>
        </a:spcBef>
        <a:spcAft>
          <a:spcPct val="20000"/>
        </a:spcAft>
        <a:buClr>
          <a:schemeClr val="hlink"/>
        </a:buClr>
        <a:buFont typeface="Arial" pitchFamily="34" charset="0"/>
        <a:buChar char="•"/>
        <a:defRPr sz="2400">
          <a:solidFill>
            <a:schemeClr val="tx1"/>
          </a:solidFill>
          <a:latin typeface="+mn-lt"/>
        </a:defRPr>
      </a:lvl3pPr>
      <a:lvl4pPr marL="1307304" indent="-201584" algn="l" rtl="0" eaLnBrk="1" fontAlgn="base" hangingPunct="1">
        <a:spcBef>
          <a:spcPct val="0"/>
        </a:spcBef>
        <a:spcAft>
          <a:spcPct val="20000"/>
        </a:spcAft>
        <a:buFont typeface="Symbol" pitchFamily="18" charset="2"/>
        <a:buChar char="-"/>
        <a:defRPr sz="1600">
          <a:solidFill>
            <a:schemeClr val="tx1"/>
          </a:solidFill>
          <a:latin typeface="+mn-lt"/>
        </a:defRPr>
      </a:lvl4pPr>
      <a:lvl5pPr marL="1702642" indent="-181131" algn="l" rtl="0" eaLnBrk="1" fontAlgn="base" hangingPunct="1">
        <a:spcBef>
          <a:spcPct val="0"/>
        </a:spcBef>
        <a:spcAft>
          <a:spcPct val="20000"/>
        </a:spcAft>
        <a:buChar char="•"/>
        <a:defRPr sz="1500">
          <a:solidFill>
            <a:schemeClr val="tx1"/>
          </a:solidFill>
          <a:latin typeface="+mn-lt"/>
        </a:defRPr>
      </a:lvl5pPr>
      <a:lvl6pPr marL="2156260" indent="-181131" algn="l" rtl="0" eaLnBrk="1" fontAlgn="base" hangingPunct="1">
        <a:spcBef>
          <a:spcPct val="0"/>
        </a:spcBef>
        <a:spcAft>
          <a:spcPct val="20000"/>
        </a:spcAft>
        <a:buChar char="•"/>
        <a:defRPr sz="1500">
          <a:solidFill>
            <a:schemeClr val="tx1"/>
          </a:solidFill>
          <a:latin typeface="+mn-lt"/>
        </a:defRPr>
      </a:lvl6pPr>
      <a:lvl7pPr marL="2609885" indent="-181131" algn="l" rtl="0" eaLnBrk="1" fontAlgn="base" hangingPunct="1">
        <a:spcBef>
          <a:spcPct val="0"/>
        </a:spcBef>
        <a:spcAft>
          <a:spcPct val="20000"/>
        </a:spcAft>
        <a:buChar char="•"/>
        <a:defRPr sz="1500">
          <a:solidFill>
            <a:schemeClr val="tx1"/>
          </a:solidFill>
          <a:latin typeface="+mn-lt"/>
        </a:defRPr>
      </a:lvl7pPr>
      <a:lvl8pPr marL="3063497" indent="-181131" algn="l" rtl="0" eaLnBrk="1" fontAlgn="base" hangingPunct="1">
        <a:spcBef>
          <a:spcPct val="0"/>
        </a:spcBef>
        <a:spcAft>
          <a:spcPct val="20000"/>
        </a:spcAft>
        <a:buChar char="•"/>
        <a:defRPr sz="1500">
          <a:solidFill>
            <a:schemeClr val="tx1"/>
          </a:solidFill>
          <a:latin typeface="+mn-lt"/>
        </a:defRPr>
      </a:lvl8pPr>
      <a:lvl9pPr marL="3517111" indent="-181131" algn="l" rtl="0" eaLnBrk="1" fontAlgn="base" hangingPunct="1">
        <a:spcBef>
          <a:spcPct val="0"/>
        </a:spcBef>
        <a:spcAft>
          <a:spcPct val="20000"/>
        </a:spcAft>
        <a:buChar char="•"/>
        <a:defRPr sz="1500">
          <a:solidFill>
            <a:schemeClr val="tx1"/>
          </a:solidFill>
          <a:latin typeface="+mn-lt"/>
        </a:defRPr>
      </a:lvl9pPr>
    </p:bodyStyle>
    <p:otherStyle>
      <a:defPPr>
        <a:defRPr lang="en-US"/>
      </a:defPPr>
      <a:lvl1pPr marL="0" algn="l" defTabSz="907234" rtl="0" eaLnBrk="1" latinLnBrk="0" hangingPunct="1">
        <a:defRPr sz="1800" kern="1200">
          <a:solidFill>
            <a:schemeClr val="tx1"/>
          </a:solidFill>
          <a:latin typeface="+mn-lt"/>
          <a:ea typeface="+mn-ea"/>
          <a:cs typeface="+mn-cs"/>
        </a:defRPr>
      </a:lvl1pPr>
      <a:lvl2pPr marL="453617" algn="l" defTabSz="907234" rtl="0" eaLnBrk="1" latinLnBrk="0" hangingPunct="1">
        <a:defRPr sz="1800" kern="1200">
          <a:solidFill>
            <a:schemeClr val="tx1"/>
          </a:solidFill>
          <a:latin typeface="+mn-lt"/>
          <a:ea typeface="+mn-ea"/>
          <a:cs typeface="+mn-cs"/>
        </a:defRPr>
      </a:lvl2pPr>
      <a:lvl3pPr marL="907234" algn="l" defTabSz="907234" rtl="0" eaLnBrk="1" latinLnBrk="0" hangingPunct="1">
        <a:defRPr sz="1800" kern="1200">
          <a:solidFill>
            <a:schemeClr val="tx1"/>
          </a:solidFill>
          <a:latin typeface="+mn-lt"/>
          <a:ea typeface="+mn-ea"/>
          <a:cs typeface="+mn-cs"/>
        </a:defRPr>
      </a:lvl3pPr>
      <a:lvl4pPr marL="1360842" algn="l" defTabSz="907234" rtl="0" eaLnBrk="1" latinLnBrk="0" hangingPunct="1">
        <a:defRPr sz="1800" kern="1200">
          <a:solidFill>
            <a:schemeClr val="tx1"/>
          </a:solidFill>
          <a:latin typeface="+mn-lt"/>
          <a:ea typeface="+mn-ea"/>
          <a:cs typeface="+mn-cs"/>
        </a:defRPr>
      </a:lvl4pPr>
      <a:lvl5pPr marL="1814473" algn="l" defTabSz="907234" rtl="0" eaLnBrk="1" latinLnBrk="0" hangingPunct="1">
        <a:defRPr sz="1800" kern="1200">
          <a:solidFill>
            <a:schemeClr val="tx1"/>
          </a:solidFill>
          <a:latin typeface="+mn-lt"/>
          <a:ea typeface="+mn-ea"/>
          <a:cs typeface="+mn-cs"/>
        </a:defRPr>
      </a:lvl5pPr>
      <a:lvl6pPr marL="2268089" algn="l" defTabSz="907234" rtl="0" eaLnBrk="1" latinLnBrk="0" hangingPunct="1">
        <a:defRPr sz="1800" kern="1200">
          <a:solidFill>
            <a:schemeClr val="tx1"/>
          </a:solidFill>
          <a:latin typeface="+mn-lt"/>
          <a:ea typeface="+mn-ea"/>
          <a:cs typeface="+mn-cs"/>
        </a:defRPr>
      </a:lvl6pPr>
      <a:lvl7pPr marL="2721699" algn="l" defTabSz="907234" rtl="0" eaLnBrk="1" latinLnBrk="0" hangingPunct="1">
        <a:defRPr sz="1800" kern="1200">
          <a:solidFill>
            <a:schemeClr val="tx1"/>
          </a:solidFill>
          <a:latin typeface="+mn-lt"/>
          <a:ea typeface="+mn-ea"/>
          <a:cs typeface="+mn-cs"/>
        </a:defRPr>
      </a:lvl7pPr>
      <a:lvl8pPr marL="3175327" algn="l" defTabSz="907234" rtl="0" eaLnBrk="1" latinLnBrk="0" hangingPunct="1">
        <a:defRPr sz="1800" kern="1200">
          <a:solidFill>
            <a:schemeClr val="tx1"/>
          </a:solidFill>
          <a:latin typeface="+mn-lt"/>
          <a:ea typeface="+mn-ea"/>
          <a:cs typeface="+mn-cs"/>
        </a:defRPr>
      </a:lvl8pPr>
      <a:lvl9pPr marL="3628952" algn="l" defTabSz="90723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cxnSp>
        <p:nvCxnSpPr>
          <p:cNvPr id="1026" name="Straight Connector 17"/>
          <p:cNvCxnSpPr>
            <a:cxnSpLocks noChangeShapeType="1"/>
          </p:cNvCxnSpPr>
          <p:nvPr/>
        </p:nvCxnSpPr>
        <p:spPr bwMode="auto">
          <a:xfrm rot="10800000" flipV="1">
            <a:off x="0" y="769938"/>
            <a:ext cx="12192000" cy="0"/>
          </a:xfrm>
          <a:prstGeom prst="line">
            <a:avLst/>
          </a:prstGeom>
          <a:noFill/>
          <a:ln w="57150">
            <a:solidFill>
              <a:srgbClr val="5C81AA"/>
            </a:solidFill>
            <a:round/>
            <a:headEnd/>
            <a:tailEnd/>
          </a:ln>
        </p:spPr>
      </p:cxnSp>
      <p:sp>
        <p:nvSpPr>
          <p:cNvPr id="1027" name="Rectangle 7"/>
          <p:cNvSpPr>
            <a:spLocks noGrp="1" noChangeArrowheads="1"/>
          </p:cNvSpPr>
          <p:nvPr>
            <p:ph type="body" idx="1"/>
          </p:nvPr>
        </p:nvSpPr>
        <p:spPr bwMode="auto">
          <a:xfrm>
            <a:off x="313269" y="1185864"/>
            <a:ext cx="11256433" cy="4865687"/>
          </a:xfrm>
          <a:prstGeom prst="rect">
            <a:avLst/>
          </a:prstGeom>
          <a:noFill/>
          <a:ln w="9525">
            <a:noFill/>
            <a:miter lim="800000"/>
            <a:headEnd/>
            <a:tailEnd/>
          </a:ln>
        </p:spPr>
        <p:txBody>
          <a:bodyPr vert="horz" wrap="square" lIns="91412" tIns="45706" rIns="91412"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8"/>
          <p:cNvSpPr>
            <a:spLocks noGrp="1" noChangeArrowheads="1"/>
          </p:cNvSpPr>
          <p:nvPr>
            <p:ph type="title"/>
          </p:nvPr>
        </p:nvSpPr>
        <p:spPr bwMode="gray">
          <a:xfrm>
            <a:off x="353487" y="47625"/>
            <a:ext cx="11053233" cy="700088"/>
          </a:xfrm>
          <a:prstGeom prst="rect">
            <a:avLst/>
          </a:prstGeom>
          <a:noFill/>
          <a:ln w="9525">
            <a:noFill/>
            <a:miter lim="800000"/>
            <a:headEnd/>
            <a:tailEnd/>
          </a:ln>
        </p:spPr>
        <p:txBody>
          <a:bodyPr vert="horz" wrap="square" lIns="45711" tIns="45706" rIns="45711" bIns="45706" numCol="1" anchor="ctr" anchorCtr="0" compatLnSpc="1">
            <a:prstTxWarp prst="textNoShape">
              <a:avLst/>
            </a:prstTxWarp>
          </a:bodyPr>
          <a:lstStyle/>
          <a:p>
            <a:pPr lvl="0"/>
            <a:r>
              <a:rPr lang="en-US"/>
              <a:t>Click to edit Master title style</a:t>
            </a:r>
          </a:p>
        </p:txBody>
      </p:sp>
      <p:sp>
        <p:nvSpPr>
          <p:cNvPr id="98313" name="Rectangle 9"/>
          <p:cNvSpPr>
            <a:spLocks noChangeArrowheads="1"/>
          </p:cNvSpPr>
          <p:nvPr/>
        </p:nvSpPr>
        <p:spPr bwMode="auto">
          <a:xfrm>
            <a:off x="160868" y="6383339"/>
            <a:ext cx="1746251" cy="354012"/>
          </a:xfrm>
          <a:prstGeom prst="rect">
            <a:avLst/>
          </a:prstGeom>
          <a:noFill/>
          <a:ln w="9525">
            <a:noFill/>
            <a:miter lim="800000"/>
            <a:headEnd/>
            <a:tailEnd/>
          </a:ln>
          <a:effectLst/>
        </p:spPr>
        <p:txBody>
          <a:bodyPr lIns="91422" tIns="45711" rIns="91422" bIns="45711" anchor="b"/>
          <a:lstStyle/>
          <a:p>
            <a:pPr eaLnBrk="0" fontAlgn="base" hangingPunct="0">
              <a:spcBef>
                <a:spcPct val="0"/>
              </a:spcBef>
              <a:spcAft>
                <a:spcPct val="0"/>
              </a:spcAft>
              <a:defRPr/>
            </a:pPr>
            <a:fld id="{9B97B9C1-8703-401B-87E2-B4E233FAC003}" type="slidenum">
              <a:rPr lang="en-US" sz="1000" b="1">
                <a:solidFill>
                  <a:srgbClr val="000000"/>
                </a:solidFill>
              </a:rPr>
              <a:pPr eaLnBrk="0" fontAlgn="base" hangingPunct="0">
                <a:spcBef>
                  <a:spcPct val="0"/>
                </a:spcBef>
                <a:spcAft>
                  <a:spcPct val="0"/>
                </a:spcAft>
                <a:defRPr/>
              </a:pPr>
              <a:t>‹#›</a:t>
            </a:fld>
            <a:endParaRPr lang="en-US" sz="1200" b="1">
              <a:solidFill>
                <a:srgbClr val="000000"/>
              </a:solidFill>
            </a:endParaRPr>
          </a:p>
        </p:txBody>
      </p:sp>
      <p:sp>
        <p:nvSpPr>
          <p:cNvPr id="98322" name="Line 18"/>
          <p:cNvSpPr>
            <a:spLocks noChangeShapeType="1"/>
          </p:cNvSpPr>
          <p:nvPr/>
        </p:nvSpPr>
        <p:spPr bwMode="auto">
          <a:xfrm>
            <a:off x="-10583" y="6311900"/>
            <a:ext cx="12202584" cy="0"/>
          </a:xfrm>
          <a:prstGeom prst="line">
            <a:avLst/>
          </a:prstGeom>
          <a:noFill/>
          <a:ln w="28575">
            <a:solidFill>
              <a:srgbClr val="4F6F92"/>
            </a:solidFill>
            <a:round/>
            <a:headEnd/>
            <a:tailEnd/>
          </a:ln>
        </p:spPr>
        <p:txBody>
          <a:bodyPr wrap="none" lIns="91422" tIns="45711" rIns="91422" bIns="45711" anchor="ctr"/>
          <a:lstStyle/>
          <a:p>
            <a:pPr eaLnBrk="0" fontAlgn="base" hangingPunct="0">
              <a:spcBef>
                <a:spcPct val="0"/>
              </a:spcBef>
              <a:spcAft>
                <a:spcPct val="0"/>
              </a:spcAft>
              <a:defRPr/>
            </a:pPr>
            <a:endParaRPr lang="en-US" sz="2400">
              <a:solidFill>
                <a:srgbClr val="000000"/>
              </a:solidFill>
            </a:endParaRPr>
          </a:p>
        </p:txBody>
      </p:sp>
      <p:pic>
        <p:nvPicPr>
          <p:cNvPr id="1031" name="Picture 3" descr="ThermoFisher_PPT-Logo_032-Bk.jpg"/>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386486" y="6478589"/>
            <a:ext cx="1642533" cy="265112"/>
          </a:xfrm>
          <a:prstGeom prst="rect">
            <a:avLst/>
          </a:prstGeom>
          <a:noFill/>
          <a:ln w="9525">
            <a:noFill/>
            <a:miter lim="800000"/>
            <a:headEnd/>
            <a:tailEnd/>
          </a:ln>
        </p:spPr>
      </p:pic>
      <p:sp>
        <p:nvSpPr>
          <p:cNvPr id="6" name="Text Box 9"/>
          <p:cNvSpPr txBox="1">
            <a:spLocks noChangeArrowheads="1"/>
          </p:cNvSpPr>
          <p:nvPr/>
        </p:nvSpPr>
        <p:spPr bwMode="auto">
          <a:xfrm>
            <a:off x="571502" y="6524626"/>
            <a:ext cx="1359631" cy="215425"/>
          </a:xfrm>
          <a:prstGeom prst="rect">
            <a:avLst/>
          </a:prstGeom>
          <a:noFill/>
          <a:ln w="9525">
            <a:noFill/>
            <a:miter lim="800000"/>
            <a:headEnd/>
            <a:tailEnd/>
          </a:ln>
        </p:spPr>
        <p:txBody>
          <a:bodyPr wrap="none" lIns="91422" tIns="45711" rIns="91422" bIns="45711">
            <a:spAutoFit/>
          </a:bodyPr>
          <a:lstStyle/>
          <a:p>
            <a:pPr defTabSz="457109" eaLnBrk="0" fontAlgn="base" hangingPunct="0">
              <a:spcBef>
                <a:spcPct val="0"/>
              </a:spcBef>
              <a:spcAft>
                <a:spcPct val="0"/>
              </a:spcAft>
              <a:defRPr/>
            </a:pPr>
            <a:r>
              <a:rPr lang="en-US" sz="800" i="1">
                <a:solidFill>
                  <a:srgbClr val="000000"/>
                </a:solidFill>
                <a:latin typeface="Arial Unicode MS" pitchFamily="34" charset="-128"/>
                <a:ea typeface="ＭＳ Ｐゴシック" pitchFamily="-110" charset="-128"/>
              </a:rPr>
              <a:t>Proprietary &amp; Confidential</a:t>
            </a:r>
          </a:p>
        </p:txBody>
      </p:sp>
    </p:spTree>
    <p:extLst>
      <p:ext uri="{BB962C8B-B14F-4D97-AF65-F5344CB8AC3E}">
        <p14:creationId xmlns:p14="http://schemas.microsoft.com/office/powerpoint/2010/main" val="367919944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ransition>
    <p:fade/>
  </p:transition>
  <p:txStyles>
    <p:titleStyle>
      <a:lvl1pPr algn="l" rtl="0" eaLnBrk="1" fontAlgn="base" hangingPunct="1">
        <a:lnSpc>
          <a:spcPct val="95000"/>
        </a:lnSpc>
        <a:spcBef>
          <a:spcPct val="0"/>
        </a:spcBef>
        <a:spcAft>
          <a:spcPct val="0"/>
        </a:spcAft>
        <a:defRPr sz="2800">
          <a:solidFill>
            <a:schemeClr val="tx1"/>
          </a:solidFill>
          <a:latin typeface="+mj-lt"/>
          <a:ea typeface="+mj-ea"/>
          <a:cs typeface="+mj-cs"/>
        </a:defRPr>
      </a:lvl1pPr>
      <a:lvl2pPr algn="l" rtl="0" eaLnBrk="1" fontAlgn="base" hangingPunct="1">
        <a:lnSpc>
          <a:spcPct val="95000"/>
        </a:lnSpc>
        <a:spcBef>
          <a:spcPct val="0"/>
        </a:spcBef>
        <a:spcAft>
          <a:spcPct val="0"/>
        </a:spcAft>
        <a:defRPr sz="2800">
          <a:solidFill>
            <a:schemeClr val="tx1"/>
          </a:solidFill>
          <a:latin typeface="Arial" charset="0"/>
        </a:defRPr>
      </a:lvl2pPr>
      <a:lvl3pPr algn="l" rtl="0" eaLnBrk="1" fontAlgn="base" hangingPunct="1">
        <a:lnSpc>
          <a:spcPct val="95000"/>
        </a:lnSpc>
        <a:spcBef>
          <a:spcPct val="0"/>
        </a:spcBef>
        <a:spcAft>
          <a:spcPct val="0"/>
        </a:spcAft>
        <a:defRPr sz="2800">
          <a:solidFill>
            <a:schemeClr val="tx1"/>
          </a:solidFill>
          <a:latin typeface="Arial" charset="0"/>
        </a:defRPr>
      </a:lvl3pPr>
      <a:lvl4pPr algn="l" rtl="0" eaLnBrk="1" fontAlgn="base" hangingPunct="1">
        <a:lnSpc>
          <a:spcPct val="95000"/>
        </a:lnSpc>
        <a:spcBef>
          <a:spcPct val="0"/>
        </a:spcBef>
        <a:spcAft>
          <a:spcPct val="0"/>
        </a:spcAft>
        <a:defRPr sz="2800">
          <a:solidFill>
            <a:schemeClr val="tx1"/>
          </a:solidFill>
          <a:latin typeface="Arial" charset="0"/>
        </a:defRPr>
      </a:lvl4pPr>
      <a:lvl5pPr algn="l" rtl="0" eaLnBrk="1" fontAlgn="base" hangingPunct="1">
        <a:lnSpc>
          <a:spcPct val="95000"/>
        </a:lnSpc>
        <a:spcBef>
          <a:spcPct val="0"/>
        </a:spcBef>
        <a:spcAft>
          <a:spcPct val="0"/>
        </a:spcAft>
        <a:defRPr sz="2800">
          <a:solidFill>
            <a:schemeClr val="tx1"/>
          </a:solidFill>
          <a:latin typeface="Arial" charset="0"/>
        </a:defRPr>
      </a:lvl5pPr>
      <a:lvl6pPr marL="457109" algn="l" rtl="0" eaLnBrk="1" fontAlgn="base" hangingPunct="1">
        <a:lnSpc>
          <a:spcPct val="95000"/>
        </a:lnSpc>
        <a:spcBef>
          <a:spcPct val="0"/>
        </a:spcBef>
        <a:spcAft>
          <a:spcPct val="0"/>
        </a:spcAft>
        <a:defRPr sz="2800">
          <a:solidFill>
            <a:schemeClr val="tx1"/>
          </a:solidFill>
          <a:latin typeface="Arial" charset="0"/>
        </a:defRPr>
      </a:lvl6pPr>
      <a:lvl7pPr marL="914218" algn="l" rtl="0" eaLnBrk="1" fontAlgn="base" hangingPunct="1">
        <a:lnSpc>
          <a:spcPct val="95000"/>
        </a:lnSpc>
        <a:spcBef>
          <a:spcPct val="0"/>
        </a:spcBef>
        <a:spcAft>
          <a:spcPct val="0"/>
        </a:spcAft>
        <a:defRPr sz="2800">
          <a:solidFill>
            <a:schemeClr val="tx1"/>
          </a:solidFill>
          <a:latin typeface="Arial" charset="0"/>
        </a:defRPr>
      </a:lvl7pPr>
      <a:lvl8pPr marL="1371326" algn="l" rtl="0" eaLnBrk="1" fontAlgn="base" hangingPunct="1">
        <a:lnSpc>
          <a:spcPct val="95000"/>
        </a:lnSpc>
        <a:spcBef>
          <a:spcPct val="0"/>
        </a:spcBef>
        <a:spcAft>
          <a:spcPct val="0"/>
        </a:spcAft>
        <a:defRPr sz="2800">
          <a:solidFill>
            <a:schemeClr val="tx1"/>
          </a:solidFill>
          <a:latin typeface="Arial" charset="0"/>
        </a:defRPr>
      </a:lvl8pPr>
      <a:lvl9pPr marL="1828436" algn="l" rtl="0" eaLnBrk="1" fontAlgn="base" hangingPunct="1">
        <a:lnSpc>
          <a:spcPct val="95000"/>
        </a:lnSpc>
        <a:spcBef>
          <a:spcPct val="0"/>
        </a:spcBef>
        <a:spcAft>
          <a:spcPct val="0"/>
        </a:spcAft>
        <a:defRPr sz="2800">
          <a:solidFill>
            <a:schemeClr val="tx1"/>
          </a:solidFill>
          <a:latin typeface="Arial" charset="0"/>
        </a:defRPr>
      </a:lvl9pPr>
    </p:titleStyle>
    <p:bodyStyle>
      <a:lvl1pPr marL="188875" indent="-188875" algn="l" rtl="0" eaLnBrk="1" fontAlgn="base" hangingPunct="1">
        <a:spcBef>
          <a:spcPct val="0"/>
        </a:spcBef>
        <a:spcAft>
          <a:spcPct val="20000"/>
        </a:spcAft>
        <a:buClr>
          <a:schemeClr val="folHlink"/>
        </a:buClr>
        <a:buChar char="•"/>
        <a:defRPr sz="2000">
          <a:solidFill>
            <a:schemeClr val="tx1"/>
          </a:solidFill>
          <a:latin typeface="+mn-lt"/>
          <a:ea typeface="+mn-ea"/>
          <a:cs typeface="+mn-cs"/>
        </a:defRPr>
      </a:lvl1pPr>
      <a:lvl2pPr marL="568211" indent="-188875" algn="l" rtl="0" eaLnBrk="1" fontAlgn="base" hangingPunct="1">
        <a:spcBef>
          <a:spcPct val="0"/>
        </a:spcBef>
        <a:spcAft>
          <a:spcPct val="20000"/>
        </a:spcAft>
        <a:buClr>
          <a:schemeClr val="tx1"/>
        </a:buClr>
        <a:buFont typeface="Arial" charset="0"/>
        <a:buChar char="•"/>
        <a:defRPr sz="2800">
          <a:solidFill>
            <a:schemeClr val="tx1"/>
          </a:solidFill>
          <a:latin typeface="+mn-lt"/>
        </a:defRPr>
      </a:lvl2pPr>
      <a:lvl3pPr marL="923741" indent="-165066" algn="l" rtl="0" eaLnBrk="1" fontAlgn="base" hangingPunct="1">
        <a:spcBef>
          <a:spcPct val="0"/>
        </a:spcBef>
        <a:spcAft>
          <a:spcPct val="20000"/>
        </a:spcAft>
        <a:buClr>
          <a:schemeClr val="hlink"/>
        </a:buClr>
        <a:buFont typeface="Arial" charset="0"/>
        <a:buChar char="•"/>
        <a:defRPr sz="2400">
          <a:solidFill>
            <a:schemeClr val="tx1"/>
          </a:solidFill>
          <a:latin typeface="+mn-lt"/>
        </a:defRPr>
      </a:lvl3pPr>
      <a:lvl4pPr marL="1317363" indent="-203160" algn="l" rtl="0" eaLnBrk="1" fontAlgn="base" hangingPunct="1">
        <a:spcBef>
          <a:spcPct val="0"/>
        </a:spcBef>
        <a:spcAft>
          <a:spcPct val="20000"/>
        </a:spcAft>
        <a:buFont typeface="Symbol" pitchFamily="-110" charset="2"/>
        <a:buChar char="-"/>
        <a:defRPr sz="1600">
          <a:solidFill>
            <a:schemeClr val="tx1"/>
          </a:solidFill>
          <a:latin typeface="+mn-lt"/>
        </a:defRPr>
      </a:lvl4pPr>
      <a:lvl5pPr marL="1715746" indent="-182527" algn="l" rtl="0" eaLnBrk="1" fontAlgn="base" hangingPunct="1">
        <a:spcBef>
          <a:spcPct val="0"/>
        </a:spcBef>
        <a:spcAft>
          <a:spcPct val="20000"/>
        </a:spcAft>
        <a:buChar char="•"/>
        <a:defRPr sz="1500">
          <a:solidFill>
            <a:schemeClr val="tx1"/>
          </a:solidFill>
          <a:latin typeface="+mn-lt"/>
        </a:defRPr>
      </a:lvl5pPr>
      <a:lvl6pPr marL="2172856" indent="-182527" algn="l" rtl="0" eaLnBrk="1" fontAlgn="base" hangingPunct="1">
        <a:spcBef>
          <a:spcPct val="0"/>
        </a:spcBef>
        <a:spcAft>
          <a:spcPct val="20000"/>
        </a:spcAft>
        <a:buChar char="•"/>
        <a:defRPr sz="1500">
          <a:solidFill>
            <a:schemeClr val="tx1"/>
          </a:solidFill>
          <a:latin typeface="+mn-lt"/>
        </a:defRPr>
      </a:lvl6pPr>
      <a:lvl7pPr marL="2629965" indent="-182527" algn="l" rtl="0" eaLnBrk="1" fontAlgn="base" hangingPunct="1">
        <a:spcBef>
          <a:spcPct val="0"/>
        </a:spcBef>
        <a:spcAft>
          <a:spcPct val="20000"/>
        </a:spcAft>
        <a:buChar char="•"/>
        <a:defRPr sz="1500">
          <a:solidFill>
            <a:schemeClr val="tx1"/>
          </a:solidFill>
          <a:latin typeface="+mn-lt"/>
        </a:defRPr>
      </a:lvl7pPr>
      <a:lvl8pPr marL="3087073" indent="-182527" algn="l" rtl="0" eaLnBrk="1" fontAlgn="base" hangingPunct="1">
        <a:spcBef>
          <a:spcPct val="0"/>
        </a:spcBef>
        <a:spcAft>
          <a:spcPct val="20000"/>
        </a:spcAft>
        <a:buChar char="•"/>
        <a:defRPr sz="1500">
          <a:solidFill>
            <a:schemeClr val="tx1"/>
          </a:solidFill>
          <a:latin typeface="+mn-lt"/>
        </a:defRPr>
      </a:lvl8pPr>
      <a:lvl9pPr marL="3544182" indent="-182527" algn="l" rtl="0" eaLnBrk="1" fontAlgn="base" hangingPunct="1">
        <a:spcBef>
          <a:spcPct val="0"/>
        </a:spcBef>
        <a:spcAft>
          <a:spcPct val="20000"/>
        </a:spcAft>
        <a:buChar char="•"/>
        <a:defRPr sz="1500">
          <a:solidFill>
            <a:schemeClr val="tx1"/>
          </a:solidFill>
          <a:latin typeface="+mn-lt"/>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9"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6" algn="l" defTabSz="914218" rtl="0" eaLnBrk="1" latinLnBrk="0" hangingPunct="1">
        <a:defRPr sz="1800" kern="1200">
          <a:solidFill>
            <a:schemeClr val="tx1"/>
          </a:solidFill>
          <a:latin typeface="+mn-lt"/>
          <a:ea typeface="+mn-ea"/>
          <a:cs typeface="+mn-cs"/>
        </a:defRPr>
      </a:lvl5pPr>
      <a:lvl6pPr marL="2285545" algn="l" defTabSz="914218" rtl="0" eaLnBrk="1" latinLnBrk="0" hangingPunct="1">
        <a:defRPr sz="1800" kern="1200">
          <a:solidFill>
            <a:schemeClr val="tx1"/>
          </a:solidFill>
          <a:latin typeface="+mn-lt"/>
          <a:ea typeface="+mn-ea"/>
          <a:cs typeface="+mn-cs"/>
        </a:defRPr>
      </a:lvl6pPr>
      <a:lvl7pPr marL="2742654" algn="l" defTabSz="914218" rtl="0" eaLnBrk="1" latinLnBrk="0" hangingPunct="1">
        <a:defRPr sz="1800" kern="1200">
          <a:solidFill>
            <a:schemeClr val="tx1"/>
          </a:solidFill>
          <a:latin typeface="+mn-lt"/>
          <a:ea typeface="+mn-ea"/>
          <a:cs typeface="+mn-cs"/>
        </a:defRPr>
      </a:lvl7pPr>
      <a:lvl8pPr marL="3199762" algn="l" defTabSz="914218" rtl="0" eaLnBrk="1" latinLnBrk="0" hangingPunct="1">
        <a:defRPr sz="1800" kern="1200">
          <a:solidFill>
            <a:schemeClr val="tx1"/>
          </a:solidFill>
          <a:latin typeface="+mn-lt"/>
          <a:ea typeface="+mn-ea"/>
          <a:cs typeface="+mn-cs"/>
        </a:defRPr>
      </a:lvl8pPr>
      <a:lvl9pPr marL="3656872" algn="l" defTabSz="9142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4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1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14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200.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slide" Target="slide120.xml"/><Relationship Id="rId18" Type="http://schemas.openxmlformats.org/officeDocument/2006/relationships/slide" Target="slide177.xml"/><Relationship Id="rId26" Type="http://schemas.openxmlformats.org/officeDocument/2006/relationships/slide" Target="slide263.xml"/><Relationship Id="rId3" Type="http://schemas.openxmlformats.org/officeDocument/2006/relationships/slide" Target="slide29.xml"/><Relationship Id="rId21" Type="http://schemas.openxmlformats.org/officeDocument/2006/relationships/slide" Target="slide214.xml"/><Relationship Id="rId7" Type="http://schemas.openxmlformats.org/officeDocument/2006/relationships/slide" Target="slide76.xml"/><Relationship Id="rId12" Type="http://schemas.openxmlformats.org/officeDocument/2006/relationships/slide" Target="slide105.xml"/><Relationship Id="rId17" Type="http://schemas.openxmlformats.org/officeDocument/2006/relationships/slide" Target="slide175.xml"/><Relationship Id="rId25" Type="http://schemas.openxmlformats.org/officeDocument/2006/relationships/slide" Target="slide250.xml"/><Relationship Id="rId2" Type="http://schemas.openxmlformats.org/officeDocument/2006/relationships/slide" Target="slide4.xml"/><Relationship Id="rId16" Type="http://schemas.openxmlformats.org/officeDocument/2006/relationships/slide" Target="slide162.xml"/><Relationship Id="rId20" Type="http://schemas.openxmlformats.org/officeDocument/2006/relationships/slide" Target="slide205.xml"/><Relationship Id="rId29" Type="http://schemas.openxmlformats.org/officeDocument/2006/relationships/slide" Target="slide279.xml"/><Relationship Id="rId1" Type="http://schemas.openxmlformats.org/officeDocument/2006/relationships/slideLayout" Target="../slideLayouts/slideLayout2.xml"/><Relationship Id="rId6" Type="http://schemas.openxmlformats.org/officeDocument/2006/relationships/slide" Target="slide73.xml"/><Relationship Id="rId11" Type="http://schemas.openxmlformats.org/officeDocument/2006/relationships/slide" Target="slide103.xml"/><Relationship Id="rId24" Type="http://schemas.openxmlformats.org/officeDocument/2006/relationships/slide" Target="slide241.xml"/><Relationship Id="rId32" Type="http://schemas.openxmlformats.org/officeDocument/2006/relationships/image" Target="../media/image20.jpeg"/><Relationship Id="rId5" Type="http://schemas.openxmlformats.org/officeDocument/2006/relationships/slide" Target="slide56.xml"/><Relationship Id="rId15" Type="http://schemas.openxmlformats.org/officeDocument/2006/relationships/slide" Target="slide156.xml"/><Relationship Id="rId23" Type="http://schemas.openxmlformats.org/officeDocument/2006/relationships/slide" Target="slide226.xml"/><Relationship Id="rId28" Type="http://schemas.openxmlformats.org/officeDocument/2006/relationships/slide" Target="slide277.xml"/><Relationship Id="rId10" Type="http://schemas.openxmlformats.org/officeDocument/2006/relationships/slide" Target="slide97.xml"/><Relationship Id="rId19" Type="http://schemas.openxmlformats.org/officeDocument/2006/relationships/slide" Target="slide195.xml"/><Relationship Id="rId31" Type="http://schemas.openxmlformats.org/officeDocument/2006/relationships/slide" Target="slide363.xml"/><Relationship Id="rId4" Type="http://schemas.openxmlformats.org/officeDocument/2006/relationships/slide" Target="slide35.xml"/><Relationship Id="rId9" Type="http://schemas.openxmlformats.org/officeDocument/2006/relationships/slide" Target="slide89.xml"/><Relationship Id="rId14" Type="http://schemas.openxmlformats.org/officeDocument/2006/relationships/slide" Target="slide143.xml"/><Relationship Id="rId22" Type="http://schemas.openxmlformats.org/officeDocument/2006/relationships/slide" Target="slide220.xml"/><Relationship Id="rId27" Type="http://schemas.openxmlformats.org/officeDocument/2006/relationships/slide" Target="slide269.xml"/><Relationship Id="rId30" Type="http://schemas.openxmlformats.org/officeDocument/2006/relationships/slide" Target="slide305.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5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7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90.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06.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6.xml"/></Relationships>
</file>

<file path=ppt/slides/_rels/slide317.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6.xml"/></Relationships>
</file>

<file path=ppt/slides/_rels/slide319.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1.png"/><Relationship Id="rId1" Type="http://schemas.openxmlformats.org/officeDocument/2006/relationships/slideLayout" Target="../slideLayouts/slideLayout6.xml"/></Relationships>
</file>

<file path=ppt/slides/_rels/slide327.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6.xml"/></Relationships>
</file>

<file path=ppt/slides/_rels/slide32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1.png"/><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1.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1.png"/><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6.xml"/></Relationships>
</file>

<file path=ppt/slides/_rels/slide334.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6.xml"/></Relationships>
</file>

<file path=ppt/slides/_rels/slide336.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6.xml"/></Relationships>
</file>

<file path=ppt/slides/_rels/slide337.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0.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6.xml"/></Relationships>
</file>

<file path=ppt/slides/_rels/slide344.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6.xml"/></Relationships>
</file>

<file path=ppt/slides/_rels/slide348.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6.xml"/></Relationships>
</file>

<file path=ppt/slides/_rels/slide349.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50.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6.xml"/></Relationships>
</file>

<file path=ppt/slides/_rels/slide35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6.xml"/></Relationships>
</file>

<file path=ppt/slides/_rels/slide353.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6.xml"/></Relationships>
</file>

<file path=ppt/slides/_rels/slide355.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6.xml"/></Relationships>
</file>

<file path=ppt/slides/_rels/slide356.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6.xml"/></Relationships>
</file>

<file path=ppt/slides/_rels/slide357.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6.xml"/></Relationships>
</file>

<file path=ppt/slides/_rels/slide358.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6.xml"/></Relationships>
</file>

<file path=ppt/slides/_rels/slide359.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0.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6.xml"/></Relationships>
</file>

<file path=ppt/slides/_rels/slide361.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6.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4.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6.xml"/></Relationships>
</file>

<file path=ppt/slides/_rels/slide365.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6.xml"/></Relationships>
</file>

<file path=ppt/slides/_rels/slide366.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6.xml"/><Relationship Id="rId4" Type="http://schemas.openxmlformats.org/officeDocument/2006/relationships/image" Target="../media/image377.png"/></Relationships>
</file>

<file path=ppt/slides/_rels/slide367.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6.xml"/></Relationships>
</file>

<file path=ppt/slides/_rels/slide36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6.xml"/></Relationships>
</file>

<file path=ppt/slides/_rels/slide369.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88.png"/><Relationship Id="rId4" Type="http://schemas.openxmlformats.org/officeDocument/2006/relationships/image" Target="../media/image387.png"/></Relationships>
</file>

<file path=ppt/slides/_rels/slide373.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88.png"/><Relationship Id="rId4" Type="http://schemas.openxmlformats.org/officeDocument/2006/relationships/image" Target="../media/image390.png"/></Relationships>
</file>

<file path=ppt/slides/_rels/slide374.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7.xml.rels><?xml version="1.0" encoding="UTF-8" standalone="yes"?>
<Relationships xmlns="http://schemas.openxmlformats.org/package/2006/relationships"><Relationship Id="rId3" Type="http://schemas.openxmlformats.org/officeDocument/2006/relationships/hyperlink" Target="https://www.youtube.com/watch?v=ejnopr7NLF4&amp;list=UUiJkt03U-392FA-CdgqoSWw" TargetMode="External"/><Relationship Id="rId2" Type="http://schemas.openxmlformats.org/officeDocument/2006/relationships/image" Target="../media/image394.png"/><Relationship Id="rId1" Type="http://schemas.openxmlformats.org/officeDocument/2006/relationships/slideLayout" Target="../slideLayouts/slideLayout6.xml"/></Relationships>
</file>

<file path=ppt/slides/_rels/slide378.xml.rels><?xml version="1.0" encoding="UTF-8" standalone="yes"?>
<Relationships xmlns="http://schemas.openxmlformats.org/package/2006/relationships"><Relationship Id="rId3" Type="http://schemas.openxmlformats.org/officeDocument/2006/relationships/hyperlink" Target="https://www.youtube.com/watch?v=1cFMBkjQPGo&amp;index=2&amp;list=UUiJkt03U-392FA-CdgqoSWw" TargetMode="External"/><Relationship Id="rId2" Type="http://schemas.openxmlformats.org/officeDocument/2006/relationships/image" Target="../media/image395.png"/><Relationship Id="rId1" Type="http://schemas.openxmlformats.org/officeDocument/2006/relationships/slideLayout" Target="../slideLayouts/slideLayout6.xml"/></Relationships>
</file>

<file path=ppt/slides/_rels/slide379.xml.rels><?xml version="1.0" encoding="UTF-8" standalone="yes"?>
<Relationships xmlns="http://schemas.openxmlformats.org/package/2006/relationships"><Relationship Id="rId3" Type="http://schemas.openxmlformats.org/officeDocument/2006/relationships/hyperlink" Target="https://www.youtube.com/watch?v=ZrteLQoz3hM&amp;index=7&amp;list=UUiJkt03U-392FA-CdgqoSWw" TargetMode="External"/><Relationship Id="rId2" Type="http://schemas.openxmlformats.org/officeDocument/2006/relationships/image" Target="../media/image39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80.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hyperlink" Target="https://www.youtube.com/watch?v=m6yUF2CUMpo&amp;list=UUiJkt03U-392FA-CdgqoSWw&amp;index=10" TargetMode="External"/><Relationship Id="rId1" Type="http://schemas.openxmlformats.org/officeDocument/2006/relationships/slideLayout" Target="../slideLayouts/slideLayout7.xml"/><Relationship Id="rId4" Type="http://schemas.openxmlformats.org/officeDocument/2006/relationships/image" Target="../media/image398.png"/></Relationships>
</file>

<file path=ppt/slides/_rels/slide381.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hyperlink" Target="https://www.youtube.com/watch?v=uQQcfeMseTk&amp;list=UUiJkt03U-392FA-CdgqoSWw&amp;index=9" TargetMode="External"/><Relationship Id="rId1" Type="http://schemas.openxmlformats.org/officeDocument/2006/relationships/slideLayout" Target="../slideLayouts/slideLayout7.xml"/><Relationship Id="rId4" Type="http://schemas.openxmlformats.org/officeDocument/2006/relationships/image" Target="../media/image399.png"/></Relationships>
</file>

<file path=ppt/slides/_rels/slide382.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hyperlink" Target="https://www.youtube.com/watch?v=NdTQevHAT4c&amp;index=8&amp;list=UUiJkt03U-392FA-CdgqoSWw" TargetMode="External"/><Relationship Id="rId1" Type="http://schemas.openxmlformats.org/officeDocument/2006/relationships/slideLayout" Target="../slideLayouts/slideLayout7.xml"/><Relationship Id="rId4" Type="http://schemas.openxmlformats.org/officeDocument/2006/relationships/image" Target="../media/image400.png"/></Relationships>
</file>

<file path=ppt/slides/_rels/slide383.xml.rels><?xml version="1.0" encoding="UTF-8" standalone="yes"?>
<Relationships xmlns="http://schemas.openxmlformats.org/package/2006/relationships"><Relationship Id="rId3" Type="http://schemas.openxmlformats.org/officeDocument/2006/relationships/hyperlink" Target="https://www.youtube.com/watch?v=cVc_P1lHX5s&amp;list=UUiJkt03U-392FA-CdgqoSWw&amp;index=14" TargetMode="External"/><Relationship Id="rId2" Type="http://schemas.openxmlformats.org/officeDocument/2006/relationships/image" Target="../media/image40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LSMS</a:t>
            </a:r>
          </a:p>
        </p:txBody>
      </p:sp>
      <p:sp>
        <p:nvSpPr>
          <p:cNvPr id="3" name="Title 2"/>
          <p:cNvSpPr>
            <a:spLocks noGrp="1"/>
          </p:cNvSpPr>
          <p:nvPr>
            <p:ph type="title"/>
          </p:nvPr>
        </p:nvSpPr>
        <p:spPr/>
        <p:txBody>
          <a:bodyPr/>
          <a:lstStyle/>
          <a:p>
            <a:r>
              <a:rPr lang="en-US" dirty="0"/>
              <a:t>Training Chromeleon 7.2.10 – </a:t>
            </a:r>
            <a:r>
              <a:rPr lang="en-US" dirty="0" err="1"/>
              <a:t>QqQ</a:t>
            </a:r>
            <a:r>
              <a:rPr lang="en-US" dirty="0"/>
              <a:t> – Small Molecules</a:t>
            </a:r>
          </a:p>
        </p:txBody>
      </p:sp>
    </p:spTree>
    <p:extLst>
      <p:ext uri="{BB962C8B-B14F-4D97-AF65-F5344CB8AC3E}">
        <p14:creationId xmlns:p14="http://schemas.microsoft.com/office/powerpoint/2010/main" val="417035195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610684"/>
            <a:ext cx="12188952" cy="1687076"/>
          </a:xfrm>
        </p:spPr>
        <p:txBody>
          <a:bodyPr/>
          <a:lstStyle/>
          <a:p>
            <a:pPr lvl="1" algn="just"/>
            <a:r>
              <a:rPr lang="en-US" dirty="0"/>
              <a:t>The Chromeleon Services Manager window opens.</a:t>
            </a:r>
          </a:p>
          <a:p>
            <a:pPr lvl="1" algn="just"/>
            <a:r>
              <a:rPr lang="en-US" dirty="0"/>
              <a:t>Click “Start Instrument Controller”.</a:t>
            </a:r>
          </a:p>
          <a:p>
            <a:pPr marL="171450" lvl="1" indent="0" algn="just">
              <a:buNone/>
            </a:pPr>
            <a:r>
              <a:rPr lang="en-US" b="1" u="sng" dirty="0">
                <a:solidFill>
                  <a:srgbClr val="FF0000"/>
                </a:solidFill>
              </a:rPr>
              <a:t>NOTE</a:t>
            </a:r>
            <a:r>
              <a:rPr lang="en-US" b="1" dirty="0"/>
              <a:t>: </a:t>
            </a:r>
            <a:r>
              <a:rPr lang="en-US" dirty="0"/>
              <a:t>You can check the “Start service on system start” so that the Instrument Controller automatically starts when the computer starts up.</a:t>
            </a:r>
          </a:p>
          <a:p>
            <a:pPr lvl="2" algn="just"/>
            <a:endParaRPr lang="en-US" dirty="0"/>
          </a:p>
        </p:txBody>
      </p:sp>
      <p:sp>
        <p:nvSpPr>
          <p:cNvPr id="3" name="Title 2"/>
          <p:cNvSpPr>
            <a:spLocks noGrp="1"/>
          </p:cNvSpPr>
          <p:nvPr>
            <p:ph type="title"/>
          </p:nvPr>
        </p:nvSpPr>
        <p:spPr/>
        <p:txBody>
          <a:bodyPr/>
          <a:lstStyle/>
          <a:p>
            <a:r>
              <a:rPr lang="en-US" dirty="0"/>
              <a:t>Starting the Instrument Controller</a:t>
            </a:r>
          </a:p>
        </p:txBody>
      </p:sp>
      <p:pic>
        <p:nvPicPr>
          <p:cNvPr id="4" name="Content Placeholder 3"/>
          <p:cNvPicPr>
            <a:picLocks noGrp="1" noChangeAspect="1"/>
          </p:cNvPicPr>
          <p:nvPr>
            <p:ph sz="half" idx="1"/>
          </p:nvPr>
        </p:nvPicPr>
        <p:blipFill>
          <a:blip r:embed="rId2"/>
          <a:stretch>
            <a:fillRect/>
          </a:stretch>
        </p:blipFill>
        <p:spPr>
          <a:xfrm>
            <a:off x="3269487" y="1320288"/>
            <a:ext cx="5653026" cy="2493982"/>
          </a:xfrm>
          <a:prstGeom prst="rect">
            <a:avLst/>
          </a:prstGeom>
          <a:ln w="28575">
            <a:solidFill>
              <a:schemeClr val="accent1"/>
            </a:solidFill>
          </a:ln>
        </p:spPr>
      </p:pic>
    </p:spTree>
    <p:extLst>
      <p:ext uri="{BB962C8B-B14F-4D97-AF65-F5344CB8AC3E}">
        <p14:creationId xmlns:p14="http://schemas.microsoft.com/office/powerpoint/2010/main" val="2804462458"/>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9DC33136-AAA1-4E5E-9BF7-86552D11C0AC}"/>
              </a:ext>
            </a:extLst>
          </p:cNvPr>
          <p:cNvPicPr>
            <a:picLocks noGrp="1" noChangeAspect="1"/>
          </p:cNvPicPr>
          <p:nvPr>
            <p:ph sz="half" idx="1"/>
          </p:nvPr>
        </p:nvPicPr>
        <p:blipFill rotWithShape="1">
          <a:blip r:embed="rId2"/>
          <a:srcRect b="3789"/>
          <a:stretch/>
        </p:blipFill>
        <p:spPr>
          <a:xfrm>
            <a:off x="2187186" y="642538"/>
            <a:ext cx="7817629" cy="4230798"/>
          </a:xfrm>
          <a:prstGeom prst="rect">
            <a:avLst/>
          </a:prstGeom>
          <a:ln w="28575">
            <a:solidFill>
              <a:schemeClr val="accent1"/>
            </a:solidFill>
          </a:ln>
        </p:spPr>
      </p:pic>
      <p:sp>
        <p:nvSpPr>
          <p:cNvPr id="2" name="Content Placeholder 1"/>
          <p:cNvSpPr>
            <a:spLocks noGrp="1"/>
          </p:cNvSpPr>
          <p:nvPr>
            <p:ph sz="half" idx="2"/>
          </p:nvPr>
        </p:nvSpPr>
        <p:spPr>
          <a:xfrm>
            <a:off x="1524" y="5020932"/>
            <a:ext cx="12188952" cy="1270601"/>
          </a:xfrm>
        </p:spPr>
        <p:txBody>
          <a:bodyPr>
            <a:spAutoFit/>
          </a:bodyPr>
          <a:lstStyle/>
          <a:p>
            <a:pPr algn="just"/>
            <a:r>
              <a:rPr lang="en-US" sz="1800" dirty="0"/>
              <a:t>After selecting the instrument, click Launch.</a:t>
            </a:r>
          </a:p>
          <a:p>
            <a:pPr lvl="1" algn="just"/>
            <a:r>
              <a:rPr lang="en-US" sz="1600" dirty="0"/>
              <a:t>This opens the sequence.</a:t>
            </a:r>
          </a:p>
          <a:p>
            <a:pPr algn="just"/>
            <a:r>
              <a:rPr lang="en-US" sz="1800" dirty="0"/>
              <a:t>Click “Finish”. </a:t>
            </a:r>
          </a:p>
        </p:txBody>
      </p:sp>
      <p:sp>
        <p:nvSpPr>
          <p:cNvPr id="4" name="Title 3"/>
          <p:cNvSpPr>
            <a:spLocks noGrp="1"/>
          </p:cNvSpPr>
          <p:nvPr>
            <p:ph type="title"/>
          </p:nvPr>
        </p:nvSpPr>
        <p:spPr/>
        <p:txBody>
          <a:bodyPr/>
          <a:lstStyle/>
          <a:p>
            <a:r>
              <a:rPr lang="en-US" dirty="0" err="1"/>
              <a:t>eWorkflows</a:t>
            </a:r>
            <a:r>
              <a:rPr lang="en-US" dirty="0"/>
              <a:t> Category Bar </a:t>
            </a:r>
          </a:p>
        </p:txBody>
      </p:sp>
      <p:pic>
        <p:nvPicPr>
          <p:cNvPr id="8" name="Picture 7">
            <a:extLst>
              <a:ext uri="{FF2B5EF4-FFF2-40B4-BE49-F238E27FC236}">
                <a16:creationId xmlns:a16="http://schemas.microsoft.com/office/drawing/2014/main" id="{EB577D65-3970-41B6-A681-676D7A6EBE33}"/>
              </a:ext>
            </a:extLst>
          </p:cNvPr>
          <p:cNvPicPr>
            <a:picLocks noChangeAspect="1"/>
          </p:cNvPicPr>
          <p:nvPr/>
        </p:nvPicPr>
        <p:blipFill>
          <a:blip r:embed="rId3"/>
          <a:stretch>
            <a:fillRect/>
          </a:stretch>
        </p:blipFill>
        <p:spPr>
          <a:xfrm>
            <a:off x="6438946" y="1465118"/>
            <a:ext cx="4585809" cy="2973144"/>
          </a:xfrm>
          <a:prstGeom prst="rect">
            <a:avLst/>
          </a:prstGeom>
          <a:ln w="28575">
            <a:solidFill>
              <a:schemeClr val="accent1"/>
            </a:solidFill>
          </a:ln>
          <a:effectLst>
            <a:outerShdw blurRad="254000" dist="228600" dir="6600000" sx="95000" sy="95000" algn="ctr" rotWithShape="0">
              <a:srgbClr val="000000">
                <a:alpha val="42000"/>
              </a:srgbClr>
            </a:outerShdw>
          </a:effectLst>
        </p:spPr>
      </p:pic>
    </p:spTree>
    <p:extLst>
      <p:ext uri="{BB962C8B-B14F-4D97-AF65-F5344CB8AC3E}">
        <p14:creationId xmlns:p14="http://schemas.microsoft.com/office/powerpoint/2010/main" val="2104779586"/>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F1540B5-DE4F-47E1-B2FC-C953544A2482}"/>
              </a:ext>
            </a:extLst>
          </p:cNvPr>
          <p:cNvPicPr>
            <a:picLocks noGrp="1" noChangeAspect="1"/>
          </p:cNvPicPr>
          <p:nvPr>
            <p:ph sz="half" idx="1"/>
          </p:nvPr>
        </p:nvPicPr>
        <p:blipFill rotWithShape="1">
          <a:blip r:embed="rId2"/>
          <a:srcRect b="3719"/>
          <a:stretch/>
        </p:blipFill>
        <p:spPr>
          <a:xfrm>
            <a:off x="1724743" y="640080"/>
            <a:ext cx="8742514" cy="4734802"/>
          </a:xfrm>
          <a:prstGeom prst="rect">
            <a:avLst/>
          </a:prstGeom>
          <a:ln w="28575">
            <a:solidFill>
              <a:schemeClr val="accent1"/>
            </a:solidFill>
          </a:ln>
        </p:spPr>
      </p:pic>
      <p:sp>
        <p:nvSpPr>
          <p:cNvPr id="2" name="Content Placeholder 1"/>
          <p:cNvSpPr>
            <a:spLocks noGrp="1"/>
          </p:cNvSpPr>
          <p:nvPr>
            <p:ph sz="half" idx="2"/>
          </p:nvPr>
        </p:nvSpPr>
        <p:spPr>
          <a:xfrm>
            <a:off x="3048" y="5476981"/>
            <a:ext cx="12188952" cy="822960"/>
          </a:xfrm>
        </p:spPr>
        <p:txBody>
          <a:bodyPr>
            <a:spAutoFit/>
          </a:bodyPr>
          <a:lstStyle/>
          <a:p>
            <a:pPr algn="just">
              <a:spcAft>
                <a:spcPts val="600"/>
              </a:spcAft>
            </a:pPr>
            <a:r>
              <a:rPr lang="en-US" sz="1800" dirty="0"/>
              <a:t>The Sequence opens in the Data Category Bar.</a:t>
            </a:r>
          </a:p>
          <a:p>
            <a:pPr algn="just">
              <a:spcAft>
                <a:spcPts val="600"/>
              </a:spcAft>
            </a:pPr>
            <a:r>
              <a:rPr lang="en-US" sz="1800" dirty="0"/>
              <a:t>Click “Start” to run the sequence.</a:t>
            </a:r>
          </a:p>
        </p:txBody>
      </p:sp>
      <p:sp>
        <p:nvSpPr>
          <p:cNvPr id="4" name="Title 3"/>
          <p:cNvSpPr>
            <a:spLocks noGrp="1"/>
          </p:cNvSpPr>
          <p:nvPr>
            <p:ph type="title"/>
          </p:nvPr>
        </p:nvSpPr>
        <p:spPr/>
        <p:txBody>
          <a:bodyPr/>
          <a:lstStyle/>
          <a:p>
            <a:r>
              <a:rPr lang="en-US" dirty="0" err="1"/>
              <a:t>eWorkflows</a:t>
            </a:r>
            <a:r>
              <a:rPr lang="en-US" dirty="0"/>
              <a:t> Category Bar </a:t>
            </a:r>
          </a:p>
        </p:txBody>
      </p:sp>
      <p:sp>
        <p:nvSpPr>
          <p:cNvPr id="8" name="Rectangle 7"/>
          <p:cNvSpPr/>
          <p:nvPr/>
        </p:nvSpPr>
        <p:spPr bwMode="auto">
          <a:xfrm>
            <a:off x="1858682" y="1170053"/>
            <a:ext cx="1008343" cy="51587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9" name="Content Placeholder 1"/>
          <p:cNvSpPr txBox="1">
            <a:spLocks/>
          </p:cNvSpPr>
          <p:nvPr/>
        </p:nvSpPr>
        <p:spPr bwMode="auto">
          <a:xfrm>
            <a:off x="3341915" y="2494109"/>
            <a:ext cx="5508169" cy="988244"/>
          </a:xfrm>
          <a:prstGeom prst="rect">
            <a:avLst/>
          </a:prstGeom>
          <a:solidFill>
            <a:schemeClr val="accent6"/>
          </a:solidFill>
          <a:ln>
            <a:solidFill>
              <a:schemeClr val="accent6"/>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0" tIns="91440" rIns="91430" bIns="45716" numCol="1" anchor="t" anchorCtr="0" compatLnSpc="1">
            <a:prstTxWarp prst="textNoShape">
              <a:avLst/>
            </a:prstTxWarp>
            <a:spAutoFit/>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indent="0" algn="just">
              <a:spcAft>
                <a:spcPts val="600"/>
              </a:spcAft>
              <a:buNone/>
            </a:pPr>
            <a:r>
              <a:rPr lang="en-US" sz="1800" b="1" u="sng" dirty="0">
                <a:solidFill>
                  <a:srgbClr val="FF0000"/>
                </a:solidFill>
              </a:rPr>
              <a:t>NOTE</a:t>
            </a:r>
            <a:r>
              <a:rPr lang="en-US" sz="1800" b="1" dirty="0">
                <a:solidFill>
                  <a:schemeClr val="bg1"/>
                </a:solidFill>
              </a:rPr>
              <a:t>:</a:t>
            </a:r>
            <a:r>
              <a:rPr lang="en-US" sz="1800" b="1" dirty="0"/>
              <a:t> </a:t>
            </a:r>
            <a:r>
              <a:rPr lang="en-US" sz="1800" dirty="0">
                <a:solidFill>
                  <a:schemeClr val="bg1"/>
                </a:solidFill>
              </a:rPr>
              <a:t>This </a:t>
            </a:r>
            <a:r>
              <a:rPr lang="en-US" sz="1800" dirty="0" err="1">
                <a:solidFill>
                  <a:schemeClr val="bg1"/>
                </a:solidFill>
              </a:rPr>
              <a:t>eWorkflow</a:t>
            </a:r>
            <a:r>
              <a:rPr lang="en-US" sz="1800" dirty="0">
                <a:solidFill>
                  <a:schemeClr val="bg1"/>
                </a:solidFill>
              </a:rPr>
              <a:t> generates a folder name based on the instrument used and a sequence name based on the time it was generated (</a:t>
            </a:r>
            <a:r>
              <a:rPr lang="en-US" sz="1800" i="1" dirty="0">
                <a:solidFill>
                  <a:schemeClr val="bg1"/>
                </a:solidFill>
              </a:rPr>
              <a:t>red </a:t>
            </a:r>
            <a:r>
              <a:rPr lang="en-US" sz="1800" dirty="0">
                <a:solidFill>
                  <a:schemeClr val="bg1"/>
                </a:solidFill>
              </a:rPr>
              <a:t>box).</a:t>
            </a:r>
          </a:p>
        </p:txBody>
      </p:sp>
    </p:spTree>
    <p:extLst>
      <p:ext uri="{BB962C8B-B14F-4D97-AF65-F5344CB8AC3E}">
        <p14:creationId xmlns:p14="http://schemas.microsoft.com/office/powerpoint/2010/main" val="3546374312"/>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524" y="4994297"/>
            <a:ext cx="12188952" cy="1301974"/>
          </a:xfrm>
        </p:spPr>
        <p:txBody>
          <a:bodyPr>
            <a:spAutoFit/>
          </a:bodyPr>
          <a:lstStyle/>
          <a:p>
            <a:pPr algn="just"/>
            <a:r>
              <a:rPr lang="en-US" sz="1800" b="1" u="sng" dirty="0">
                <a:solidFill>
                  <a:srgbClr val="FF0000"/>
                </a:solidFill>
              </a:rPr>
              <a:t>NOTE</a:t>
            </a:r>
            <a:r>
              <a:rPr lang="en-US" sz="1800" b="1" dirty="0"/>
              <a:t>: </a:t>
            </a:r>
            <a:r>
              <a:rPr lang="en-US" sz="1800" dirty="0"/>
              <a:t>There are two things you need to know before creating an </a:t>
            </a:r>
            <a:r>
              <a:rPr lang="en-US" sz="1800" dirty="0" err="1"/>
              <a:t>eWorkflow</a:t>
            </a:r>
            <a:r>
              <a:rPr lang="en-US" sz="1800" dirty="0"/>
              <a:t>:</a:t>
            </a:r>
          </a:p>
          <a:p>
            <a:pPr algn="just"/>
            <a:r>
              <a:rPr lang="en-US" sz="1800" dirty="0"/>
              <a:t>Order of Sequence</a:t>
            </a:r>
          </a:p>
          <a:p>
            <a:pPr algn="just"/>
            <a:r>
              <a:rPr lang="en-US" sz="1800" dirty="0"/>
              <a:t>Instrument Method, Processing Method, Report Template and View Settings.</a:t>
            </a:r>
          </a:p>
        </p:txBody>
      </p:sp>
      <p:sp>
        <p:nvSpPr>
          <p:cNvPr id="4" name="Title 3"/>
          <p:cNvSpPr>
            <a:spLocks noGrp="1"/>
          </p:cNvSpPr>
          <p:nvPr>
            <p:ph type="title"/>
          </p:nvPr>
        </p:nvSpPr>
        <p:spPr/>
        <p:txBody>
          <a:bodyPr/>
          <a:lstStyle/>
          <a:p>
            <a:r>
              <a:rPr lang="en-US" dirty="0" err="1"/>
              <a:t>eWorkflows</a:t>
            </a:r>
            <a:r>
              <a:rPr lang="en-US" dirty="0"/>
              <a:t> Category Bar </a:t>
            </a:r>
          </a:p>
        </p:txBody>
      </p:sp>
      <p:pic>
        <p:nvPicPr>
          <p:cNvPr id="7" name="Content Placeholder 5">
            <a:extLst>
              <a:ext uri="{FF2B5EF4-FFF2-40B4-BE49-F238E27FC236}">
                <a16:creationId xmlns:a16="http://schemas.microsoft.com/office/drawing/2014/main" id="{2463A22F-C620-4CE0-BA75-401E34B1539F}"/>
              </a:ext>
            </a:extLst>
          </p:cNvPr>
          <p:cNvPicPr>
            <a:picLocks noGrp="1" noChangeAspect="1"/>
          </p:cNvPicPr>
          <p:nvPr>
            <p:ph sz="half" idx="1"/>
          </p:nvPr>
        </p:nvPicPr>
        <p:blipFill rotWithShape="1">
          <a:blip r:embed="rId2"/>
          <a:srcRect b="3719"/>
          <a:stretch/>
        </p:blipFill>
        <p:spPr>
          <a:xfrm>
            <a:off x="2172386" y="640081"/>
            <a:ext cx="7847229" cy="4249906"/>
          </a:xfrm>
          <a:prstGeom prst="rect">
            <a:avLst/>
          </a:prstGeom>
          <a:ln w="28575">
            <a:solidFill>
              <a:schemeClr val="accent1"/>
            </a:solidFill>
          </a:ln>
        </p:spPr>
      </p:pic>
    </p:spTree>
    <p:extLst>
      <p:ext uri="{BB962C8B-B14F-4D97-AF65-F5344CB8AC3E}">
        <p14:creationId xmlns:p14="http://schemas.microsoft.com/office/powerpoint/2010/main" val="1657500589"/>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3: Data Acquisition</a:t>
            </a:r>
          </a:p>
        </p:txBody>
      </p:sp>
      <p:sp>
        <p:nvSpPr>
          <p:cNvPr id="5" name="Text Placeholder 4"/>
          <p:cNvSpPr>
            <a:spLocks noGrp="1"/>
          </p:cNvSpPr>
          <p:nvPr>
            <p:ph type="body" sz="quarter" idx="10"/>
          </p:nvPr>
        </p:nvSpPr>
        <p:spPr/>
        <p:txBody>
          <a:bodyPr/>
          <a:lstStyle/>
          <a:p>
            <a:r>
              <a:rPr lang="en-US" b="1" dirty="0"/>
              <a:t>Module 3: Data Acquisition</a:t>
            </a:r>
          </a:p>
        </p:txBody>
      </p:sp>
    </p:spTree>
    <p:extLst>
      <p:ext uri="{BB962C8B-B14F-4D97-AF65-F5344CB8AC3E}">
        <p14:creationId xmlns:p14="http://schemas.microsoft.com/office/powerpoint/2010/main" val="14548756"/>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524" y="4897956"/>
            <a:ext cx="12188952" cy="1400379"/>
          </a:xfrm>
        </p:spPr>
        <p:txBody>
          <a:bodyPr>
            <a:spAutoFit/>
          </a:bodyPr>
          <a:lstStyle/>
          <a:p>
            <a:pPr algn="just"/>
            <a:r>
              <a:rPr lang="en-US" sz="1800" dirty="0"/>
              <a:t>Before we acquire data, we first need to create a Sequence, followed by creating Instrument and Processing methods.</a:t>
            </a:r>
          </a:p>
          <a:p>
            <a:pPr algn="just"/>
            <a:r>
              <a:rPr lang="en-US" sz="1800" b="1" u="sng" dirty="0">
                <a:solidFill>
                  <a:srgbClr val="FF0000"/>
                </a:solidFill>
              </a:rPr>
              <a:t>NOTE</a:t>
            </a:r>
            <a:r>
              <a:rPr lang="en-US" sz="1800" b="1" dirty="0"/>
              <a:t>:</a:t>
            </a:r>
            <a:r>
              <a:rPr lang="en-US" sz="1800" dirty="0"/>
              <a:t> Under the Create tab, the tasks are listed in a logical way of how you would run a workflow from top to bottom.</a:t>
            </a:r>
          </a:p>
        </p:txBody>
      </p:sp>
      <p:sp>
        <p:nvSpPr>
          <p:cNvPr id="4" name="Title 3"/>
          <p:cNvSpPr>
            <a:spLocks noGrp="1"/>
          </p:cNvSpPr>
          <p:nvPr>
            <p:ph type="title"/>
          </p:nvPr>
        </p:nvSpPr>
        <p:spPr/>
        <p:txBody>
          <a:bodyPr/>
          <a:lstStyle/>
          <a:p>
            <a:r>
              <a:rPr lang="en-US" dirty="0"/>
              <a:t>First Steps…</a:t>
            </a:r>
          </a:p>
        </p:txBody>
      </p:sp>
      <p:pic>
        <p:nvPicPr>
          <p:cNvPr id="8" name="Content Placeholder 7"/>
          <p:cNvPicPr>
            <a:picLocks noGrp="1" noChangeAspect="1"/>
          </p:cNvPicPr>
          <p:nvPr>
            <p:ph sz="half" idx="1"/>
          </p:nvPr>
        </p:nvPicPr>
        <p:blipFill>
          <a:blip r:embed="rId2"/>
          <a:stretch>
            <a:fillRect/>
          </a:stretch>
        </p:blipFill>
        <p:spPr>
          <a:xfrm>
            <a:off x="3705225" y="640080"/>
            <a:ext cx="4781550" cy="4153805"/>
          </a:xfrm>
          <a:prstGeom prst="rect">
            <a:avLst/>
          </a:prstGeom>
          <a:ln w="28575">
            <a:solidFill>
              <a:schemeClr val="accent1"/>
            </a:solidFill>
          </a:ln>
        </p:spPr>
      </p:pic>
    </p:spTree>
    <p:extLst>
      <p:ext uri="{BB962C8B-B14F-4D97-AF65-F5344CB8AC3E}">
        <p14:creationId xmlns:p14="http://schemas.microsoft.com/office/powerpoint/2010/main" val="367236575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3.1: Creating a Sequence</a:t>
            </a:r>
          </a:p>
        </p:txBody>
      </p:sp>
      <p:sp>
        <p:nvSpPr>
          <p:cNvPr id="5" name="Text Placeholder 4"/>
          <p:cNvSpPr>
            <a:spLocks noGrp="1"/>
          </p:cNvSpPr>
          <p:nvPr>
            <p:ph type="body" sz="quarter" idx="10"/>
          </p:nvPr>
        </p:nvSpPr>
        <p:spPr/>
        <p:txBody>
          <a:bodyPr/>
          <a:lstStyle/>
          <a:p>
            <a:r>
              <a:rPr lang="en-US" b="1" dirty="0"/>
              <a:t>Module 3.1: Creating a Sequence</a:t>
            </a:r>
          </a:p>
        </p:txBody>
      </p:sp>
    </p:spTree>
    <p:extLst>
      <p:ext uri="{BB962C8B-B14F-4D97-AF65-F5344CB8AC3E}">
        <p14:creationId xmlns:p14="http://schemas.microsoft.com/office/powerpoint/2010/main" val="2551481253"/>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4527"/>
            <a:ext cx="12188952" cy="822960"/>
          </a:xfrm>
        </p:spPr>
        <p:txBody>
          <a:bodyPr/>
          <a:lstStyle/>
          <a:p>
            <a:pPr algn="just"/>
            <a:r>
              <a:rPr lang="en-US" sz="1800" dirty="0"/>
              <a:t>Select the folder where you want the data to be stored.</a:t>
            </a:r>
          </a:p>
          <a:p>
            <a:pPr algn="just"/>
            <a:r>
              <a:rPr lang="en-US" sz="1800" dirty="0"/>
              <a:t>Next click Create &gt; Sequence…</a:t>
            </a:r>
          </a:p>
          <a:p>
            <a:pPr algn="just"/>
            <a:endParaRPr lang="en-US" sz="1800" dirty="0"/>
          </a:p>
        </p:txBody>
      </p:sp>
      <p:sp>
        <p:nvSpPr>
          <p:cNvPr id="3" name="Title 2"/>
          <p:cNvSpPr>
            <a:spLocks noGrp="1"/>
          </p:cNvSpPr>
          <p:nvPr>
            <p:ph type="title"/>
          </p:nvPr>
        </p:nvSpPr>
        <p:spPr/>
        <p:txBody>
          <a:bodyPr/>
          <a:lstStyle/>
          <a:p>
            <a:r>
              <a:rPr lang="en-US" dirty="0"/>
              <a:t>Creating a new sequence</a:t>
            </a:r>
          </a:p>
        </p:txBody>
      </p:sp>
      <p:pic>
        <p:nvPicPr>
          <p:cNvPr id="8" name="Content Placeholder 7"/>
          <p:cNvPicPr>
            <a:picLocks noGrp="1" noChangeAspect="1"/>
          </p:cNvPicPr>
          <p:nvPr>
            <p:ph sz="half" idx="1"/>
          </p:nvPr>
        </p:nvPicPr>
        <p:blipFill>
          <a:blip r:embed="rId2"/>
          <a:stretch>
            <a:fillRect/>
          </a:stretch>
        </p:blipFill>
        <p:spPr>
          <a:xfrm>
            <a:off x="1734502" y="640081"/>
            <a:ext cx="8722996" cy="4734040"/>
          </a:xfrm>
          <a:prstGeom prst="rect">
            <a:avLst/>
          </a:prstGeom>
          <a:ln w="28575">
            <a:solidFill>
              <a:schemeClr val="accent1"/>
            </a:solidFill>
          </a:ln>
        </p:spPr>
      </p:pic>
    </p:spTree>
    <p:extLst>
      <p:ext uri="{BB962C8B-B14F-4D97-AF65-F5344CB8AC3E}">
        <p14:creationId xmlns:p14="http://schemas.microsoft.com/office/powerpoint/2010/main" val="326288275"/>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4066"/>
            <a:ext cx="12188952" cy="457200"/>
          </a:xfrm>
        </p:spPr>
        <p:txBody>
          <a:bodyPr/>
          <a:lstStyle/>
          <a:p>
            <a:pPr algn="just"/>
            <a:r>
              <a:rPr lang="en-US" sz="1800" dirty="0"/>
              <a:t>Choose the Instrument, and then go through the Wizard.</a:t>
            </a:r>
          </a:p>
          <a:p>
            <a:pPr algn="just"/>
            <a:endParaRPr lang="en-US" sz="1800" dirty="0"/>
          </a:p>
        </p:txBody>
      </p:sp>
      <p:sp>
        <p:nvSpPr>
          <p:cNvPr id="3" name="Title 2"/>
          <p:cNvSpPr>
            <a:spLocks noGrp="1"/>
          </p:cNvSpPr>
          <p:nvPr>
            <p:ph type="title"/>
          </p:nvPr>
        </p:nvSpPr>
        <p:spPr/>
        <p:txBody>
          <a:bodyPr/>
          <a:lstStyle/>
          <a:p>
            <a:r>
              <a:rPr lang="en-US" dirty="0"/>
              <a:t>Creating a new sequence</a:t>
            </a:r>
          </a:p>
        </p:txBody>
      </p:sp>
      <p:pic>
        <p:nvPicPr>
          <p:cNvPr id="6" name="Content Placeholder 5">
            <a:extLst>
              <a:ext uri="{FF2B5EF4-FFF2-40B4-BE49-F238E27FC236}">
                <a16:creationId xmlns:a16="http://schemas.microsoft.com/office/drawing/2014/main" id="{D6EFAB8F-D8C8-40AD-B818-92D08F480F12}"/>
              </a:ext>
            </a:extLst>
          </p:cNvPr>
          <p:cNvPicPr>
            <a:picLocks noGrp="1" noChangeAspect="1"/>
          </p:cNvPicPr>
          <p:nvPr>
            <p:ph sz="half" idx="1"/>
          </p:nvPr>
        </p:nvPicPr>
        <p:blipFill>
          <a:blip r:embed="rId2"/>
          <a:stretch>
            <a:fillRect/>
          </a:stretch>
        </p:blipFill>
        <p:spPr>
          <a:xfrm>
            <a:off x="2086626" y="642202"/>
            <a:ext cx="8018748" cy="5088036"/>
          </a:xfrm>
          <a:prstGeom prst="rect">
            <a:avLst/>
          </a:prstGeom>
          <a:ln w="28575">
            <a:solidFill>
              <a:schemeClr val="accent1"/>
            </a:solidFill>
          </a:ln>
        </p:spPr>
      </p:pic>
    </p:spTree>
    <p:extLst>
      <p:ext uri="{BB962C8B-B14F-4D97-AF65-F5344CB8AC3E}">
        <p14:creationId xmlns:p14="http://schemas.microsoft.com/office/powerpoint/2010/main" val="3070586606"/>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6446"/>
            <a:ext cx="12188952" cy="822960"/>
          </a:xfrm>
        </p:spPr>
        <p:txBody>
          <a:bodyPr>
            <a:spAutoFit/>
          </a:bodyPr>
          <a:lstStyle/>
          <a:p>
            <a:pPr algn="just"/>
            <a:r>
              <a:rPr lang="en-US" sz="1800" dirty="0"/>
              <a:t>Input an Injection Name, the number of vials, the number of replicates, vial position and injection volume.</a:t>
            </a:r>
          </a:p>
          <a:p>
            <a:pPr lvl="1" algn="just"/>
            <a:r>
              <a:rPr lang="en-US" sz="1600" dirty="0"/>
              <a:t>A Sequence Preview is shown at the bottom of the window. </a:t>
            </a:r>
          </a:p>
        </p:txBody>
      </p:sp>
      <p:sp>
        <p:nvSpPr>
          <p:cNvPr id="3" name="Title 2"/>
          <p:cNvSpPr>
            <a:spLocks noGrp="1"/>
          </p:cNvSpPr>
          <p:nvPr>
            <p:ph type="title"/>
          </p:nvPr>
        </p:nvSpPr>
        <p:spPr/>
        <p:txBody>
          <a:bodyPr/>
          <a:lstStyle/>
          <a:p>
            <a:r>
              <a:rPr lang="en-US" dirty="0"/>
              <a:t>Setting up injection list</a:t>
            </a:r>
          </a:p>
        </p:txBody>
      </p:sp>
      <p:pic>
        <p:nvPicPr>
          <p:cNvPr id="4" name="Content Placeholder 3"/>
          <p:cNvPicPr>
            <a:picLocks noGrp="1" noChangeAspect="1"/>
          </p:cNvPicPr>
          <p:nvPr>
            <p:ph sz="half" idx="1"/>
          </p:nvPr>
        </p:nvPicPr>
        <p:blipFill>
          <a:blip r:embed="rId2"/>
          <a:stretch>
            <a:fillRect/>
          </a:stretch>
        </p:blipFill>
        <p:spPr>
          <a:xfrm>
            <a:off x="3005138" y="640080"/>
            <a:ext cx="6181725" cy="4723184"/>
          </a:xfrm>
          <a:prstGeom prst="rect">
            <a:avLst/>
          </a:prstGeom>
          <a:ln w="28575">
            <a:solidFill>
              <a:schemeClr val="accent1"/>
            </a:solidFill>
          </a:ln>
        </p:spPr>
      </p:pic>
    </p:spTree>
    <p:extLst>
      <p:ext uri="{BB962C8B-B14F-4D97-AF65-F5344CB8AC3E}">
        <p14:creationId xmlns:p14="http://schemas.microsoft.com/office/powerpoint/2010/main" val="293959623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883281"/>
            <a:ext cx="12188952" cy="415494"/>
          </a:xfrm>
        </p:spPr>
        <p:txBody>
          <a:bodyPr>
            <a:spAutoFit/>
          </a:bodyPr>
          <a:lstStyle/>
          <a:p>
            <a:pPr algn="just"/>
            <a:r>
              <a:rPr lang="en-US" sz="1800" b="1" u="sng" dirty="0">
                <a:solidFill>
                  <a:srgbClr val="FF0000"/>
                </a:solidFill>
              </a:rPr>
              <a:t>NOTE</a:t>
            </a:r>
            <a:r>
              <a:rPr lang="en-US" sz="1800" b="1" dirty="0"/>
              <a:t>: </a:t>
            </a:r>
            <a:r>
              <a:rPr lang="en-US" sz="1800" dirty="0"/>
              <a:t>You can click the arrow next to the Injection Name and choose one of the options.</a:t>
            </a:r>
            <a:endParaRPr lang="en-US" sz="1800" b="1" u="sng" dirty="0"/>
          </a:p>
        </p:txBody>
      </p:sp>
      <p:sp>
        <p:nvSpPr>
          <p:cNvPr id="3" name="Title 2"/>
          <p:cNvSpPr>
            <a:spLocks noGrp="1"/>
          </p:cNvSpPr>
          <p:nvPr>
            <p:ph type="title"/>
          </p:nvPr>
        </p:nvSpPr>
        <p:spPr/>
        <p:txBody>
          <a:bodyPr/>
          <a:lstStyle/>
          <a:p>
            <a:r>
              <a:rPr lang="en-US" dirty="0"/>
              <a:t>Setting up injection list</a:t>
            </a:r>
          </a:p>
        </p:txBody>
      </p:sp>
      <p:pic>
        <p:nvPicPr>
          <p:cNvPr id="4" name="Content Placeholder 3"/>
          <p:cNvPicPr>
            <a:picLocks noGrp="1" noChangeAspect="1"/>
          </p:cNvPicPr>
          <p:nvPr>
            <p:ph sz="half" idx="1"/>
          </p:nvPr>
        </p:nvPicPr>
        <p:blipFill>
          <a:blip r:embed="rId2"/>
          <a:stretch>
            <a:fillRect/>
          </a:stretch>
        </p:blipFill>
        <p:spPr>
          <a:xfrm>
            <a:off x="2676525" y="640079"/>
            <a:ext cx="6838950" cy="5137519"/>
          </a:xfrm>
          <a:prstGeom prst="rect">
            <a:avLst/>
          </a:prstGeom>
          <a:ln w="28575">
            <a:solidFill>
              <a:schemeClr val="accent1"/>
            </a:solidFill>
          </a:ln>
        </p:spPr>
      </p:pic>
    </p:spTree>
    <p:extLst>
      <p:ext uri="{BB962C8B-B14F-4D97-AF65-F5344CB8AC3E}">
        <p14:creationId xmlns:p14="http://schemas.microsoft.com/office/powerpoint/2010/main" val="11613548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Starting the Instrument Controller</a:t>
            </a:r>
          </a:p>
        </p:txBody>
      </p:sp>
      <p:pic>
        <p:nvPicPr>
          <p:cNvPr id="6" name="Content Placeholder 5"/>
          <p:cNvPicPr>
            <a:picLocks noGrp="1" noChangeAspect="1"/>
          </p:cNvPicPr>
          <p:nvPr>
            <p:ph sz="half" idx="1"/>
          </p:nvPr>
        </p:nvPicPr>
        <p:blipFill>
          <a:blip r:embed="rId3"/>
          <a:stretch>
            <a:fillRect/>
          </a:stretch>
        </p:blipFill>
        <p:spPr>
          <a:xfrm>
            <a:off x="896939" y="1240573"/>
            <a:ext cx="5669112" cy="2478847"/>
          </a:xfrm>
          <a:prstGeom prst="rect">
            <a:avLst/>
          </a:prstGeom>
          <a:ln w="28575">
            <a:solidFill>
              <a:schemeClr val="accent1"/>
            </a:solidFill>
          </a:ln>
        </p:spPr>
      </p:pic>
      <p:sp>
        <p:nvSpPr>
          <p:cNvPr id="5" name="Content Placeholder 4"/>
          <p:cNvSpPr>
            <a:spLocks noGrp="1"/>
          </p:cNvSpPr>
          <p:nvPr>
            <p:ph sz="half" idx="10"/>
          </p:nvPr>
        </p:nvSpPr>
        <p:spPr>
          <a:xfrm>
            <a:off x="3048" y="4378003"/>
            <a:ext cx="12188952" cy="1920240"/>
          </a:xfrm>
        </p:spPr>
        <p:txBody>
          <a:bodyPr>
            <a:spAutoFit/>
          </a:bodyPr>
          <a:lstStyle/>
          <a:p>
            <a:pPr algn="just"/>
            <a:r>
              <a:rPr lang="en-US" sz="1800" dirty="0"/>
              <a:t>When “Stop Instrument Controller” appears (as shown above), close the Chromeleon Services Manager pop-up window.</a:t>
            </a:r>
          </a:p>
          <a:p>
            <a:pPr lvl="1" algn="just"/>
            <a:r>
              <a:rPr lang="en-US" sz="1600" dirty="0"/>
              <a:t>The “X” will be removed from the “Charlie” icon.</a:t>
            </a:r>
          </a:p>
          <a:p>
            <a:pPr algn="just"/>
            <a:r>
              <a:rPr lang="en-US" sz="1800" b="1" u="sng" dirty="0">
                <a:solidFill>
                  <a:srgbClr val="FF0000"/>
                </a:solidFill>
              </a:rPr>
              <a:t>NOTE</a:t>
            </a:r>
            <a:r>
              <a:rPr lang="en-US" sz="1800" b="1" dirty="0"/>
              <a:t>: </a:t>
            </a:r>
            <a:r>
              <a:rPr lang="en-US" sz="1800" i="1" dirty="0"/>
              <a:t>This step is only required when the Instrument Controller PC is connected directly to the modules, and as a daily operator, this is your only interaction with the Chromeleon Services Manager.</a:t>
            </a:r>
            <a:r>
              <a:rPr lang="en-US" sz="1800" dirty="0"/>
              <a:t> </a:t>
            </a:r>
            <a:r>
              <a:rPr lang="en-US" sz="1800" i="1" dirty="0"/>
              <a:t>If running Chromeleon 7.2 on a standalone desktop, you do not have to start the Instrument Controller.</a:t>
            </a:r>
            <a:endParaRPr lang="en-US" sz="1800" dirty="0"/>
          </a:p>
        </p:txBody>
      </p:sp>
      <p:pic>
        <p:nvPicPr>
          <p:cNvPr id="9" name="Picture 8">
            <a:extLst>
              <a:ext uri="{FF2B5EF4-FFF2-40B4-BE49-F238E27FC236}">
                <a16:creationId xmlns:a16="http://schemas.microsoft.com/office/drawing/2014/main" id="{D6B6D450-1B1A-482C-8182-895EFBF72EED}"/>
              </a:ext>
            </a:extLst>
          </p:cNvPr>
          <p:cNvPicPr>
            <a:picLocks noChangeAspect="1"/>
          </p:cNvPicPr>
          <p:nvPr/>
        </p:nvPicPr>
        <p:blipFill rotWithShape="1">
          <a:blip r:embed="rId4"/>
          <a:srcRect l="76386" t="76812"/>
          <a:stretch/>
        </p:blipFill>
        <p:spPr>
          <a:xfrm>
            <a:off x="7058931" y="1240573"/>
            <a:ext cx="4487743" cy="2478846"/>
          </a:xfrm>
          <a:prstGeom prst="rect">
            <a:avLst/>
          </a:prstGeom>
          <a:ln w="28575">
            <a:solidFill>
              <a:schemeClr val="accent1"/>
            </a:solidFill>
          </a:ln>
          <a:effectLst/>
        </p:spPr>
      </p:pic>
    </p:spTree>
    <p:extLst>
      <p:ext uri="{BB962C8B-B14F-4D97-AF65-F5344CB8AC3E}">
        <p14:creationId xmlns:p14="http://schemas.microsoft.com/office/powerpoint/2010/main" val="4160769004"/>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5655"/>
            <a:ext cx="12188952" cy="457200"/>
          </a:xfrm>
        </p:spPr>
        <p:txBody>
          <a:bodyPr>
            <a:spAutoFit/>
          </a:bodyPr>
          <a:lstStyle/>
          <a:p>
            <a:pPr algn="just"/>
            <a:r>
              <a:rPr lang="en-US" sz="1800" dirty="0"/>
              <a:t>E.g. The end of the Injection name has changed with the replicate number for each sample (</a:t>
            </a:r>
            <a:r>
              <a:rPr lang="en-US" sz="1800" i="1" dirty="0"/>
              <a:t>red</a:t>
            </a:r>
            <a:r>
              <a:rPr lang="en-US" sz="1800" dirty="0"/>
              <a:t> box).</a:t>
            </a:r>
            <a:endParaRPr lang="en-US" sz="1800" b="1" u="sng" dirty="0"/>
          </a:p>
        </p:txBody>
      </p:sp>
      <p:sp>
        <p:nvSpPr>
          <p:cNvPr id="3" name="Title 2"/>
          <p:cNvSpPr>
            <a:spLocks noGrp="1"/>
          </p:cNvSpPr>
          <p:nvPr>
            <p:ph type="title"/>
          </p:nvPr>
        </p:nvSpPr>
        <p:spPr/>
        <p:txBody>
          <a:bodyPr/>
          <a:lstStyle/>
          <a:p>
            <a:r>
              <a:rPr lang="en-US" dirty="0"/>
              <a:t>Setting up injection list</a:t>
            </a:r>
          </a:p>
        </p:txBody>
      </p:sp>
      <p:pic>
        <p:nvPicPr>
          <p:cNvPr id="6" name="Content Placeholder 5"/>
          <p:cNvPicPr>
            <a:picLocks noGrp="1" noChangeAspect="1"/>
          </p:cNvPicPr>
          <p:nvPr>
            <p:ph sz="half" idx="1"/>
          </p:nvPr>
        </p:nvPicPr>
        <p:blipFill>
          <a:blip r:embed="rId2"/>
          <a:stretch>
            <a:fillRect/>
          </a:stretch>
        </p:blipFill>
        <p:spPr>
          <a:xfrm>
            <a:off x="2767013" y="640080"/>
            <a:ext cx="6657975" cy="5087066"/>
          </a:xfrm>
          <a:prstGeom prst="rect">
            <a:avLst/>
          </a:prstGeom>
          <a:ln w="28575">
            <a:solidFill>
              <a:schemeClr val="accent1"/>
            </a:solidFill>
          </a:ln>
        </p:spPr>
      </p:pic>
      <p:sp>
        <p:nvSpPr>
          <p:cNvPr id="9" name="Rectangle 8"/>
          <p:cNvSpPr/>
          <p:nvPr/>
        </p:nvSpPr>
        <p:spPr bwMode="auto">
          <a:xfrm>
            <a:off x="3617868" y="3592285"/>
            <a:ext cx="991454" cy="115699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624783268"/>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288106"/>
            <a:ext cx="12188952" cy="1005840"/>
          </a:xfrm>
        </p:spPr>
        <p:txBody>
          <a:bodyPr>
            <a:spAutoFit/>
          </a:bodyPr>
          <a:lstStyle/>
          <a:p>
            <a:pPr algn="just">
              <a:spcAft>
                <a:spcPts val="600"/>
              </a:spcAft>
            </a:pPr>
            <a:r>
              <a:rPr lang="en-US" sz="1800" dirty="0"/>
              <a:t>If you have an Instrument Method, Processing Method, Report Template or View Setting, you can add them here. </a:t>
            </a:r>
          </a:p>
          <a:p>
            <a:pPr lvl="1" algn="just">
              <a:spcAft>
                <a:spcPts val="600"/>
              </a:spcAft>
            </a:pPr>
            <a:r>
              <a:rPr lang="en-US" sz="1600" dirty="0"/>
              <a:t>If you save the Report Templates or View Settings as a link, any change made to them in the current sequence will affect the original. </a:t>
            </a:r>
          </a:p>
        </p:txBody>
      </p:sp>
      <p:sp>
        <p:nvSpPr>
          <p:cNvPr id="3" name="Title 2"/>
          <p:cNvSpPr>
            <a:spLocks noGrp="1"/>
          </p:cNvSpPr>
          <p:nvPr>
            <p:ph type="title"/>
          </p:nvPr>
        </p:nvSpPr>
        <p:spPr/>
        <p:txBody>
          <a:bodyPr/>
          <a:lstStyle/>
          <a:p>
            <a:r>
              <a:rPr lang="en-US" dirty="0"/>
              <a:t>Adding Methods and Defaults</a:t>
            </a:r>
          </a:p>
        </p:txBody>
      </p:sp>
      <p:pic>
        <p:nvPicPr>
          <p:cNvPr id="4" name="Content Placeholder 3"/>
          <p:cNvPicPr>
            <a:picLocks noGrp="1" noChangeAspect="1"/>
          </p:cNvPicPr>
          <p:nvPr>
            <p:ph sz="half" idx="1"/>
          </p:nvPr>
        </p:nvPicPr>
        <p:blipFill>
          <a:blip r:embed="rId2"/>
          <a:stretch>
            <a:fillRect/>
          </a:stretch>
        </p:blipFill>
        <p:spPr>
          <a:xfrm>
            <a:off x="3138488" y="640080"/>
            <a:ext cx="5915025" cy="4519411"/>
          </a:xfrm>
          <a:prstGeom prst="rect">
            <a:avLst/>
          </a:prstGeom>
          <a:ln w="28575">
            <a:solidFill>
              <a:schemeClr val="accent1"/>
            </a:solidFill>
          </a:ln>
        </p:spPr>
      </p:pic>
    </p:spTree>
    <p:extLst>
      <p:ext uri="{BB962C8B-B14F-4D97-AF65-F5344CB8AC3E}">
        <p14:creationId xmlns:p14="http://schemas.microsoft.com/office/powerpoint/2010/main" val="168667337"/>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68492"/>
            <a:ext cx="12188952" cy="822960"/>
          </a:xfrm>
        </p:spPr>
        <p:txBody>
          <a:bodyPr>
            <a:spAutoFit/>
          </a:bodyPr>
          <a:lstStyle/>
          <a:p>
            <a:pPr algn="just">
              <a:spcAft>
                <a:spcPts val="600"/>
              </a:spcAft>
            </a:pPr>
            <a:r>
              <a:rPr lang="en-US" sz="1800" dirty="0"/>
              <a:t>If you don’t have an Instrument Method, Processing Method, Report Template or View Setting, leave blank.</a:t>
            </a:r>
          </a:p>
          <a:p>
            <a:pPr algn="just">
              <a:spcAft>
                <a:spcPts val="600"/>
              </a:spcAft>
            </a:pPr>
            <a:r>
              <a:rPr lang="en-US" sz="1800" dirty="0"/>
              <a:t>Click Next.</a:t>
            </a:r>
          </a:p>
        </p:txBody>
      </p:sp>
      <p:sp>
        <p:nvSpPr>
          <p:cNvPr id="3" name="Title 2"/>
          <p:cNvSpPr>
            <a:spLocks noGrp="1"/>
          </p:cNvSpPr>
          <p:nvPr>
            <p:ph type="title"/>
          </p:nvPr>
        </p:nvSpPr>
        <p:spPr/>
        <p:txBody>
          <a:bodyPr/>
          <a:lstStyle/>
          <a:p>
            <a:r>
              <a:rPr lang="en-US" dirty="0"/>
              <a:t>Adding Methods and Defaults</a:t>
            </a:r>
          </a:p>
        </p:txBody>
      </p:sp>
      <p:pic>
        <p:nvPicPr>
          <p:cNvPr id="4" name="Content Placeholder 3"/>
          <p:cNvPicPr>
            <a:picLocks noGrp="1" noChangeAspect="1"/>
          </p:cNvPicPr>
          <p:nvPr>
            <p:ph sz="half" idx="1"/>
          </p:nvPr>
        </p:nvPicPr>
        <p:blipFill>
          <a:blip r:embed="rId2"/>
          <a:stretch>
            <a:fillRect/>
          </a:stretch>
        </p:blipFill>
        <p:spPr>
          <a:xfrm>
            <a:off x="3005138" y="640080"/>
            <a:ext cx="6181725" cy="4723184"/>
          </a:xfrm>
          <a:prstGeom prst="rect">
            <a:avLst/>
          </a:prstGeom>
          <a:ln w="28575">
            <a:solidFill>
              <a:schemeClr val="accent1"/>
            </a:solidFill>
          </a:ln>
        </p:spPr>
      </p:pic>
    </p:spTree>
    <p:extLst>
      <p:ext uri="{BB962C8B-B14F-4D97-AF65-F5344CB8AC3E}">
        <p14:creationId xmlns:p14="http://schemas.microsoft.com/office/powerpoint/2010/main" val="2520622058"/>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898325"/>
            <a:ext cx="12188952" cy="1400379"/>
          </a:xfrm>
        </p:spPr>
        <p:txBody>
          <a:bodyPr>
            <a:spAutoFit/>
          </a:bodyPr>
          <a:lstStyle/>
          <a:p>
            <a:pPr algn="just"/>
            <a:r>
              <a:rPr lang="en-US" sz="1800" dirty="0"/>
              <a:t>You can use this option to determine the settings used for updating views, reports, or charts for MS data in the Chromeleon Studio.</a:t>
            </a:r>
          </a:p>
          <a:p>
            <a:pPr algn="just"/>
            <a:r>
              <a:rPr lang="en-US" sz="1800" b="1" u="sng" dirty="0">
                <a:solidFill>
                  <a:srgbClr val="FF0000"/>
                </a:solidFill>
              </a:rPr>
              <a:t>NOTE</a:t>
            </a:r>
            <a:r>
              <a:rPr lang="en-US" sz="1800" b="1" dirty="0"/>
              <a:t>:</a:t>
            </a:r>
            <a:r>
              <a:rPr lang="en-US" sz="1800" dirty="0"/>
              <a:t> The </a:t>
            </a:r>
            <a:r>
              <a:rPr lang="en-US" sz="1800" b="1" dirty="0">
                <a:solidFill>
                  <a:schemeClr val="accent1">
                    <a:lumMod val="50000"/>
                  </a:schemeClr>
                </a:solidFill>
              </a:rPr>
              <a:t>Modify when Visible Views are updated</a:t>
            </a:r>
            <a:r>
              <a:rPr lang="en-US" sz="1800" dirty="0">
                <a:solidFill>
                  <a:schemeClr val="accent1">
                    <a:lumMod val="50000"/>
                  </a:schemeClr>
                </a:solidFill>
              </a:rPr>
              <a:t> </a:t>
            </a:r>
            <a:r>
              <a:rPr lang="en-US" sz="1800" dirty="0"/>
              <a:t>privilege (</a:t>
            </a:r>
            <a:r>
              <a:rPr lang="en-US" sz="1800" i="1" dirty="0"/>
              <a:t>found in the Privileged Actions in the Global Policies section of the Administration Console</a:t>
            </a:r>
            <a:r>
              <a:rPr lang="en-US" sz="1800" dirty="0"/>
              <a:t>) is required to modify this option.</a:t>
            </a:r>
          </a:p>
        </p:txBody>
      </p:sp>
      <p:sp>
        <p:nvSpPr>
          <p:cNvPr id="3" name="Title 2"/>
          <p:cNvSpPr>
            <a:spLocks noGrp="1"/>
          </p:cNvSpPr>
          <p:nvPr>
            <p:ph type="title"/>
          </p:nvPr>
        </p:nvSpPr>
        <p:spPr/>
        <p:txBody>
          <a:bodyPr/>
          <a:lstStyle/>
          <a:p>
            <a:r>
              <a:rPr lang="en-US" dirty="0"/>
              <a:t>Features</a:t>
            </a:r>
          </a:p>
        </p:txBody>
      </p:sp>
      <p:pic>
        <p:nvPicPr>
          <p:cNvPr id="6" name="Content Placeholder 5"/>
          <p:cNvPicPr>
            <a:picLocks noGrp="1" noChangeAspect="1"/>
          </p:cNvPicPr>
          <p:nvPr>
            <p:ph sz="half" idx="1"/>
          </p:nvPr>
        </p:nvPicPr>
        <p:blipFill>
          <a:blip r:embed="rId2"/>
          <a:stretch>
            <a:fillRect/>
          </a:stretch>
        </p:blipFill>
        <p:spPr>
          <a:xfrm>
            <a:off x="1717103" y="640080"/>
            <a:ext cx="5426647" cy="4146263"/>
          </a:xfrm>
          <a:prstGeom prst="rect">
            <a:avLst/>
          </a:prstGeom>
          <a:ln w="28575">
            <a:solidFill>
              <a:schemeClr val="accent1"/>
            </a:solidFill>
          </a:ln>
        </p:spPr>
      </p:pic>
      <p:pic>
        <p:nvPicPr>
          <p:cNvPr id="7" name="Content Placeholder 4"/>
          <p:cNvPicPr>
            <a:picLocks noChangeAspect="1"/>
          </p:cNvPicPr>
          <p:nvPr/>
        </p:nvPicPr>
        <p:blipFill>
          <a:blip r:embed="rId3"/>
          <a:stretch>
            <a:fillRect/>
          </a:stretch>
        </p:blipFill>
        <p:spPr bwMode="auto">
          <a:xfrm>
            <a:off x="3621716" y="1294795"/>
            <a:ext cx="7044067" cy="2888734"/>
          </a:xfrm>
          <a:prstGeom prst="rect">
            <a:avLst/>
          </a:prstGeom>
          <a:gradFill flip="none" rotWithShape="1">
            <a:gsLst>
              <a:gs pos="0">
                <a:schemeClr val="bg2">
                  <a:lumMod val="20000"/>
                  <a:lumOff val="80000"/>
                </a:schemeClr>
              </a:gs>
              <a:gs pos="47000">
                <a:srgbClr val="FFFFFF"/>
              </a:gs>
            </a:gsLst>
            <a:lin ang="10800000" scaled="1"/>
            <a:tileRect/>
          </a:gradFill>
          <a:ln w="28575" cap="flat" algn="ctr">
            <a:solidFill>
              <a:schemeClr val="accent1"/>
            </a:solidFill>
            <a:round/>
            <a:headEnd type="none" w="med" len="med"/>
            <a:tailEnd type="none" w="med" len="med"/>
          </a:ln>
          <a:effectLst>
            <a:outerShdw blurRad="254000" dist="101600" dir="8400000" sx="98000" sy="98000" rotWithShape="0">
              <a:prstClr val="black">
                <a:alpha val="40000"/>
              </a:prstClr>
            </a:outerShdw>
          </a:effectLst>
        </p:spPr>
      </p:pic>
    </p:spTree>
    <p:extLst>
      <p:ext uri="{BB962C8B-B14F-4D97-AF65-F5344CB8AC3E}">
        <p14:creationId xmlns:p14="http://schemas.microsoft.com/office/powerpoint/2010/main" val="3820321021"/>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737184"/>
            <a:ext cx="12188952" cy="1554268"/>
          </a:xfrm>
        </p:spPr>
        <p:txBody>
          <a:bodyPr>
            <a:spAutoFit/>
          </a:bodyPr>
          <a:lstStyle/>
          <a:p>
            <a:pPr algn="just"/>
            <a:r>
              <a:rPr lang="en-US" sz="1800" b="1" dirty="0">
                <a:solidFill>
                  <a:schemeClr val="accent1">
                    <a:lumMod val="50000"/>
                  </a:schemeClr>
                </a:solidFill>
              </a:rPr>
              <a:t>Automatically</a:t>
            </a:r>
            <a:r>
              <a:rPr lang="en-US" sz="1800" dirty="0"/>
              <a:t> (</a:t>
            </a:r>
            <a:r>
              <a:rPr lang="en-US" sz="1800" i="1" dirty="0"/>
              <a:t>default</a:t>
            </a:r>
            <a:r>
              <a:rPr lang="en-US" sz="1800" dirty="0"/>
              <a:t>)</a:t>
            </a:r>
            <a:r>
              <a:rPr lang="en-US" sz="1800" b="1" dirty="0"/>
              <a:t>:</a:t>
            </a:r>
            <a:r>
              <a:rPr lang="en-US" sz="1800" dirty="0"/>
              <a:t> When selected, views, reports and charts for MS data are updated automatically each time processing parameters are changed.</a:t>
            </a:r>
          </a:p>
          <a:p>
            <a:pPr algn="just"/>
            <a:r>
              <a:rPr lang="en-US" sz="1800" b="1" dirty="0">
                <a:solidFill>
                  <a:schemeClr val="accent1">
                    <a:lumMod val="50000"/>
                  </a:schemeClr>
                </a:solidFill>
              </a:rPr>
              <a:t>On-demand</a:t>
            </a:r>
            <a:r>
              <a:rPr lang="en-US" sz="1800" dirty="0"/>
              <a:t>: When selected, views, reports and charts for MS data are updated only when you click  </a:t>
            </a:r>
            <a:r>
              <a:rPr lang="en-US" sz="1800" b="1" dirty="0">
                <a:solidFill>
                  <a:schemeClr val="accent1">
                    <a:lumMod val="50000"/>
                  </a:schemeClr>
                </a:solidFill>
              </a:rPr>
              <a:t>Ribbon Bar</a:t>
            </a:r>
            <a:r>
              <a:rPr lang="en-US" sz="1800" dirty="0"/>
              <a:t>.</a:t>
            </a:r>
          </a:p>
          <a:p>
            <a:pPr algn="just">
              <a:spcAft>
                <a:spcPts val="600"/>
              </a:spcAft>
            </a:pPr>
            <a:r>
              <a:rPr lang="en-US" sz="1800" dirty="0"/>
              <a:t>Click Next.</a:t>
            </a:r>
          </a:p>
        </p:txBody>
      </p:sp>
      <p:sp>
        <p:nvSpPr>
          <p:cNvPr id="3" name="Title 2"/>
          <p:cNvSpPr>
            <a:spLocks noGrp="1"/>
          </p:cNvSpPr>
          <p:nvPr>
            <p:ph type="title"/>
          </p:nvPr>
        </p:nvSpPr>
        <p:spPr/>
        <p:txBody>
          <a:bodyPr/>
          <a:lstStyle/>
          <a:p>
            <a:r>
              <a:rPr lang="en-US" dirty="0"/>
              <a:t>Features</a:t>
            </a:r>
          </a:p>
        </p:txBody>
      </p:sp>
      <p:pic>
        <p:nvPicPr>
          <p:cNvPr id="6" name="Content Placeholder 5"/>
          <p:cNvPicPr>
            <a:picLocks noGrp="1" noChangeAspect="1"/>
          </p:cNvPicPr>
          <p:nvPr>
            <p:ph sz="half" idx="1"/>
          </p:nvPr>
        </p:nvPicPr>
        <p:blipFill>
          <a:blip r:embed="rId2"/>
          <a:stretch>
            <a:fillRect/>
          </a:stretch>
        </p:blipFill>
        <p:spPr>
          <a:xfrm>
            <a:off x="3481943" y="640080"/>
            <a:ext cx="5228114" cy="3994572"/>
          </a:xfrm>
          <a:prstGeom prst="rect">
            <a:avLst/>
          </a:prstGeom>
          <a:ln w="28575">
            <a:solidFill>
              <a:schemeClr val="accent1"/>
            </a:solidFill>
          </a:ln>
        </p:spPr>
      </p:pic>
    </p:spTree>
    <p:extLst>
      <p:ext uri="{BB962C8B-B14F-4D97-AF65-F5344CB8AC3E}">
        <p14:creationId xmlns:p14="http://schemas.microsoft.com/office/powerpoint/2010/main" val="1328596655"/>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017514"/>
            <a:ext cx="12188952" cy="1277269"/>
          </a:xfrm>
        </p:spPr>
        <p:txBody>
          <a:bodyPr>
            <a:spAutoFit/>
          </a:bodyPr>
          <a:lstStyle/>
          <a:p>
            <a:pPr algn="just"/>
            <a:r>
              <a:rPr lang="en-US" sz="1800" dirty="0"/>
              <a:t>You can then add a Comment.</a:t>
            </a:r>
          </a:p>
          <a:p>
            <a:pPr algn="just"/>
            <a:r>
              <a:rPr lang="en-US" sz="1800" dirty="0"/>
              <a:t>Click Finish.</a:t>
            </a:r>
          </a:p>
          <a:p>
            <a:pPr algn="just"/>
            <a:r>
              <a:rPr lang="en-US" sz="1800" dirty="0"/>
              <a:t>In the pop-up window, input a name and click Save.</a:t>
            </a:r>
          </a:p>
        </p:txBody>
      </p:sp>
      <p:sp>
        <p:nvSpPr>
          <p:cNvPr id="3" name="Title 2"/>
          <p:cNvSpPr>
            <a:spLocks noGrp="1"/>
          </p:cNvSpPr>
          <p:nvPr>
            <p:ph type="title"/>
          </p:nvPr>
        </p:nvSpPr>
        <p:spPr/>
        <p:txBody>
          <a:bodyPr/>
          <a:lstStyle/>
          <a:p>
            <a:r>
              <a:rPr lang="en-US" dirty="0"/>
              <a:t>Saving the new sequence</a:t>
            </a:r>
          </a:p>
        </p:txBody>
      </p:sp>
      <p:pic>
        <p:nvPicPr>
          <p:cNvPr id="6" name="Content Placeholder 5">
            <a:extLst>
              <a:ext uri="{FF2B5EF4-FFF2-40B4-BE49-F238E27FC236}">
                <a16:creationId xmlns:a16="http://schemas.microsoft.com/office/drawing/2014/main" id="{FC4D5CA6-0AED-47E8-B11A-0C63E61607E2}"/>
              </a:ext>
            </a:extLst>
          </p:cNvPr>
          <p:cNvPicPr>
            <a:picLocks noGrp="1" noChangeAspect="1"/>
          </p:cNvPicPr>
          <p:nvPr>
            <p:ph sz="half" idx="1"/>
          </p:nvPr>
        </p:nvPicPr>
        <p:blipFill>
          <a:blip r:embed="rId2"/>
          <a:stretch>
            <a:fillRect/>
          </a:stretch>
        </p:blipFill>
        <p:spPr>
          <a:xfrm>
            <a:off x="2731578" y="640079"/>
            <a:ext cx="6728845" cy="4265241"/>
          </a:xfrm>
          <a:prstGeom prst="rect">
            <a:avLst/>
          </a:prstGeom>
          <a:ln w="28575">
            <a:solidFill>
              <a:schemeClr val="accent1"/>
            </a:solidFill>
          </a:ln>
        </p:spPr>
      </p:pic>
    </p:spTree>
    <p:extLst>
      <p:ext uri="{BB962C8B-B14F-4D97-AF65-F5344CB8AC3E}">
        <p14:creationId xmlns:p14="http://schemas.microsoft.com/office/powerpoint/2010/main" val="1276421542"/>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37858"/>
            <a:ext cx="12188952" cy="457200"/>
          </a:xfrm>
        </p:spPr>
        <p:txBody>
          <a:bodyPr>
            <a:spAutoFit/>
          </a:bodyPr>
          <a:lstStyle/>
          <a:p>
            <a:pPr algn="just"/>
            <a:r>
              <a:rPr lang="en-US" sz="1800" dirty="0"/>
              <a:t>The new Sequence should now appear in the Navigation Pane along with the Injection List in the Work Area.</a:t>
            </a:r>
          </a:p>
        </p:txBody>
      </p:sp>
      <p:sp>
        <p:nvSpPr>
          <p:cNvPr id="3" name="Title 2"/>
          <p:cNvSpPr>
            <a:spLocks noGrp="1"/>
          </p:cNvSpPr>
          <p:nvPr>
            <p:ph type="title"/>
          </p:nvPr>
        </p:nvSpPr>
        <p:spPr/>
        <p:txBody>
          <a:bodyPr/>
          <a:lstStyle/>
          <a:p>
            <a:r>
              <a:rPr lang="en-US" dirty="0"/>
              <a:t>Viewing the new sequence</a:t>
            </a:r>
          </a:p>
        </p:txBody>
      </p:sp>
      <p:pic>
        <p:nvPicPr>
          <p:cNvPr id="7" name="Content Placeholder 6"/>
          <p:cNvPicPr>
            <a:picLocks noGrp="1" noChangeAspect="1"/>
          </p:cNvPicPr>
          <p:nvPr>
            <p:ph sz="half" idx="1"/>
          </p:nvPr>
        </p:nvPicPr>
        <p:blipFill>
          <a:blip r:embed="rId2"/>
          <a:stretch>
            <a:fillRect/>
          </a:stretch>
        </p:blipFill>
        <p:spPr>
          <a:xfrm>
            <a:off x="1414463" y="640080"/>
            <a:ext cx="9363075" cy="5081417"/>
          </a:xfrm>
          <a:prstGeom prst="rect">
            <a:avLst/>
          </a:prstGeom>
          <a:ln w="28575">
            <a:solidFill>
              <a:schemeClr val="accent1"/>
            </a:solidFill>
          </a:ln>
        </p:spPr>
      </p:pic>
    </p:spTree>
    <p:extLst>
      <p:ext uri="{BB962C8B-B14F-4D97-AF65-F5344CB8AC3E}">
        <p14:creationId xmlns:p14="http://schemas.microsoft.com/office/powerpoint/2010/main" val="680429129"/>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37144"/>
            <a:ext cx="12188952" cy="457200"/>
          </a:xfrm>
        </p:spPr>
        <p:txBody>
          <a:bodyPr>
            <a:spAutoFit/>
          </a:bodyPr>
          <a:lstStyle/>
          <a:p>
            <a:pPr algn="just"/>
            <a:r>
              <a:rPr lang="en-US" sz="1800" dirty="0"/>
              <a:t>You can now input the correct sample names by editing the Injection List in the Work Area.</a:t>
            </a:r>
          </a:p>
        </p:txBody>
      </p:sp>
      <p:sp>
        <p:nvSpPr>
          <p:cNvPr id="3" name="Title 2"/>
          <p:cNvSpPr>
            <a:spLocks noGrp="1"/>
          </p:cNvSpPr>
          <p:nvPr>
            <p:ph type="title"/>
          </p:nvPr>
        </p:nvSpPr>
        <p:spPr/>
        <p:txBody>
          <a:bodyPr/>
          <a:lstStyle/>
          <a:p>
            <a:r>
              <a:rPr lang="en-US" dirty="0"/>
              <a:t>Editing the new sequence</a:t>
            </a:r>
          </a:p>
        </p:txBody>
      </p:sp>
      <p:pic>
        <p:nvPicPr>
          <p:cNvPr id="4" name="Content Placeholder 3"/>
          <p:cNvPicPr>
            <a:picLocks noGrp="1" noChangeAspect="1"/>
          </p:cNvPicPr>
          <p:nvPr>
            <p:ph sz="half" idx="1"/>
          </p:nvPr>
        </p:nvPicPr>
        <p:blipFill>
          <a:blip r:embed="rId2"/>
          <a:stretch>
            <a:fillRect/>
          </a:stretch>
        </p:blipFill>
        <p:spPr>
          <a:xfrm>
            <a:off x="1404938" y="640080"/>
            <a:ext cx="9382125" cy="5091755"/>
          </a:xfrm>
          <a:prstGeom prst="rect">
            <a:avLst/>
          </a:prstGeom>
          <a:ln w="28575">
            <a:solidFill>
              <a:schemeClr val="accent1"/>
            </a:solidFill>
          </a:ln>
        </p:spPr>
      </p:pic>
    </p:spTree>
    <p:extLst>
      <p:ext uri="{BB962C8B-B14F-4D97-AF65-F5344CB8AC3E}">
        <p14:creationId xmlns:p14="http://schemas.microsoft.com/office/powerpoint/2010/main" val="6359926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34252"/>
            <a:ext cx="12188952" cy="457200"/>
          </a:xfrm>
        </p:spPr>
        <p:txBody>
          <a:bodyPr>
            <a:spAutoFit/>
          </a:bodyPr>
          <a:lstStyle/>
          <a:p>
            <a:pPr algn="just"/>
            <a:r>
              <a:rPr lang="en-US" sz="1800" dirty="0"/>
              <a:t>You can delete a sequence by selecting it, right-clicking and choosing the “Delete” option.</a:t>
            </a:r>
          </a:p>
        </p:txBody>
      </p:sp>
      <p:sp>
        <p:nvSpPr>
          <p:cNvPr id="3" name="Title 2"/>
          <p:cNvSpPr>
            <a:spLocks noGrp="1"/>
          </p:cNvSpPr>
          <p:nvPr>
            <p:ph type="title"/>
          </p:nvPr>
        </p:nvSpPr>
        <p:spPr/>
        <p:txBody>
          <a:bodyPr/>
          <a:lstStyle/>
          <a:p>
            <a:r>
              <a:rPr lang="en-US" dirty="0"/>
              <a:t>Deleting an existing Sequence</a:t>
            </a:r>
          </a:p>
        </p:txBody>
      </p:sp>
      <p:pic>
        <p:nvPicPr>
          <p:cNvPr id="4" name="Content Placeholder 3"/>
          <p:cNvPicPr>
            <a:picLocks noGrp="1" noChangeAspect="1"/>
          </p:cNvPicPr>
          <p:nvPr>
            <p:ph sz="half" idx="1"/>
          </p:nvPr>
        </p:nvPicPr>
        <p:blipFill>
          <a:blip r:embed="rId2"/>
          <a:stretch>
            <a:fillRect/>
          </a:stretch>
        </p:blipFill>
        <p:spPr>
          <a:xfrm>
            <a:off x="1409700" y="640080"/>
            <a:ext cx="9372600" cy="5086586"/>
          </a:xfrm>
          <a:prstGeom prst="rect">
            <a:avLst/>
          </a:prstGeom>
          <a:ln w="28575">
            <a:solidFill>
              <a:schemeClr val="accent1"/>
            </a:solidFill>
          </a:ln>
        </p:spPr>
      </p:pic>
    </p:spTree>
    <p:extLst>
      <p:ext uri="{BB962C8B-B14F-4D97-AF65-F5344CB8AC3E}">
        <p14:creationId xmlns:p14="http://schemas.microsoft.com/office/powerpoint/2010/main" val="257911954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468166"/>
            <a:ext cx="12188952" cy="1831267"/>
          </a:xfrm>
        </p:spPr>
        <p:txBody>
          <a:bodyPr>
            <a:spAutoFit/>
          </a:bodyPr>
          <a:lstStyle/>
          <a:p>
            <a:pPr algn="just"/>
            <a:r>
              <a:rPr lang="en-US" sz="1800" dirty="0"/>
              <a:t>The deleted Sequence should now be in the Trash.</a:t>
            </a:r>
          </a:p>
          <a:p>
            <a:pPr algn="just"/>
            <a:r>
              <a:rPr lang="en-US" sz="1800" dirty="0">
                <a:solidFill>
                  <a:schemeClr val="tx1"/>
                </a:solidFill>
              </a:rPr>
              <a:t>You can either Restore or completely remove the deleted Sequence by selecting it, right-clicking and choosing the appropriate option.</a:t>
            </a:r>
            <a:endParaRPr lang="en-US" sz="1800" dirty="0"/>
          </a:p>
          <a:p>
            <a:pPr algn="just"/>
            <a:r>
              <a:rPr lang="en-US" sz="1800" b="1" u="sng" dirty="0">
                <a:solidFill>
                  <a:srgbClr val="FF0000"/>
                </a:solidFill>
              </a:rPr>
              <a:t>NOTE</a:t>
            </a:r>
            <a:r>
              <a:rPr lang="en-US" sz="1800" b="1" dirty="0">
                <a:solidFill>
                  <a:schemeClr val="tx1"/>
                </a:solidFill>
              </a:rPr>
              <a:t>:</a:t>
            </a:r>
            <a:r>
              <a:rPr lang="en-US" sz="1800" b="1" dirty="0">
                <a:solidFill>
                  <a:srgbClr val="FF0000"/>
                </a:solidFill>
              </a:rPr>
              <a:t> </a:t>
            </a:r>
            <a:r>
              <a:rPr lang="en-US" sz="1800" dirty="0"/>
              <a:t>Choosing “Restore” option, restores the Sequence to the original folder, whereas the “Restore To…” allows you to restore it to another folder.</a:t>
            </a:r>
          </a:p>
        </p:txBody>
      </p:sp>
      <p:sp>
        <p:nvSpPr>
          <p:cNvPr id="3" name="Title 2"/>
          <p:cNvSpPr>
            <a:spLocks noGrp="1"/>
          </p:cNvSpPr>
          <p:nvPr>
            <p:ph type="title"/>
          </p:nvPr>
        </p:nvSpPr>
        <p:spPr/>
        <p:txBody>
          <a:bodyPr/>
          <a:lstStyle/>
          <a:p>
            <a:r>
              <a:rPr lang="en-US" dirty="0"/>
              <a:t>Restoring a deleted Sequence</a:t>
            </a:r>
          </a:p>
        </p:txBody>
      </p:sp>
      <p:pic>
        <p:nvPicPr>
          <p:cNvPr id="4" name="Content Placeholder 3"/>
          <p:cNvPicPr>
            <a:picLocks noGrp="1" noChangeAspect="1"/>
          </p:cNvPicPr>
          <p:nvPr>
            <p:ph sz="half" idx="1"/>
          </p:nvPr>
        </p:nvPicPr>
        <p:blipFill>
          <a:blip r:embed="rId2"/>
          <a:stretch>
            <a:fillRect/>
          </a:stretch>
        </p:blipFill>
        <p:spPr>
          <a:xfrm>
            <a:off x="152400" y="1472501"/>
            <a:ext cx="11887200" cy="2056564"/>
          </a:xfrm>
          <a:prstGeom prst="rect">
            <a:avLst/>
          </a:prstGeom>
          <a:ln w="28575">
            <a:solidFill>
              <a:schemeClr val="accent1"/>
            </a:solidFill>
          </a:ln>
        </p:spPr>
      </p:pic>
    </p:spTree>
    <p:extLst>
      <p:ext uri="{BB962C8B-B14F-4D97-AF65-F5344CB8AC3E}">
        <p14:creationId xmlns:p14="http://schemas.microsoft.com/office/powerpoint/2010/main" val="22737127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24C4E6-E326-49F2-A968-8E6B8406408B}"/>
              </a:ext>
            </a:extLst>
          </p:cNvPr>
          <p:cNvPicPr>
            <a:picLocks noChangeAspect="1"/>
          </p:cNvPicPr>
          <p:nvPr/>
        </p:nvPicPr>
        <p:blipFill rotWithShape="1">
          <a:blip r:embed="rId2"/>
          <a:srcRect t="34722" r="79609"/>
          <a:stretch/>
        </p:blipFill>
        <p:spPr>
          <a:xfrm>
            <a:off x="1777057" y="640080"/>
            <a:ext cx="2161098" cy="3891632"/>
          </a:xfrm>
          <a:prstGeom prst="rect">
            <a:avLst/>
          </a:prstGeom>
          <a:ln w="28575">
            <a:solidFill>
              <a:schemeClr val="accent1"/>
            </a:solidFill>
          </a:ln>
          <a:effectLst/>
        </p:spPr>
      </p:pic>
      <p:sp>
        <p:nvSpPr>
          <p:cNvPr id="5" name="Content Placeholder 4"/>
          <p:cNvSpPr>
            <a:spLocks noGrp="1"/>
          </p:cNvSpPr>
          <p:nvPr>
            <p:ph sz="half" idx="2"/>
          </p:nvPr>
        </p:nvSpPr>
        <p:spPr>
          <a:xfrm>
            <a:off x="0" y="4664651"/>
            <a:ext cx="12188952" cy="1635535"/>
          </a:xfrm>
        </p:spPr>
        <p:txBody>
          <a:bodyPr/>
          <a:lstStyle/>
          <a:p>
            <a:pPr algn="just"/>
            <a:r>
              <a:rPr lang="en-US" dirty="0"/>
              <a:t>Before the Chromeleon 7.2 workstation can run the instrument, it has to be configured.</a:t>
            </a:r>
          </a:p>
          <a:p>
            <a:pPr lvl="1" algn="just"/>
            <a:r>
              <a:rPr lang="en-US" dirty="0"/>
              <a:t>This is typically done during installation.</a:t>
            </a:r>
          </a:p>
          <a:p>
            <a:pPr algn="just"/>
            <a:r>
              <a:rPr lang="en-US" sz="1800" b="1" u="sng" dirty="0">
                <a:solidFill>
                  <a:srgbClr val="FF0000"/>
                </a:solidFill>
              </a:rPr>
              <a:t>NOTE</a:t>
            </a:r>
            <a:r>
              <a:rPr lang="en-US" sz="1800" dirty="0">
                <a:solidFill>
                  <a:schemeClr val="tx1"/>
                </a:solidFill>
              </a:rPr>
              <a:t>: </a:t>
            </a:r>
            <a:r>
              <a:rPr lang="en-US" sz="1800" dirty="0"/>
              <a:t>You can configure the instrument by right-clicking on the Chromeleon icon (“Charlie”) on the task bar and choosing “Configure instruments” option</a:t>
            </a:r>
            <a:r>
              <a:rPr lang="en-US" dirty="0"/>
              <a:t>.</a:t>
            </a:r>
          </a:p>
        </p:txBody>
      </p:sp>
      <p:sp>
        <p:nvSpPr>
          <p:cNvPr id="3" name="Title 2"/>
          <p:cNvSpPr>
            <a:spLocks noGrp="1"/>
          </p:cNvSpPr>
          <p:nvPr>
            <p:ph type="title"/>
          </p:nvPr>
        </p:nvSpPr>
        <p:spPr/>
        <p:txBody>
          <a:bodyPr/>
          <a:lstStyle/>
          <a:p>
            <a:r>
              <a:rPr lang="en-US" dirty="0"/>
              <a:t>Chromeleon Instrument Configuration</a:t>
            </a:r>
          </a:p>
        </p:txBody>
      </p:sp>
      <p:pic>
        <p:nvPicPr>
          <p:cNvPr id="12" name="Picture 11">
            <a:extLst>
              <a:ext uri="{FF2B5EF4-FFF2-40B4-BE49-F238E27FC236}">
                <a16:creationId xmlns:a16="http://schemas.microsoft.com/office/drawing/2014/main" id="{607E31F4-E440-4E08-8E59-D13B58DEB9C1}"/>
              </a:ext>
            </a:extLst>
          </p:cNvPr>
          <p:cNvPicPr>
            <a:picLocks noChangeAspect="1"/>
          </p:cNvPicPr>
          <p:nvPr/>
        </p:nvPicPr>
        <p:blipFill rotWithShape="1">
          <a:blip r:embed="rId3"/>
          <a:srcRect l="62201" t="77247"/>
          <a:stretch/>
        </p:blipFill>
        <p:spPr>
          <a:xfrm>
            <a:off x="4546433" y="1510020"/>
            <a:ext cx="5925461" cy="2006319"/>
          </a:xfrm>
          <a:prstGeom prst="rect">
            <a:avLst/>
          </a:prstGeom>
          <a:ln w="28575">
            <a:solidFill>
              <a:schemeClr val="accent1"/>
            </a:solidFill>
          </a:ln>
          <a:effectLst/>
        </p:spPr>
      </p:pic>
    </p:spTree>
    <p:extLst>
      <p:ext uri="{BB962C8B-B14F-4D97-AF65-F5344CB8AC3E}">
        <p14:creationId xmlns:p14="http://schemas.microsoft.com/office/powerpoint/2010/main" val="1515821998"/>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3.2: Creating an Instrument Method</a:t>
            </a:r>
          </a:p>
        </p:txBody>
      </p:sp>
      <p:sp>
        <p:nvSpPr>
          <p:cNvPr id="5" name="Text Placeholder 4"/>
          <p:cNvSpPr>
            <a:spLocks noGrp="1"/>
          </p:cNvSpPr>
          <p:nvPr>
            <p:ph type="body" sz="quarter" idx="10"/>
          </p:nvPr>
        </p:nvSpPr>
        <p:spPr/>
        <p:txBody>
          <a:bodyPr/>
          <a:lstStyle/>
          <a:p>
            <a:r>
              <a:rPr lang="en-US" b="1" dirty="0"/>
              <a:t>Module 3.2: Creating an Instrument Method</a:t>
            </a:r>
          </a:p>
        </p:txBody>
      </p:sp>
    </p:spTree>
    <p:extLst>
      <p:ext uri="{BB962C8B-B14F-4D97-AF65-F5344CB8AC3E}">
        <p14:creationId xmlns:p14="http://schemas.microsoft.com/office/powerpoint/2010/main" val="1968512073"/>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1926"/>
            <a:ext cx="12188952" cy="846382"/>
          </a:xfrm>
        </p:spPr>
        <p:txBody>
          <a:bodyPr>
            <a:spAutoFit/>
          </a:bodyPr>
          <a:lstStyle/>
          <a:p>
            <a:pPr algn="just"/>
            <a:r>
              <a:rPr lang="en-US" sz="1800" dirty="0"/>
              <a:t>If you haven’t created an Instrument Method, go to the Navigation Pane and select the Sequence you created earlier.</a:t>
            </a:r>
          </a:p>
          <a:p>
            <a:pPr algn="just"/>
            <a:r>
              <a:rPr lang="en-US" sz="1800" dirty="0"/>
              <a:t>Next on the ribbon at the top, click “Create” &gt; “Instrument Method”.</a:t>
            </a:r>
          </a:p>
        </p:txBody>
      </p:sp>
      <p:sp>
        <p:nvSpPr>
          <p:cNvPr id="3" name="Title 2"/>
          <p:cNvSpPr>
            <a:spLocks noGrp="1"/>
          </p:cNvSpPr>
          <p:nvPr>
            <p:ph type="title"/>
          </p:nvPr>
        </p:nvSpPr>
        <p:spPr/>
        <p:txBody>
          <a:bodyPr/>
          <a:lstStyle/>
          <a:p>
            <a:r>
              <a:rPr lang="en-US" dirty="0"/>
              <a:t>Creating a new Instrument Method</a:t>
            </a:r>
          </a:p>
        </p:txBody>
      </p:sp>
      <p:pic>
        <p:nvPicPr>
          <p:cNvPr id="10" name="Content Placeholder 9">
            <a:extLst>
              <a:ext uri="{FF2B5EF4-FFF2-40B4-BE49-F238E27FC236}">
                <a16:creationId xmlns:a16="http://schemas.microsoft.com/office/drawing/2014/main" id="{11C2988F-68C9-4568-8800-379B9C9D51A7}"/>
              </a:ext>
            </a:extLst>
          </p:cNvPr>
          <p:cNvPicPr>
            <a:picLocks noGrp="1" noChangeAspect="1"/>
          </p:cNvPicPr>
          <p:nvPr>
            <p:ph sz="half" idx="1"/>
          </p:nvPr>
        </p:nvPicPr>
        <p:blipFill rotWithShape="1">
          <a:blip r:embed="rId2"/>
          <a:srcRect r="61875" b="57778"/>
          <a:stretch/>
        </p:blipFill>
        <p:spPr>
          <a:xfrm>
            <a:off x="2320846" y="640080"/>
            <a:ext cx="7550308" cy="4703445"/>
          </a:xfrm>
          <a:prstGeom prst="rect">
            <a:avLst/>
          </a:prstGeom>
          <a:ln w="28575">
            <a:solidFill>
              <a:schemeClr val="accent1"/>
            </a:solidFill>
          </a:ln>
        </p:spPr>
      </p:pic>
    </p:spTree>
    <p:extLst>
      <p:ext uri="{BB962C8B-B14F-4D97-AF65-F5344CB8AC3E}">
        <p14:creationId xmlns:p14="http://schemas.microsoft.com/office/powerpoint/2010/main" val="2560542515"/>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 y="5476895"/>
            <a:ext cx="12188952" cy="822960"/>
          </a:xfrm>
        </p:spPr>
        <p:txBody>
          <a:bodyPr>
            <a:spAutoFit/>
          </a:bodyPr>
          <a:lstStyle/>
          <a:p>
            <a:pPr algn="just"/>
            <a:r>
              <a:rPr lang="en-US" sz="1800" dirty="0"/>
              <a:t>In the Instrument Method Wizard, select the Instrument.</a:t>
            </a:r>
          </a:p>
          <a:p>
            <a:pPr algn="just"/>
            <a:r>
              <a:rPr lang="en-US" sz="1800" dirty="0"/>
              <a:t>Click Next.</a:t>
            </a:r>
          </a:p>
        </p:txBody>
      </p:sp>
      <p:sp>
        <p:nvSpPr>
          <p:cNvPr id="4" name="Title 3"/>
          <p:cNvSpPr>
            <a:spLocks noGrp="1"/>
          </p:cNvSpPr>
          <p:nvPr>
            <p:ph type="title"/>
          </p:nvPr>
        </p:nvSpPr>
        <p:spPr/>
        <p:txBody>
          <a:bodyPr/>
          <a:lstStyle/>
          <a:p>
            <a:r>
              <a:rPr lang="en-US" dirty="0"/>
              <a:t>Instrument Method – Select Instrument</a:t>
            </a:r>
          </a:p>
        </p:txBody>
      </p:sp>
      <p:pic>
        <p:nvPicPr>
          <p:cNvPr id="11" name="Content Placeholder 10">
            <a:extLst>
              <a:ext uri="{FF2B5EF4-FFF2-40B4-BE49-F238E27FC236}">
                <a16:creationId xmlns:a16="http://schemas.microsoft.com/office/drawing/2014/main" id="{DAD42898-A177-49E6-9889-F60403DB4D6D}"/>
              </a:ext>
            </a:extLst>
          </p:cNvPr>
          <p:cNvPicPr>
            <a:picLocks noGrp="1" noChangeAspect="1"/>
          </p:cNvPicPr>
          <p:nvPr>
            <p:ph sz="half" idx="1"/>
          </p:nvPr>
        </p:nvPicPr>
        <p:blipFill>
          <a:blip r:embed="rId2"/>
          <a:stretch>
            <a:fillRect/>
          </a:stretch>
        </p:blipFill>
        <p:spPr>
          <a:xfrm>
            <a:off x="3490946" y="640080"/>
            <a:ext cx="5210108" cy="4724090"/>
          </a:xfrm>
          <a:prstGeom prst="rect">
            <a:avLst/>
          </a:prstGeom>
          <a:ln w="28575">
            <a:solidFill>
              <a:schemeClr val="accent1"/>
            </a:solidFill>
          </a:ln>
        </p:spPr>
      </p:pic>
    </p:spTree>
    <p:extLst>
      <p:ext uri="{BB962C8B-B14F-4D97-AF65-F5344CB8AC3E}">
        <p14:creationId xmlns:p14="http://schemas.microsoft.com/office/powerpoint/2010/main" val="1934205932"/>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0" y="5469968"/>
            <a:ext cx="12188952" cy="822960"/>
          </a:xfrm>
        </p:spPr>
        <p:txBody>
          <a:bodyPr>
            <a:spAutoFit/>
          </a:bodyPr>
          <a:lstStyle/>
          <a:p>
            <a:pPr algn="just"/>
            <a:r>
              <a:rPr lang="en-US" sz="1800" dirty="0"/>
              <a:t>In the Instrument Method Wizard, enter the Run Time and select the Diagnostic Channels you want to monitor.</a:t>
            </a:r>
          </a:p>
          <a:p>
            <a:pPr algn="just"/>
            <a:r>
              <a:rPr lang="en-US" sz="1800" dirty="0"/>
              <a:t>Click Next.</a:t>
            </a:r>
          </a:p>
        </p:txBody>
      </p:sp>
      <p:sp>
        <p:nvSpPr>
          <p:cNvPr id="4" name="Title 3"/>
          <p:cNvSpPr>
            <a:spLocks noGrp="1"/>
          </p:cNvSpPr>
          <p:nvPr>
            <p:ph type="title"/>
          </p:nvPr>
        </p:nvSpPr>
        <p:spPr/>
        <p:txBody>
          <a:bodyPr/>
          <a:lstStyle/>
          <a:p>
            <a:r>
              <a:rPr lang="en-US" dirty="0"/>
              <a:t>Instrument Method - Overview</a:t>
            </a:r>
          </a:p>
        </p:txBody>
      </p:sp>
      <p:pic>
        <p:nvPicPr>
          <p:cNvPr id="7" name="Content Placeholder 6">
            <a:extLst>
              <a:ext uri="{FF2B5EF4-FFF2-40B4-BE49-F238E27FC236}">
                <a16:creationId xmlns:a16="http://schemas.microsoft.com/office/drawing/2014/main" id="{FF2F3836-3AB3-47FA-80C9-BE95ECDC041A}"/>
              </a:ext>
            </a:extLst>
          </p:cNvPr>
          <p:cNvPicPr>
            <a:picLocks noGrp="1" noChangeAspect="1"/>
          </p:cNvPicPr>
          <p:nvPr>
            <p:ph sz="half" idx="1"/>
          </p:nvPr>
        </p:nvPicPr>
        <p:blipFill>
          <a:blip r:embed="rId2"/>
          <a:stretch>
            <a:fillRect/>
          </a:stretch>
        </p:blipFill>
        <p:spPr>
          <a:xfrm>
            <a:off x="3489960" y="640641"/>
            <a:ext cx="5212080" cy="4725273"/>
          </a:xfrm>
          <a:prstGeom prst="rect">
            <a:avLst/>
          </a:prstGeom>
          <a:ln w="28575">
            <a:solidFill>
              <a:schemeClr val="accent1"/>
            </a:solidFill>
          </a:ln>
        </p:spPr>
      </p:pic>
    </p:spTree>
    <p:extLst>
      <p:ext uri="{BB962C8B-B14F-4D97-AF65-F5344CB8AC3E}">
        <p14:creationId xmlns:p14="http://schemas.microsoft.com/office/powerpoint/2010/main" val="2528298017"/>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 y="5201053"/>
            <a:ext cx="12188952" cy="1097280"/>
          </a:xfrm>
        </p:spPr>
        <p:txBody>
          <a:bodyPr>
            <a:spAutoFit/>
          </a:bodyPr>
          <a:lstStyle/>
          <a:p>
            <a:pPr algn="just">
              <a:spcAft>
                <a:spcPts val="600"/>
              </a:spcAft>
            </a:pPr>
            <a:r>
              <a:rPr lang="en-US" sz="1800" dirty="0"/>
              <a:t>In the next section of the Instrument Method Wizard, you can input the Solvent Names and specify the Solvent that will be used (%A1 or %A2 or %A3) and (%B1 or %B2 or %B3).</a:t>
            </a:r>
          </a:p>
          <a:p>
            <a:pPr algn="just">
              <a:spcAft>
                <a:spcPts val="600"/>
              </a:spcAft>
            </a:pPr>
            <a:r>
              <a:rPr lang="en-US" sz="1800" dirty="0"/>
              <a:t>Click Next.</a:t>
            </a:r>
          </a:p>
        </p:txBody>
      </p:sp>
      <p:sp>
        <p:nvSpPr>
          <p:cNvPr id="4" name="Title 3"/>
          <p:cNvSpPr>
            <a:spLocks noGrp="1"/>
          </p:cNvSpPr>
          <p:nvPr>
            <p:ph type="title"/>
          </p:nvPr>
        </p:nvSpPr>
        <p:spPr/>
        <p:txBody>
          <a:bodyPr/>
          <a:lstStyle/>
          <a:p>
            <a:r>
              <a:rPr lang="en-US" dirty="0"/>
              <a:t>Instrument Method - Pump</a:t>
            </a:r>
          </a:p>
        </p:txBody>
      </p:sp>
      <p:pic>
        <p:nvPicPr>
          <p:cNvPr id="7" name="Content Placeholder 6">
            <a:extLst>
              <a:ext uri="{FF2B5EF4-FFF2-40B4-BE49-F238E27FC236}">
                <a16:creationId xmlns:a16="http://schemas.microsoft.com/office/drawing/2014/main" id="{D0937974-0129-4EB6-8070-9A70C03BF620}"/>
              </a:ext>
            </a:extLst>
          </p:cNvPr>
          <p:cNvPicPr>
            <a:picLocks noGrp="1" noChangeAspect="1"/>
          </p:cNvPicPr>
          <p:nvPr>
            <p:ph sz="half" idx="1"/>
          </p:nvPr>
        </p:nvPicPr>
        <p:blipFill>
          <a:blip r:embed="rId2"/>
          <a:stretch>
            <a:fillRect/>
          </a:stretch>
        </p:blipFill>
        <p:spPr>
          <a:xfrm>
            <a:off x="3672840" y="640080"/>
            <a:ext cx="4846320" cy="4388211"/>
          </a:xfrm>
          <a:prstGeom prst="rect">
            <a:avLst/>
          </a:prstGeom>
          <a:ln w="28575">
            <a:solidFill>
              <a:schemeClr val="accent1"/>
            </a:solidFill>
          </a:ln>
        </p:spPr>
      </p:pic>
    </p:spTree>
    <p:extLst>
      <p:ext uri="{BB962C8B-B14F-4D97-AF65-F5344CB8AC3E}">
        <p14:creationId xmlns:p14="http://schemas.microsoft.com/office/powerpoint/2010/main" val="2322609644"/>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0" y="5477609"/>
            <a:ext cx="12188952" cy="822960"/>
          </a:xfrm>
        </p:spPr>
        <p:txBody>
          <a:bodyPr>
            <a:spAutoFit/>
          </a:bodyPr>
          <a:lstStyle/>
          <a:p>
            <a:pPr algn="just">
              <a:spcAft>
                <a:spcPts val="600"/>
              </a:spcAft>
            </a:pPr>
            <a:r>
              <a:rPr lang="en-US" sz="1800" dirty="0"/>
              <a:t>In the Flow Gradient section of the Instrument Method Wizard, first click “Remove Equilibration Stage” (</a:t>
            </a:r>
            <a:r>
              <a:rPr lang="en-US" sz="1800" i="1" dirty="0"/>
              <a:t>red </a:t>
            </a:r>
            <a:r>
              <a:rPr lang="en-US" sz="1800" dirty="0"/>
              <a:t>box).</a:t>
            </a:r>
          </a:p>
          <a:p>
            <a:pPr algn="just">
              <a:spcAft>
                <a:spcPts val="600"/>
              </a:spcAft>
            </a:pPr>
            <a:r>
              <a:rPr lang="en-US" sz="1800" dirty="0"/>
              <a:t>Click “Yes” in the pop-up window.</a:t>
            </a:r>
          </a:p>
        </p:txBody>
      </p:sp>
      <p:sp>
        <p:nvSpPr>
          <p:cNvPr id="4" name="Title 3"/>
          <p:cNvSpPr>
            <a:spLocks noGrp="1"/>
          </p:cNvSpPr>
          <p:nvPr>
            <p:ph type="title"/>
          </p:nvPr>
        </p:nvSpPr>
        <p:spPr/>
        <p:txBody>
          <a:bodyPr/>
          <a:lstStyle/>
          <a:p>
            <a:r>
              <a:rPr lang="en-US" dirty="0"/>
              <a:t>Instrument Method – Flow Gradient</a:t>
            </a:r>
          </a:p>
        </p:txBody>
      </p:sp>
      <p:pic>
        <p:nvPicPr>
          <p:cNvPr id="7" name="Content Placeholder 6">
            <a:extLst>
              <a:ext uri="{FF2B5EF4-FFF2-40B4-BE49-F238E27FC236}">
                <a16:creationId xmlns:a16="http://schemas.microsoft.com/office/drawing/2014/main" id="{BC451F44-75C2-4B4E-A9D6-62FDD8EBA145}"/>
              </a:ext>
            </a:extLst>
          </p:cNvPr>
          <p:cNvPicPr>
            <a:picLocks noGrp="1" noChangeAspect="1"/>
          </p:cNvPicPr>
          <p:nvPr>
            <p:ph sz="half" idx="1"/>
          </p:nvPr>
        </p:nvPicPr>
        <p:blipFill>
          <a:blip r:embed="rId2"/>
          <a:stretch>
            <a:fillRect/>
          </a:stretch>
        </p:blipFill>
        <p:spPr>
          <a:xfrm>
            <a:off x="3489960" y="640080"/>
            <a:ext cx="5212080" cy="4715174"/>
          </a:xfrm>
          <a:prstGeom prst="rect">
            <a:avLst/>
          </a:prstGeom>
          <a:ln w="28575">
            <a:solidFill>
              <a:schemeClr val="accent1"/>
            </a:solidFill>
          </a:ln>
        </p:spPr>
      </p:pic>
      <p:sp>
        <p:nvSpPr>
          <p:cNvPr id="8" name="Rectangle 7"/>
          <p:cNvSpPr/>
          <p:nvPr/>
        </p:nvSpPr>
        <p:spPr bwMode="auto">
          <a:xfrm>
            <a:off x="3591322" y="4797829"/>
            <a:ext cx="1542653" cy="15517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231184914"/>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 y="5475612"/>
            <a:ext cx="12188952" cy="822960"/>
          </a:xfrm>
        </p:spPr>
        <p:txBody>
          <a:bodyPr>
            <a:spAutoFit/>
          </a:bodyPr>
          <a:lstStyle/>
          <a:p>
            <a:pPr algn="just">
              <a:spcAft>
                <a:spcPts val="0"/>
              </a:spcAft>
            </a:pPr>
            <a:r>
              <a:rPr lang="en-US" sz="1800" dirty="0"/>
              <a:t>Edit your gradient.</a:t>
            </a:r>
            <a:endParaRPr lang="en-US" sz="1600" dirty="0"/>
          </a:p>
          <a:p>
            <a:pPr algn="just">
              <a:spcAft>
                <a:spcPts val="0"/>
              </a:spcAft>
            </a:pPr>
            <a:r>
              <a:rPr lang="en-US" sz="1800" dirty="0"/>
              <a:t>Click Next.</a:t>
            </a:r>
          </a:p>
        </p:txBody>
      </p:sp>
      <p:sp>
        <p:nvSpPr>
          <p:cNvPr id="4" name="Title 3"/>
          <p:cNvSpPr>
            <a:spLocks noGrp="1"/>
          </p:cNvSpPr>
          <p:nvPr>
            <p:ph type="title"/>
          </p:nvPr>
        </p:nvSpPr>
        <p:spPr/>
        <p:txBody>
          <a:bodyPr/>
          <a:lstStyle/>
          <a:p>
            <a:r>
              <a:rPr lang="en-US" dirty="0"/>
              <a:t>Instrument Method – Flow Gradient</a:t>
            </a:r>
          </a:p>
        </p:txBody>
      </p:sp>
      <p:pic>
        <p:nvPicPr>
          <p:cNvPr id="6" name="Picture 5">
            <a:extLst>
              <a:ext uri="{FF2B5EF4-FFF2-40B4-BE49-F238E27FC236}">
                <a16:creationId xmlns:a16="http://schemas.microsoft.com/office/drawing/2014/main" id="{3D08365D-BF01-4F25-B4BA-860C1A8AD4AE}"/>
              </a:ext>
            </a:extLst>
          </p:cNvPr>
          <p:cNvPicPr>
            <a:picLocks noChangeAspect="1"/>
          </p:cNvPicPr>
          <p:nvPr/>
        </p:nvPicPr>
        <p:blipFill>
          <a:blip r:embed="rId2"/>
          <a:stretch>
            <a:fillRect/>
          </a:stretch>
        </p:blipFill>
        <p:spPr>
          <a:xfrm>
            <a:off x="3627120" y="643153"/>
            <a:ext cx="4937760" cy="4471586"/>
          </a:xfrm>
          <a:prstGeom prst="rect">
            <a:avLst/>
          </a:prstGeom>
          <a:ln w="28575">
            <a:solidFill>
              <a:schemeClr val="accent1"/>
            </a:solidFill>
          </a:ln>
          <a:effectLst/>
        </p:spPr>
      </p:pic>
    </p:spTree>
    <p:extLst>
      <p:ext uri="{BB962C8B-B14F-4D97-AF65-F5344CB8AC3E}">
        <p14:creationId xmlns:p14="http://schemas.microsoft.com/office/powerpoint/2010/main" val="914834448"/>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524" y="5469608"/>
            <a:ext cx="12188952" cy="822960"/>
          </a:xfrm>
        </p:spPr>
        <p:txBody>
          <a:bodyPr>
            <a:spAutoFit/>
          </a:bodyPr>
          <a:lstStyle/>
          <a:p>
            <a:pPr algn="just">
              <a:spcAft>
                <a:spcPts val="600"/>
              </a:spcAft>
            </a:pPr>
            <a:r>
              <a:rPr lang="en-US" sz="1800" dirty="0"/>
              <a:t>We typically use a Wash mode of “Both”, which washes the Needle before and after sample aspiration.</a:t>
            </a:r>
          </a:p>
          <a:p>
            <a:pPr algn="just">
              <a:spcAft>
                <a:spcPts val="600"/>
              </a:spcAft>
            </a:pPr>
            <a:r>
              <a:rPr lang="en-US" sz="1800" dirty="0"/>
              <a:t>Click Next.</a:t>
            </a:r>
          </a:p>
        </p:txBody>
      </p:sp>
      <p:sp>
        <p:nvSpPr>
          <p:cNvPr id="4" name="Title 3"/>
          <p:cNvSpPr>
            <a:spLocks noGrp="1"/>
          </p:cNvSpPr>
          <p:nvPr>
            <p:ph type="title"/>
          </p:nvPr>
        </p:nvSpPr>
        <p:spPr/>
        <p:txBody>
          <a:bodyPr/>
          <a:lstStyle/>
          <a:p>
            <a:r>
              <a:rPr lang="en-US" dirty="0"/>
              <a:t>Instrument Method – Sampler Module</a:t>
            </a:r>
          </a:p>
        </p:txBody>
      </p:sp>
      <p:pic>
        <p:nvPicPr>
          <p:cNvPr id="7" name="Content Placeholder 6">
            <a:extLst>
              <a:ext uri="{FF2B5EF4-FFF2-40B4-BE49-F238E27FC236}">
                <a16:creationId xmlns:a16="http://schemas.microsoft.com/office/drawing/2014/main" id="{2372690D-1A17-4638-A413-625A8267E729}"/>
              </a:ext>
            </a:extLst>
          </p:cNvPr>
          <p:cNvPicPr>
            <a:picLocks noGrp="1" noChangeAspect="1"/>
          </p:cNvPicPr>
          <p:nvPr>
            <p:ph sz="half" idx="1"/>
          </p:nvPr>
        </p:nvPicPr>
        <p:blipFill>
          <a:blip r:embed="rId2"/>
          <a:stretch>
            <a:fillRect/>
          </a:stretch>
        </p:blipFill>
        <p:spPr>
          <a:xfrm>
            <a:off x="3672840" y="640080"/>
            <a:ext cx="4846320" cy="4384284"/>
          </a:xfrm>
          <a:prstGeom prst="rect">
            <a:avLst/>
          </a:prstGeom>
          <a:ln w="28575">
            <a:solidFill>
              <a:schemeClr val="accent1"/>
            </a:solidFill>
          </a:ln>
        </p:spPr>
      </p:pic>
    </p:spTree>
    <p:extLst>
      <p:ext uri="{BB962C8B-B14F-4D97-AF65-F5344CB8AC3E}">
        <p14:creationId xmlns:p14="http://schemas.microsoft.com/office/powerpoint/2010/main" val="857059712"/>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523" y="5473603"/>
            <a:ext cx="12188952" cy="822960"/>
          </a:xfrm>
        </p:spPr>
        <p:txBody>
          <a:bodyPr>
            <a:spAutoFit/>
          </a:bodyPr>
          <a:lstStyle/>
          <a:p>
            <a:pPr algn="just"/>
            <a:r>
              <a:rPr lang="en-US" sz="1800" dirty="0"/>
              <a:t>We can set a temperature for the sampler module by clicking “Use temperature control” and entering a temperature.</a:t>
            </a:r>
          </a:p>
          <a:p>
            <a:pPr algn="just"/>
            <a:r>
              <a:rPr lang="en-US" sz="1800" dirty="0"/>
              <a:t>Click Next.</a:t>
            </a:r>
          </a:p>
        </p:txBody>
      </p:sp>
      <p:sp>
        <p:nvSpPr>
          <p:cNvPr id="4" name="Title 3"/>
          <p:cNvSpPr>
            <a:spLocks noGrp="1"/>
          </p:cNvSpPr>
          <p:nvPr>
            <p:ph type="title"/>
          </p:nvPr>
        </p:nvSpPr>
        <p:spPr/>
        <p:txBody>
          <a:bodyPr/>
          <a:lstStyle/>
          <a:p>
            <a:r>
              <a:rPr lang="en-US" dirty="0"/>
              <a:t>Instrument Method – Sampler Module Temperature</a:t>
            </a:r>
          </a:p>
        </p:txBody>
      </p:sp>
      <p:pic>
        <p:nvPicPr>
          <p:cNvPr id="10" name="Content Placeholder 9">
            <a:extLst>
              <a:ext uri="{FF2B5EF4-FFF2-40B4-BE49-F238E27FC236}">
                <a16:creationId xmlns:a16="http://schemas.microsoft.com/office/drawing/2014/main" id="{FAD677F9-A95A-470E-84E4-992D80CF37D5}"/>
              </a:ext>
            </a:extLst>
          </p:cNvPr>
          <p:cNvPicPr>
            <a:picLocks noGrp="1" noChangeAspect="1"/>
          </p:cNvPicPr>
          <p:nvPr>
            <p:ph sz="half" idx="1"/>
          </p:nvPr>
        </p:nvPicPr>
        <p:blipFill>
          <a:blip r:embed="rId2"/>
          <a:stretch>
            <a:fillRect/>
          </a:stretch>
        </p:blipFill>
        <p:spPr>
          <a:xfrm>
            <a:off x="3489960" y="640080"/>
            <a:ext cx="5212080" cy="4725274"/>
          </a:xfrm>
          <a:prstGeom prst="rect">
            <a:avLst/>
          </a:prstGeom>
          <a:ln w="28575">
            <a:solidFill>
              <a:schemeClr val="accent1"/>
            </a:solidFill>
          </a:ln>
        </p:spPr>
      </p:pic>
    </p:spTree>
    <p:extLst>
      <p:ext uri="{BB962C8B-B14F-4D97-AF65-F5344CB8AC3E}">
        <p14:creationId xmlns:p14="http://schemas.microsoft.com/office/powerpoint/2010/main" val="1923265281"/>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524" y="5324392"/>
            <a:ext cx="12188952" cy="969492"/>
          </a:xfrm>
        </p:spPr>
        <p:txBody>
          <a:bodyPr>
            <a:spAutoFit/>
          </a:bodyPr>
          <a:lstStyle/>
          <a:p>
            <a:pPr algn="just">
              <a:spcAft>
                <a:spcPts val="0"/>
              </a:spcAft>
            </a:pPr>
            <a:r>
              <a:rPr lang="en-US" sz="1800" dirty="0"/>
              <a:t>Enable temperature control for the Column chamber and Pre-Heater; then enter the temperature you will use.</a:t>
            </a:r>
          </a:p>
          <a:p>
            <a:pPr algn="just">
              <a:spcAft>
                <a:spcPts val="0"/>
              </a:spcAft>
            </a:pPr>
            <a:r>
              <a:rPr lang="en-US" sz="1800" b="1" u="sng" dirty="0">
                <a:solidFill>
                  <a:srgbClr val="FF0000"/>
                </a:solidFill>
              </a:rPr>
              <a:t>NOTE</a:t>
            </a:r>
            <a:r>
              <a:rPr lang="en-US" sz="1800" b="1" dirty="0"/>
              <a:t>: </a:t>
            </a:r>
            <a:r>
              <a:rPr lang="en-US" sz="1800" dirty="0"/>
              <a:t>Ensure you select “Advanced” (</a:t>
            </a:r>
            <a:r>
              <a:rPr lang="en-US" sz="1800" i="1" dirty="0"/>
              <a:t>red box</a:t>
            </a:r>
            <a:r>
              <a:rPr lang="en-US" sz="1800" dirty="0"/>
              <a:t>) to see all the parameters.</a:t>
            </a:r>
            <a:endParaRPr lang="en-US" sz="1800" b="1" u="sng" dirty="0"/>
          </a:p>
          <a:p>
            <a:pPr algn="just">
              <a:spcAft>
                <a:spcPts val="600"/>
              </a:spcAft>
            </a:pPr>
            <a:r>
              <a:rPr lang="en-US" sz="1800" dirty="0"/>
              <a:t>Click Next.</a:t>
            </a:r>
          </a:p>
        </p:txBody>
      </p:sp>
      <p:sp>
        <p:nvSpPr>
          <p:cNvPr id="4" name="Title 3"/>
          <p:cNvSpPr>
            <a:spLocks noGrp="1"/>
          </p:cNvSpPr>
          <p:nvPr>
            <p:ph type="title"/>
          </p:nvPr>
        </p:nvSpPr>
        <p:spPr/>
        <p:txBody>
          <a:bodyPr/>
          <a:lstStyle/>
          <a:p>
            <a:r>
              <a:rPr lang="en-US" dirty="0"/>
              <a:t>Instrument Method – Column Compartment</a:t>
            </a:r>
          </a:p>
        </p:txBody>
      </p:sp>
      <p:pic>
        <p:nvPicPr>
          <p:cNvPr id="8" name="Content Placeholder 7">
            <a:extLst>
              <a:ext uri="{FF2B5EF4-FFF2-40B4-BE49-F238E27FC236}">
                <a16:creationId xmlns:a16="http://schemas.microsoft.com/office/drawing/2014/main" id="{44E0B8C1-FC42-45A7-BC0B-047405B57496}"/>
              </a:ext>
            </a:extLst>
          </p:cNvPr>
          <p:cNvPicPr>
            <a:picLocks noGrp="1" noChangeAspect="1"/>
          </p:cNvPicPr>
          <p:nvPr>
            <p:ph sz="half" idx="1"/>
          </p:nvPr>
        </p:nvPicPr>
        <p:blipFill>
          <a:blip r:embed="rId2"/>
          <a:stretch>
            <a:fillRect/>
          </a:stretch>
        </p:blipFill>
        <p:spPr>
          <a:xfrm>
            <a:off x="3581400" y="641691"/>
            <a:ext cx="5029200" cy="4560058"/>
          </a:xfrm>
          <a:prstGeom prst="rect">
            <a:avLst/>
          </a:prstGeom>
          <a:ln w="28575">
            <a:solidFill>
              <a:schemeClr val="accent1"/>
            </a:solidFill>
          </a:ln>
        </p:spPr>
      </p:pic>
      <p:sp>
        <p:nvSpPr>
          <p:cNvPr id="7" name="Rectangle 6"/>
          <p:cNvSpPr/>
          <p:nvPr/>
        </p:nvSpPr>
        <p:spPr bwMode="auto">
          <a:xfrm>
            <a:off x="7455233" y="1326168"/>
            <a:ext cx="1050592" cy="14068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2569262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105400"/>
            <a:ext cx="12188952" cy="1188720"/>
          </a:xfrm>
        </p:spPr>
        <p:txBody>
          <a:bodyPr/>
          <a:lstStyle/>
          <a:p>
            <a:pPr algn="just"/>
            <a:r>
              <a:rPr lang="en-US" sz="1800" dirty="0"/>
              <a:t>In the Instrument Configuration window that appears, click on the computer name (FRLES-9TFR4M2), right-click and choose the “Add Instrument” option.</a:t>
            </a:r>
          </a:p>
          <a:p>
            <a:pPr lvl="1" algn="just"/>
            <a:r>
              <a:rPr lang="en-US" sz="1600" dirty="0"/>
              <a:t>Give the Instrument a name.</a:t>
            </a:r>
          </a:p>
        </p:txBody>
      </p:sp>
      <p:sp>
        <p:nvSpPr>
          <p:cNvPr id="3" name="Title 2"/>
          <p:cNvSpPr>
            <a:spLocks noGrp="1"/>
          </p:cNvSpPr>
          <p:nvPr>
            <p:ph type="title"/>
          </p:nvPr>
        </p:nvSpPr>
        <p:spPr/>
        <p:txBody>
          <a:bodyPr/>
          <a:lstStyle/>
          <a:p>
            <a:r>
              <a:rPr lang="en-US" dirty="0"/>
              <a:t>Creating an Instrument</a:t>
            </a:r>
          </a:p>
        </p:txBody>
      </p:sp>
      <p:pic>
        <p:nvPicPr>
          <p:cNvPr id="6" name="Picture 5">
            <a:extLst>
              <a:ext uri="{FF2B5EF4-FFF2-40B4-BE49-F238E27FC236}">
                <a16:creationId xmlns:a16="http://schemas.microsoft.com/office/drawing/2014/main" id="{8CEF13CC-E937-4C1A-827E-A1451A14257E}"/>
              </a:ext>
            </a:extLst>
          </p:cNvPr>
          <p:cNvPicPr>
            <a:picLocks noChangeAspect="1"/>
          </p:cNvPicPr>
          <p:nvPr/>
        </p:nvPicPr>
        <p:blipFill rotWithShape="1">
          <a:blip r:embed="rId2"/>
          <a:srcRect l="10679" t="17971" r="15462" b="13913"/>
          <a:stretch/>
        </p:blipFill>
        <p:spPr>
          <a:xfrm>
            <a:off x="1920717" y="640080"/>
            <a:ext cx="8350565" cy="4331970"/>
          </a:xfrm>
          <a:prstGeom prst="rect">
            <a:avLst/>
          </a:prstGeom>
          <a:ln w="28575">
            <a:solidFill>
              <a:schemeClr val="accent1"/>
            </a:solidFill>
          </a:ln>
          <a:effectLst/>
        </p:spPr>
      </p:pic>
    </p:spTree>
    <p:extLst>
      <p:ext uri="{BB962C8B-B14F-4D97-AF65-F5344CB8AC3E}">
        <p14:creationId xmlns:p14="http://schemas.microsoft.com/office/powerpoint/2010/main" val="1024799211"/>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7" name="Inhaltsplatzhalter 3"/>
          <p:cNvSpPr>
            <a:spLocks noGrp="1"/>
          </p:cNvSpPr>
          <p:nvPr>
            <p:ph sz="half" idx="1"/>
          </p:nvPr>
        </p:nvSpPr>
        <p:spPr>
          <a:prstGeom prst="rect">
            <a:avLst/>
          </a:prstGeom>
          <a:gradFill flip="none" rotWithShape="1">
            <a:gsLst>
              <a:gs pos="0">
                <a:schemeClr val="accent1"/>
              </a:gs>
              <a:gs pos="47000">
                <a:srgbClr val="FFFFFF"/>
              </a:gs>
            </a:gsLst>
            <a:lin ang="10800000" scaled="1"/>
            <a:tileRect/>
          </a:gradFill>
          <a:ln w="38100" cap="flat" algn="ctr">
            <a:solidFill>
              <a:schemeClr val="bg1"/>
            </a:solidFill>
            <a:round/>
            <a:headEnd type="none" w="med" len="med"/>
            <a:tailEnd type="none" w="med" len="med"/>
          </a:ln>
          <a:effectLst>
            <a:outerShdw blurRad="533400" dist="241300" dir="9180000" sx="95000" sy="95000" algn="tl" rotWithShape="0">
              <a:schemeClr val="accent1">
                <a:lumMod val="50000"/>
                <a:alpha val="43000"/>
              </a:schemeClr>
            </a:outerShdw>
          </a:effectLst>
        </p:spPr>
        <p:txBody>
          <a:bodyPr vert="horz" wrap="square" lIns="91440" tIns="182880" rIns="91440" bIns="91440" numCol="1" rtlCol="0" anchor="t" anchorCtr="0" compatLnSpc="1">
            <a:prstTxWarp prst="textNoShape">
              <a:avLst/>
            </a:prstTxWarp>
          </a:bodyPr>
          <a:lstStyle/>
          <a:p>
            <a:pPr algn="ctr">
              <a:spcAft>
                <a:spcPts val="600"/>
              </a:spcAft>
              <a:buNone/>
            </a:pPr>
            <a:r>
              <a:rPr lang="en-US" sz="1800" dirty="0"/>
              <a:t>Forced Air</a:t>
            </a:r>
          </a:p>
          <a:p>
            <a:pPr marL="188913" lvl="1" indent="-188913" defTabSz="171450">
              <a:spcAft>
                <a:spcPts val="600"/>
              </a:spcAft>
              <a:buClr>
                <a:schemeClr val="accent4"/>
              </a:buClr>
            </a:pPr>
            <a:r>
              <a:rPr lang="en-US" dirty="0"/>
              <a:t>Backpressure (</a:t>
            </a:r>
            <a:r>
              <a:rPr lang="en-US" b="1" kern="1200" dirty="0">
                <a:solidFill>
                  <a:schemeClr val="accent4">
                    <a:lumMod val="75000"/>
                  </a:schemeClr>
                </a:solidFill>
              </a:rPr>
              <a:t>≥ 400 bar</a:t>
            </a:r>
            <a:r>
              <a:rPr lang="en-US" dirty="0"/>
              <a:t>)</a:t>
            </a:r>
          </a:p>
          <a:p>
            <a:pPr marL="188913" lvl="1" indent="-188913" defTabSz="171450">
              <a:spcAft>
                <a:spcPts val="600"/>
              </a:spcAft>
              <a:buClr>
                <a:schemeClr val="accent4"/>
              </a:buClr>
            </a:pPr>
            <a:r>
              <a:rPr lang="en-US" dirty="0"/>
              <a:t>Solvent pre-heated</a:t>
            </a:r>
          </a:p>
          <a:p>
            <a:pPr lvl="1">
              <a:spcAft>
                <a:spcPts val="600"/>
              </a:spcAft>
            </a:pPr>
            <a:r>
              <a:rPr lang="en-US" dirty="0">
                <a:sym typeface="Wingdings"/>
              </a:rPr>
              <a:t>Reduced axial temperature gradient</a:t>
            </a:r>
          </a:p>
          <a:p>
            <a:pPr marL="188913" lvl="1" indent="-188913" defTabSz="171450">
              <a:spcAft>
                <a:spcPts val="600"/>
              </a:spcAft>
              <a:buClr>
                <a:schemeClr val="accent4"/>
              </a:buClr>
            </a:pPr>
            <a:r>
              <a:rPr lang="en-US" dirty="0">
                <a:ea typeface="ＭＳ Ｐゴシック" pitchFamily="-60" charset="-128"/>
                <a:cs typeface="ＭＳ Ｐゴシック" pitchFamily="-60" charset="-128"/>
                <a:sym typeface="Wingdings"/>
              </a:rPr>
              <a:t>Self-heating by friction</a:t>
            </a:r>
            <a:endParaRPr lang="en-US" b="1" dirty="0">
              <a:solidFill>
                <a:schemeClr val="accent4">
                  <a:lumMod val="75000"/>
                </a:schemeClr>
              </a:solidFill>
              <a:ea typeface="ＭＳ Ｐゴシック" pitchFamily="-60" charset="-128"/>
              <a:cs typeface="ＭＳ Ｐゴシック" pitchFamily="-60" charset="-128"/>
              <a:sym typeface="Wingdings"/>
            </a:endParaRPr>
          </a:p>
          <a:p>
            <a:pPr lvl="1">
              <a:spcAft>
                <a:spcPts val="600"/>
              </a:spcAft>
            </a:pPr>
            <a:r>
              <a:rPr lang="en-US" u="sng" dirty="0">
                <a:sym typeface="Wingdings"/>
              </a:rPr>
              <a:t>Radial</a:t>
            </a:r>
            <a:r>
              <a:rPr lang="en-US" dirty="0">
                <a:sym typeface="Wingdings"/>
              </a:rPr>
              <a:t> temperature gradient</a:t>
            </a:r>
          </a:p>
          <a:p>
            <a:pPr lvl="1">
              <a:spcAft>
                <a:spcPts val="600"/>
              </a:spcAft>
            </a:pPr>
            <a:r>
              <a:rPr lang="en-US" dirty="0">
                <a:sym typeface="Wingdings"/>
              </a:rPr>
              <a:t>Low axial temperature gradient</a:t>
            </a:r>
          </a:p>
          <a:p>
            <a:pPr lvl="1">
              <a:spcAft>
                <a:spcPts val="600"/>
              </a:spcAft>
              <a:buNone/>
            </a:pPr>
            <a:endParaRPr lang="en-US" dirty="0">
              <a:sym typeface="Wingdings"/>
            </a:endParaRPr>
          </a:p>
          <a:p>
            <a:pPr lvl="1">
              <a:spcAft>
                <a:spcPts val="600"/>
              </a:spcAft>
              <a:buNone/>
            </a:pPr>
            <a:endParaRPr lang="en-US" dirty="0">
              <a:sym typeface="Wingdings"/>
            </a:endParaRPr>
          </a:p>
          <a:p>
            <a:pPr lvl="1">
              <a:spcAft>
                <a:spcPts val="600"/>
              </a:spcAft>
            </a:pPr>
            <a:endParaRPr lang="en-US" dirty="0">
              <a:sym typeface="Wingdings"/>
            </a:endParaRPr>
          </a:p>
          <a:p>
            <a:pPr lvl="1">
              <a:spcAft>
                <a:spcPts val="600"/>
              </a:spcAft>
            </a:pPr>
            <a:r>
              <a:rPr lang="en-US" dirty="0">
                <a:sym typeface="Wingdings"/>
              </a:rPr>
              <a:t>Peak broadening</a:t>
            </a:r>
            <a:endParaRPr lang="de-DE" dirty="0"/>
          </a:p>
        </p:txBody>
      </p:sp>
      <p:sp>
        <p:nvSpPr>
          <p:cNvPr id="2" name="Titel 1"/>
          <p:cNvSpPr>
            <a:spLocks noGrp="1"/>
          </p:cNvSpPr>
          <p:nvPr>
            <p:ph type="title"/>
          </p:nvPr>
        </p:nvSpPr>
        <p:spPr/>
        <p:txBody>
          <a:bodyPr/>
          <a:lstStyle/>
          <a:p>
            <a:pPr algn="just"/>
            <a:r>
              <a:rPr lang="en-US" dirty="0"/>
              <a:t>“Forced Air” vs. “Still Air”</a:t>
            </a:r>
          </a:p>
        </p:txBody>
      </p:sp>
      <p:sp>
        <p:nvSpPr>
          <p:cNvPr id="49" name="Inhaltsplatzhalter 4"/>
          <p:cNvSpPr>
            <a:spLocks noGrp="1"/>
          </p:cNvSpPr>
          <p:nvPr>
            <p:ph sz="half" idx="10"/>
          </p:nvPr>
        </p:nvSpPr>
        <p:spPr>
          <a:prstGeom prst="rect">
            <a:avLst/>
          </a:prstGeom>
          <a:gradFill flip="none" rotWithShape="1">
            <a:gsLst>
              <a:gs pos="0">
                <a:schemeClr val="accent1"/>
              </a:gs>
              <a:gs pos="47000">
                <a:srgbClr val="FFFFFF"/>
              </a:gs>
            </a:gsLst>
            <a:lin ang="10800000" scaled="1"/>
            <a:tileRect/>
          </a:gradFill>
          <a:ln w="38100" cap="flat" algn="ctr">
            <a:solidFill>
              <a:schemeClr val="bg1"/>
            </a:solidFill>
            <a:round/>
            <a:headEnd type="none" w="med" len="med"/>
            <a:tailEnd type="none" w="med" len="med"/>
          </a:ln>
          <a:effectLst>
            <a:outerShdw blurRad="533400" dist="241300" dir="9180000" sx="95000" sy="95000" algn="tl" rotWithShape="0">
              <a:schemeClr val="accent1">
                <a:lumMod val="50000"/>
                <a:alpha val="43000"/>
              </a:schemeClr>
            </a:outerShdw>
          </a:effectLst>
        </p:spPr>
        <p:txBody>
          <a:bodyPr vert="horz" wrap="square" lIns="91440" tIns="182880" rIns="91440" bIns="91440" numCol="1" rtlCol="0" anchor="t" anchorCtr="0" compatLnSpc="1">
            <a:prstTxWarp prst="textNoShape">
              <a:avLst/>
            </a:prstTxWarp>
          </a:bodyPr>
          <a:lstStyle/>
          <a:p>
            <a:pPr algn="ctr">
              <a:spcAft>
                <a:spcPts val="600"/>
              </a:spcAft>
              <a:buNone/>
            </a:pPr>
            <a:r>
              <a:rPr lang="en-US" sz="1800" dirty="0"/>
              <a:t>Still Air</a:t>
            </a:r>
          </a:p>
          <a:p>
            <a:pPr marL="188913" lvl="1" indent="-188913" defTabSz="171450">
              <a:spcAft>
                <a:spcPts val="600"/>
              </a:spcAft>
              <a:buClr>
                <a:schemeClr val="accent4"/>
              </a:buClr>
            </a:pPr>
            <a:r>
              <a:rPr lang="en-US" dirty="0"/>
              <a:t>Backpressure (</a:t>
            </a:r>
            <a:r>
              <a:rPr lang="en-US" b="1" kern="1200" dirty="0">
                <a:solidFill>
                  <a:schemeClr val="accent4">
                    <a:lumMod val="75000"/>
                  </a:schemeClr>
                </a:solidFill>
              </a:rPr>
              <a:t>≥ 400 bar</a:t>
            </a:r>
            <a:r>
              <a:rPr lang="en-US" dirty="0"/>
              <a:t>)</a:t>
            </a:r>
          </a:p>
          <a:p>
            <a:pPr marL="188913" lvl="1" indent="-188913" defTabSz="171450">
              <a:spcAft>
                <a:spcPts val="600"/>
              </a:spcAft>
              <a:buClr>
                <a:schemeClr val="accent4"/>
              </a:buClr>
            </a:pPr>
            <a:r>
              <a:rPr lang="en-US" dirty="0"/>
              <a:t>Solvent pre-heated</a:t>
            </a:r>
          </a:p>
          <a:p>
            <a:pPr lvl="1">
              <a:spcAft>
                <a:spcPts val="600"/>
              </a:spcAft>
            </a:pPr>
            <a:r>
              <a:rPr lang="en-US" dirty="0">
                <a:sym typeface="Wingdings"/>
              </a:rPr>
              <a:t>Reduced axial temperature gradient</a:t>
            </a:r>
          </a:p>
          <a:p>
            <a:pPr marL="188913" lvl="1" indent="-188913" defTabSz="171450">
              <a:spcAft>
                <a:spcPts val="600"/>
              </a:spcAft>
              <a:buClr>
                <a:schemeClr val="accent4"/>
              </a:buClr>
            </a:pPr>
            <a:r>
              <a:rPr lang="en-US" dirty="0">
                <a:ea typeface="ＭＳ Ｐゴシック" pitchFamily="-60" charset="-128"/>
                <a:cs typeface="ＭＳ Ｐゴシック" pitchFamily="-60" charset="-128"/>
                <a:sym typeface="Wingdings"/>
              </a:rPr>
              <a:t>Self-heating by friction</a:t>
            </a:r>
            <a:endParaRPr lang="en-US" b="1" dirty="0">
              <a:solidFill>
                <a:schemeClr val="accent4">
                  <a:lumMod val="75000"/>
                </a:schemeClr>
              </a:solidFill>
              <a:ea typeface="ＭＳ Ｐゴシック" pitchFamily="-60" charset="-128"/>
              <a:cs typeface="ＭＳ Ｐゴシック" pitchFamily="-60" charset="-128"/>
              <a:sym typeface="Wingdings"/>
            </a:endParaRPr>
          </a:p>
          <a:p>
            <a:pPr lvl="1">
              <a:spcAft>
                <a:spcPts val="600"/>
              </a:spcAft>
            </a:pPr>
            <a:r>
              <a:rPr lang="en-US" dirty="0">
                <a:sym typeface="Wingdings"/>
              </a:rPr>
              <a:t>Almost </a:t>
            </a:r>
            <a:r>
              <a:rPr lang="en-US" u="sng" dirty="0">
                <a:sym typeface="Wingdings"/>
              </a:rPr>
              <a:t>no radial</a:t>
            </a:r>
            <a:r>
              <a:rPr lang="en-US" dirty="0">
                <a:sym typeface="Wingdings"/>
              </a:rPr>
              <a:t> temp. gradient</a:t>
            </a:r>
          </a:p>
          <a:p>
            <a:pPr lvl="1">
              <a:spcAft>
                <a:spcPts val="600"/>
              </a:spcAft>
            </a:pPr>
            <a:r>
              <a:rPr lang="en-US" dirty="0">
                <a:sym typeface="Wingdings"/>
              </a:rPr>
              <a:t>Axial temperature gradient</a:t>
            </a:r>
          </a:p>
          <a:p>
            <a:pPr lvl="1">
              <a:spcAft>
                <a:spcPts val="600"/>
              </a:spcAft>
            </a:pPr>
            <a:endParaRPr lang="en-US" dirty="0">
              <a:sym typeface="Wingdings"/>
            </a:endParaRPr>
          </a:p>
          <a:p>
            <a:pPr lvl="1">
              <a:spcAft>
                <a:spcPts val="600"/>
              </a:spcAft>
              <a:buNone/>
            </a:pPr>
            <a:endParaRPr lang="en-US" dirty="0">
              <a:ea typeface="ＭＳ Ｐゴシック" pitchFamily="-60" charset="-128"/>
              <a:cs typeface="ＭＳ Ｐゴシック" pitchFamily="-60" charset="-128"/>
              <a:sym typeface="Wingdings"/>
            </a:endParaRPr>
          </a:p>
          <a:p>
            <a:pPr lvl="1">
              <a:spcAft>
                <a:spcPts val="600"/>
              </a:spcAft>
            </a:pPr>
            <a:endParaRPr lang="en-US" dirty="0">
              <a:sym typeface="Wingdings"/>
            </a:endParaRPr>
          </a:p>
          <a:p>
            <a:pPr lvl="1">
              <a:spcAft>
                <a:spcPts val="600"/>
              </a:spcAft>
            </a:pPr>
            <a:r>
              <a:rPr lang="en-US" dirty="0">
                <a:sym typeface="Wingdings"/>
              </a:rPr>
              <a:t>Sharp peak</a:t>
            </a:r>
            <a:endParaRPr lang="de-DE" dirty="0">
              <a:sym typeface="Wingdings"/>
            </a:endParaRPr>
          </a:p>
        </p:txBody>
      </p:sp>
      <p:grpSp>
        <p:nvGrpSpPr>
          <p:cNvPr id="3" name="Group 101"/>
          <p:cNvGrpSpPr>
            <a:grpSpLocks noChangeAspect="1"/>
          </p:cNvGrpSpPr>
          <p:nvPr/>
        </p:nvGrpSpPr>
        <p:grpSpPr>
          <a:xfrm>
            <a:off x="2118019" y="5040502"/>
            <a:ext cx="1057110" cy="526772"/>
            <a:chOff x="3678865" y="2604884"/>
            <a:chExt cx="1510157" cy="752532"/>
          </a:xfrm>
        </p:grpSpPr>
        <p:pic>
          <p:nvPicPr>
            <p:cNvPr id="55" name="Picture 4"/>
            <p:cNvPicPr>
              <a:picLocks noChangeAspect="1" noChangeArrowheads="1"/>
            </p:cNvPicPr>
            <p:nvPr/>
          </p:nvPicPr>
          <p:blipFill>
            <a:blip r:embed="rId3"/>
            <a:srcRect/>
            <a:stretch>
              <a:fillRect/>
            </a:stretch>
          </p:blipFill>
          <p:spPr bwMode="auto">
            <a:xfrm>
              <a:off x="3756749" y="2604884"/>
              <a:ext cx="1432273" cy="752532"/>
            </a:xfrm>
            <a:prstGeom prst="rect">
              <a:avLst/>
            </a:prstGeom>
            <a:noFill/>
            <a:ln w="9525">
              <a:noFill/>
              <a:miter lim="800000"/>
              <a:headEnd/>
              <a:tailEnd/>
            </a:ln>
            <a:effectLst/>
          </p:spPr>
        </p:pic>
        <p:sp>
          <p:nvSpPr>
            <p:cNvPr id="56" name="Oval 103"/>
            <p:cNvSpPr/>
            <p:nvPr/>
          </p:nvSpPr>
          <p:spPr bwMode="auto">
            <a:xfrm>
              <a:off x="3678865" y="2658140"/>
              <a:ext cx="563526" cy="65921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latin typeface="Arial" pitchFamily="124" charset="0"/>
              </a:endParaRPr>
            </a:p>
          </p:txBody>
        </p:sp>
      </p:grpSp>
      <p:pic>
        <p:nvPicPr>
          <p:cNvPr id="77" name="Picture 3"/>
          <p:cNvPicPr>
            <a:picLocks noChangeAspect="1" noChangeArrowheads="1"/>
          </p:cNvPicPr>
          <p:nvPr/>
        </p:nvPicPr>
        <p:blipFill>
          <a:blip r:embed="rId4"/>
          <a:srcRect/>
          <a:stretch>
            <a:fillRect/>
          </a:stretch>
        </p:blipFill>
        <p:spPr bwMode="auto">
          <a:xfrm>
            <a:off x="8234750" y="4725887"/>
            <a:ext cx="277076" cy="881386"/>
          </a:xfrm>
          <a:prstGeom prst="rect">
            <a:avLst/>
          </a:prstGeom>
          <a:noFill/>
          <a:ln w="9525">
            <a:noFill/>
            <a:miter lim="800000"/>
            <a:headEnd/>
            <a:tailEnd/>
          </a:ln>
          <a:effectLst/>
        </p:spPr>
      </p:pic>
      <p:grpSp>
        <p:nvGrpSpPr>
          <p:cNvPr id="8" name="Gruppieren 93"/>
          <p:cNvGrpSpPr/>
          <p:nvPr/>
        </p:nvGrpSpPr>
        <p:grpSpPr>
          <a:xfrm>
            <a:off x="6993144" y="3593562"/>
            <a:ext cx="3686677" cy="623570"/>
            <a:chOff x="4894612" y="4961356"/>
            <a:chExt cx="3686677" cy="623570"/>
          </a:xfrm>
        </p:grpSpPr>
        <p:grpSp>
          <p:nvGrpSpPr>
            <p:cNvPr id="9" name="Group 108"/>
            <p:cNvGrpSpPr/>
            <p:nvPr/>
          </p:nvGrpSpPr>
          <p:grpSpPr>
            <a:xfrm>
              <a:off x="4894612" y="5096347"/>
              <a:ext cx="3686677" cy="488579"/>
              <a:chOff x="5107173" y="1690856"/>
              <a:chExt cx="3686677" cy="488579"/>
            </a:xfrm>
          </p:grpSpPr>
          <p:grpSp>
            <p:nvGrpSpPr>
              <p:cNvPr id="10" name="Group 93"/>
              <p:cNvGrpSpPr>
                <a:grpSpLocks noChangeAspect="1"/>
              </p:cNvGrpSpPr>
              <p:nvPr/>
            </p:nvGrpSpPr>
            <p:grpSpPr>
              <a:xfrm>
                <a:off x="5635433" y="1690856"/>
                <a:ext cx="2638799" cy="488579"/>
                <a:chOff x="2722077" y="4359631"/>
                <a:chExt cx="3614787" cy="669288"/>
              </a:xfrm>
            </p:grpSpPr>
            <p:sp>
              <p:nvSpPr>
                <p:cNvPr id="81" name="Rechteck 16"/>
                <p:cNvSpPr/>
                <p:nvPr/>
              </p:nvSpPr>
              <p:spPr bwMode="auto">
                <a:xfrm rot="10800000">
                  <a:off x="3050694" y="4444710"/>
                  <a:ext cx="2957553" cy="255591"/>
                </a:xfrm>
                <a:prstGeom prst="rect">
                  <a:avLst/>
                </a:prstGeom>
                <a:gradFill flip="none" rotWithShape="1">
                  <a:gsLst>
                    <a:gs pos="0">
                      <a:srgbClr val="FF0000"/>
                    </a:gs>
                    <a:gs pos="100000">
                      <a:srgbClr val="FFFF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r>
                    <a:rPr lang="de-DE" dirty="0"/>
                    <a:t> </a:t>
                  </a:r>
                </a:p>
              </p:txBody>
            </p:sp>
            <p:sp>
              <p:nvSpPr>
                <p:cNvPr id="82" name="Rechteck 17"/>
                <p:cNvSpPr/>
                <p:nvPr/>
              </p:nvSpPr>
              <p:spPr bwMode="auto">
                <a:xfrm flipH="1">
                  <a:off x="3050693" y="4700302"/>
                  <a:ext cx="2957553" cy="255591"/>
                </a:xfrm>
                <a:prstGeom prst="rect">
                  <a:avLst/>
                </a:prstGeom>
                <a:gradFill flip="none" rotWithShape="1">
                  <a:gsLst>
                    <a:gs pos="0">
                      <a:srgbClr val="FF0000"/>
                    </a:gs>
                    <a:gs pos="100000">
                      <a:srgbClr val="FFFF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r>
                    <a:rPr lang="de-DE" dirty="0"/>
                    <a:t> </a:t>
                  </a:r>
                </a:p>
              </p:txBody>
            </p:sp>
            <p:sp>
              <p:nvSpPr>
                <p:cNvPr id="83" name="Rechteck 18"/>
                <p:cNvSpPr/>
                <p:nvPr/>
              </p:nvSpPr>
              <p:spPr bwMode="auto">
                <a:xfrm>
                  <a:off x="2722077" y="4359631"/>
                  <a:ext cx="328617" cy="66928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84" name="Rechteck 19"/>
                <p:cNvSpPr/>
                <p:nvPr/>
              </p:nvSpPr>
              <p:spPr bwMode="auto">
                <a:xfrm>
                  <a:off x="6008247" y="4359631"/>
                  <a:ext cx="328617" cy="66928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85" name="Rechteck 20"/>
                <p:cNvSpPr/>
                <p:nvPr/>
              </p:nvSpPr>
              <p:spPr bwMode="auto">
                <a:xfrm>
                  <a:off x="3050693" y="4444710"/>
                  <a:ext cx="2957554" cy="51118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86" name="Freihandform 27"/>
                <p:cNvSpPr/>
                <p:nvPr/>
              </p:nvSpPr>
              <p:spPr bwMode="auto">
                <a:xfrm>
                  <a:off x="3160232" y="4442190"/>
                  <a:ext cx="14287" cy="514350"/>
                </a:xfrm>
                <a:custGeom>
                  <a:avLst/>
                  <a:gdLst>
                    <a:gd name="connsiteX0" fmla="*/ 0 w 14287"/>
                    <a:gd name="connsiteY0" fmla="*/ 0 h 514350"/>
                    <a:gd name="connsiteX1" fmla="*/ 14287 w 14287"/>
                    <a:gd name="connsiteY1" fmla="*/ 257175 h 514350"/>
                    <a:gd name="connsiteX2" fmla="*/ 0 w 14287"/>
                    <a:gd name="connsiteY2" fmla="*/ 514350 h 514350"/>
                    <a:gd name="connsiteX3" fmla="*/ 0 w 14287"/>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14287" h="514350">
                      <a:moveTo>
                        <a:pt x="0" y="0"/>
                      </a:moveTo>
                      <a:cubicBezTo>
                        <a:pt x="7143" y="85725"/>
                        <a:pt x="14287" y="171450"/>
                        <a:pt x="14287" y="257175"/>
                      </a:cubicBezTo>
                      <a:cubicBezTo>
                        <a:pt x="14287"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87" name="Freihandform 28"/>
                <p:cNvSpPr/>
                <p:nvPr/>
              </p:nvSpPr>
              <p:spPr bwMode="auto">
                <a:xfrm>
                  <a:off x="3549970" y="4442986"/>
                  <a:ext cx="14287" cy="514350"/>
                </a:xfrm>
                <a:custGeom>
                  <a:avLst/>
                  <a:gdLst>
                    <a:gd name="connsiteX0" fmla="*/ 0 w 14287"/>
                    <a:gd name="connsiteY0" fmla="*/ 0 h 514350"/>
                    <a:gd name="connsiteX1" fmla="*/ 14287 w 14287"/>
                    <a:gd name="connsiteY1" fmla="*/ 257175 h 514350"/>
                    <a:gd name="connsiteX2" fmla="*/ 0 w 14287"/>
                    <a:gd name="connsiteY2" fmla="*/ 514350 h 514350"/>
                    <a:gd name="connsiteX3" fmla="*/ 0 w 14287"/>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14287" h="514350">
                      <a:moveTo>
                        <a:pt x="0" y="0"/>
                      </a:moveTo>
                      <a:cubicBezTo>
                        <a:pt x="7143" y="85725"/>
                        <a:pt x="14287" y="171450"/>
                        <a:pt x="14287" y="257175"/>
                      </a:cubicBezTo>
                      <a:cubicBezTo>
                        <a:pt x="14287"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88" name="Freihandform 29"/>
                <p:cNvSpPr/>
                <p:nvPr/>
              </p:nvSpPr>
              <p:spPr bwMode="auto">
                <a:xfrm>
                  <a:off x="4022257" y="4446154"/>
                  <a:ext cx="14287" cy="514350"/>
                </a:xfrm>
                <a:custGeom>
                  <a:avLst/>
                  <a:gdLst>
                    <a:gd name="connsiteX0" fmla="*/ 0 w 14287"/>
                    <a:gd name="connsiteY0" fmla="*/ 0 h 514350"/>
                    <a:gd name="connsiteX1" fmla="*/ 14287 w 14287"/>
                    <a:gd name="connsiteY1" fmla="*/ 257175 h 514350"/>
                    <a:gd name="connsiteX2" fmla="*/ 0 w 14287"/>
                    <a:gd name="connsiteY2" fmla="*/ 514350 h 514350"/>
                    <a:gd name="connsiteX3" fmla="*/ 0 w 14287"/>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14287" h="514350">
                      <a:moveTo>
                        <a:pt x="0" y="0"/>
                      </a:moveTo>
                      <a:cubicBezTo>
                        <a:pt x="7143" y="85725"/>
                        <a:pt x="14287" y="171450"/>
                        <a:pt x="14287" y="257175"/>
                      </a:cubicBezTo>
                      <a:cubicBezTo>
                        <a:pt x="14287"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89" name="Freihandform 30"/>
                <p:cNvSpPr/>
                <p:nvPr/>
              </p:nvSpPr>
              <p:spPr bwMode="auto">
                <a:xfrm>
                  <a:off x="4484224" y="4442975"/>
                  <a:ext cx="14287" cy="514350"/>
                </a:xfrm>
                <a:custGeom>
                  <a:avLst/>
                  <a:gdLst>
                    <a:gd name="connsiteX0" fmla="*/ 0 w 14287"/>
                    <a:gd name="connsiteY0" fmla="*/ 0 h 514350"/>
                    <a:gd name="connsiteX1" fmla="*/ 14287 w 14287"/>
                    <a:gd name="connsiteY1" fmla="*/ 257175 h 514350"/>
                    <a:gd name="connsiteX2" fmla="*/ 0 w 14287"/>
                    <a:gd name="connsiteY2" fmla="*/ 514350 h 514350"/>
                    <a:gd name="connsiteX3" fmla="*/ 0 w 14287"/>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14287" h="514350">
                      <a:moveTo>
                        <a:pt x="0" y="0"/>
                      </a:moveTo>
                      <a:cubicBezTo>
                        <a:pt x="7143" y="85725"/>
                        <a:pt x="14287" y="171450"/>
                        <a:pt x="14287" y="257175"/>
                      </a:cubicBezTo>
                      <a:cubicBezTo>
                        <a:pt x="14287"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90" name="Freihandform 31"/>
                <p:cNvSpPr/>
                <p:nvPr/>
              </p:nvSpPr>
              <p:spPr bwMode="auto">
                <a:xfrm>
                  <a:off x="5008108" y="4441392"/>
                  <a:ext cx="14287" cy="514350"/>
                </a:xfrm>
                <a:custGeom>
                  <a:avLst/>
                  <a:gdLst>
                    <a:gd name="connsiteX0" fmla="*/ 0 w 14287"/>
                    <a:gd name="connsiteY0" fmla="*/ 0 h 514350"/>
                    <a:gd name="connsiteX1" fmla="*/ 14287 w 14287"/>
                    <a:gd name="connsiteY1" fmla="*/ 257175 h 514350"/>
                    <a:gd name="connsiteX2" fmla="*/ 0 w 14287"/>
                    <a:gd name="connsiteY2" fmla="*/ 514350 h 514350"/>
                    <a:gd name="connsiteX3" fmla="*/ 0 w 14287"/>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14287" h="514350">
                      <a:moveTo>
                        <a:pt x="0" y="0"/>
                      </a:moveTo>
                      <a:cubicBezTo>
                        <a:pt x="7143" y="85725"/>
                        <a:pt x="14287" y="171450"/>
                        <a:pt x="14287" y="257175"/>
                      </a:cubicBezTo>
                      <a:cubicBezTo>
                        <a:pt x="14287"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91" name="Freihandform 32"/>
                <p:cNvSpPr/>
                <p:nvPr/>
              </p:nvSpPr>
              <p:spPr bwMode="auto">
                <a:xfrm>
                  <a:off x="5555803" y="4442975"/>
                  <a:ext cx="14287" cy="514350"/>
                </a:xfrm>
                <a:custGeom>
                  <a:avLst/>
                  <a:gdLst>
                    <a:gd name="connsiteX0" fmla="*/ 0 w 14287"/>
                    <a:gd name="connsiteY0" fmla="*/ 0 h 514350"/>
                    <a:gd name="connsiteX1" fmla="*/ 14287 w 14287"/>
                    <a:gd name="connsiteY1" fmla="*/ 257175 h 514350"/>
                    <a:gd name="connsiteX2" fmla="*/ 0 w 14287"/>
                    <a:gd name="connsiteY2" fmla="*/ 514350 h 514350"/>
                    <a:gd name="connsiteX3" fmla="*/ 0 w 14287"/>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14287" h="514350">
                      <a:moveTo>
                        <a:pt x="0" y="0"/>
                      </a:moveTo>
                      <a:cubicBezTo>
                        <a:pt x="7143" y="85725"/>
                        <a:pt x="14287" y="171450"/>
                        <a:pt x="14287" y="257175"/>
                      </a:cubicBezTo>
                      <a:cubicBezTo>
                        <a:pt x="14287"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grpSp>
          <p:sp>
            <p:nvSpPr>
              <p:cNvPr id="79" name="AutoShape 2"/>
              <p:cNvSpPr>
                <a:spLocks noChangeArrowheads="1"/>
              </p:cNvSpPr>
              <p:nvPr/>
            </p:nvSpPr>
            <p:spPr bwMode="auto">
              <a:xfrm>
                <a:off x="5107173" y="1786566"/>
                <a:ext cx="504000" cy="253746"/>
              </a:xfrm>
              <a:prstGeom prst="rightArrow">
                <a:avLst>
                  <a:gd name="adj1" fmla="val 50000"/>
                  <a:gd name="adj2" fmla="val 34009"/>
                </a:avLst>
              </a:prstGeom>
              <a:solidFill>
                <a:srgbClr val="FFFF00"/>
              </a:solidFill>
              <a:ln w="9525">
                <a:solidFill>
                  <a:srgbClr val="000000"/>
                </a:solidFill>
                <a:miter lim="800000"/>
                <a:headEnd/>
                <a:tailEnd/>
              </a:ln>
            </p:spPr>
            <p:txBody>
              <a:bodyPr vert="horz" wrap="square" lIns="91440" tIns="10800" rIns="91440" bIns="45720" numCol="1" anchor="t" anchorCtr="0" compatLnSpc="1">
                <a:prstTxWarp prst="textNoShape">
                  <a:avLst/>
                </a:prstTxWarp>
              </a:bodyPr>
              <a:lstStyle/>
              <a:p>
                <a:pPr eaLnBrk="1" hangingPunct="1">
                  <a:spcAft>
                    <a:spcPts val="1000"/>
                  </a:spcAft>
                </a:pPr>
                <a:r>
                  <a:rPr lang="de-DE" sz="800" b="1" dirty="0">
                    <a:cs typeface="Arial" pitchFamily="34" charset="0"/>
                  </a:rPr>
                  <a:t>70 </a:t>
                </a:r>
                <a:r>
                  <a:rPr lang="de-DE" sz="800" b="1" dirty="0">
                    <a:latin typeface="Arial Unicode MS" pitchFamily="34" charset="-128"/>
                    <a:ea typeface="Arial Unicode MS" pitchFamily="34" charset="-128"/>
                    <a:cs typeface="Arial Unicode MS" pitchFamily="34" charset="-128"/>
                  </a:rPr>
                  <a:t>°C</a:t>
                </a:r>
              </a:p>
            </p:txBody>
          </p:sp>
          <p:sp>
            <p:nvSpPr>
              <p:cNvPr id="80" name="AutoShape 2"/>
              <p:cNvSpPr>
                <a:spLocks noChangeArrowheads="1"/>
              </p:cNvSpPr>
              <p:nvPr/>
            </p:nvSpPr>
            <p:spPr bwMode="auto">
              <a:xfrm>
                <a:off x="8289850" y="1800743"/>
                <a:ext cx="504000" cy="253746"/>
              </a:xfrm>
              <a:prstGeom prst="rightArrow">
                <a:avLst>
                  <a:gd name="adj1" fmla="val 50000"/>
                  <a:gd name="adj2" fmla="val 34009"/>
                </a:avLst>
              </a:prstGeom>
              <a:solidFill>
                <a:schemeClr val="accent4"/>
              </a:solidFill>
              <a:ln w="9525">
                <a:solidFill>
                  <a:srgbClr val="000000"/>
                </a:solidFill>
                <a:miter lim="800000"/>
                <a:headEnd/>
                <a:tailEnd/>
              </a:ln>
            </p:spPr>
            <p:txBody>
              <a:bodyPr vert="horz" wrap="square" lIns="91440" tIns="10800" rIns="91440" bIns="45720" numCol="1" anchor="t" anchorCtr="0" compatLnSpc="1">
                <a:prstTxWarp prst="textNoShape">
                  <a:avLst/>
                </a:prstTxWarp>
              </a:bodyPr>
              <a:lstStyle/>
              <a:p>
                <a:pPr eaLnBrk="1" hangingPunct="1">
                  <a:spcAft>
                    <a:spcPts val="1000"/>
                  </a:spcAft>
                </a:pPr>
                <a:r>
                  <a:rPr lang="de-DE" sz="800" b="1" dirty="0">
                    <a:cs typeface="Arial" pitchFamily="34" charset="0"/>
                  </a:rPr>
                  <a:t>90</a:t>
                </a:r>
                <a:r>
                  <a:rPr lang="de-DE" sz="800" b="1" dirty="0">
                    <a:latin typeface="Arial Unicode MS" pitchFamily="34" charset="-128"/>
                    <a:ea typeface="Arial Unicode MS" pitchFamily="34" charset="-128"/>
                    <a:cs typeface="Arial Unicode MS" pitchFamily="34" charset="-128"/>
                  </a:rPr>
                  <a:t>°C</a:t>
                </a:r>
              </a:p>
            </p:txBody>
          </p:sp>
        </p:grpSp>
        <p:sp>
          <p:nvSpPr>
            <p:cNvPr id="93" name="TextBox 188"/>
            <p:cNvSpPr txBox="1"/>
            <p:nvPr/>
          </p:nvSpPr>
          <p:spPr>
            <a:xfrm>
              <a:off x="6387754" y="4961356"/>
              <a:ext cx="534249" cy="215444"/>
            </a:xfrm>
            <a:prstGeom prst="rect">
              <a:avLst/>
            </a:prstGeom>
            <a:noFill/>
          </p:spPr>
          <p:txBody>
            <a:bodyPr wrap="square" rtlCol="0">
              <a:spAutoFit/>
            </a:bodyPr>
            <a:lstStyle/>
            <a:p>
              <a:r>
                <a:rPr lang="de-DE" sz="800" b="1" dirty="0"/>
                <a:t>70 </a:t>
              </a:r>
              <a:r>
                <a:rPr lang="de-DE" sz="800" b="1" dirty="0">
                  <a:latin typeface="Arial Unicode MS" pitchFamily="34" charset="-128"/>
                  <a:ea typeface="Arial Unicode MS" pitchFamily="34" charset="-128"/>
                  <a:cs typeface="Arial Unicode MS" pitchFamily="34" charset="-128"/>
                </a:rPr>
                <a:t>°C</a:t>
              </a:r>
            </a:p>
          </p:txBody>
        </p:sp>
      </p:grpSp>
      <p:grpSp>
        <p:nvGrpSpPr>
          <p:cNvPr id="115" name="Gruppieren 114"/>
          <p:cNvGrpSpPr/>
          <p:nvPr/>
        </p:nvGrpSpPr>
        <p:grpSpPr>
          <a:xfrm>
            <a:off x="940862" y="3539191"/>
            <a:ext cx="4171722" cy="1186696"/>
            <a:chOff x="428124" y="3760788"/>
            <a:chExt cx="4171722" cy="1186696"/>
          </a:xfrm>
        </p:grpSpPr>
        <p:grpSp>
          <p:nvGrpSpPr>
            <p:cNvPr id="4" name="Gruppieren 91"/>
            <p:cNvGrpSpPr/>
            <p:nvPr/>
          </p:nvGrpSpPr>
          <p:grpSpPr>
            <a:xfrm>
              <a:off x="428124" y="3760788"/>
              <a:ext cx="3686676" cy="644687"/>
              <a:chOff x="31899" y="4904675"/>
              <a:chExt cx="3686676" cy="644687"/>
            </a:xfrm>
          </p:grpSpPr>
          <p:grpSp>
            <p:nvGrpSpPr>
              <p:cNvPr id="5" name="Group 97"/>
              <p:cNvGrpSpPr/>
              <p:nvPr/>
            </p:nvGrpSpPr>
            <p:grpSpPr>
              <a:xfrm>
                <a:off x="31899" y="5061450"/>
                <a:ext cx="3686676" cy="487912"/>
                <a:chOff x="31899" y="3041180"/>
                <a:chExt cx="3686676" cy="487912"/>
              </a:xfrm>
            </p:grpSpPr>
            <p:grpSp>
              <p:nvGrpSpPr>
                <p:cNvPr id="6" name="Group 90"/>
                <p:cNvGrpSpPr/>
                <p:nvPr/>
              </p:nvGrpSpPr>
              <p:grpSpPr>
                <a:xfrm>
                  <a:off x="31899" y="3041180"/>
                  <a:ext cx="3686676" cy="487912"/>
                  <a:chOff x="10633" y="2934850"/>
                  <a:chExt cx="3686676" cy="487912"/>
                </a:xfrm>
              </p:grpSpPr>
              <p:grpSp>
                <p:nvGrpSpPr>
                  <p:cNvPr id="7" name="Group 16"/>
                  <p:cNvGrpSpPr>
                    <a:grpSpLocks noChangeAspect="1"/>
                  </p:cNvGrpSpPr>
                  <p:nvPr/>
                </p:nvGrpSpPr>
                <p:grpSpPr>
                  <a:xfrm>
                    <a:off x="536298" y="2934850"/>
                    <a:ext cx="2635178" cy="487912"/>
                    <a:chOff x="2764607" y="3094356"/>
                    <a:chExt cx="3614787" cy="669288"/>
                  </a:xfrm>
                </p:grpSpPr>
                <p:sp>
                  <p:nvSpPr>
                    <p:cNvPr id="64" name="Rechteck 3"/>
                    <p:cNvSpPr/>
                    <p:nvPr/>
                  </p:nvSpPr>
                  <p:spPr bwMode="auto">
                    <a:xfrm rot="10800000">
                      <a:off x="3093224" y="3179435"/>
                      <a:ext cx="2957553" cy="255591"/>
                    </a:xfrm>
                    <a:prstGeom prst="rect">
                      <a:avLst/>
                    </a:prstGeom>
                    <a:gradFill flip="none" rotWithShape="1">
                      <a:gsLst>
                        <a:gs pos="0">
                          <a:srgbClr val="FF0000"/>
                        </a:gs>
                        <a:gs pos="100000">
                          <a:srgbClr val="FFFF00"/>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r>
                        <a:rPr lang="de-DE" dirty="0"/>
                        <a:t> </a:t>
                      </a:r>
                    </a:p>
                  </p:txBody>
                </p:sp>
                <p:sp>
                  <p:nvSpPr>
                    <p:cNvPr id="65" name="Rechteck 8"/>
                    <p:cNvSpPr/>
                    <p:nvPr/>
                  </p:nvSpPr>
                  <p:spPr bwMode="auto">
                    <a:xfrm flipH="1">
                      <a:off x="3093223" y="3435027"/>
                      <a:ext cx="2957553" cy="255591"/>
                    </a:xfrm>
                    <a:prstGeom prst="rect">
                      <a:avLst/>
                    </a:prstGeom>
                    <a:gradFill flip="none" rotWithShape="1">
                      <a:gsLst>
                        <a:gs pos="0">
                          <a:srgbClr val="FF0000"/>
                        </a:gs>
                        <a:gs pos="100000">
                          <a:srgbClr val="FFFF00"/>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r>
                        <a:rPr lang="de-DE" dirty="0"/>
                        <a:t> </a:t>
                      </a:r>
                    </a:p>
                  </p:txBody>
                </p:sp>
                <p:sp>
                  <p:nvSpPr>
                    <p:cNvPr id="66" name="Rechteck 4"/>
                    <p:cNvSpPr/>
                    <p:nvPr/>
                  </p:nvSpPr>
                  <p:spPr bwMode="auto">
                    <a:xfrm>
                      <a:off x="2764607" y="3094356"/>
                      <a:ext cx="328617" cy="66928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67" name="Rechteck 5"/>
                    <p:cNvSpPr/>
                    <p:nvPr/>
                  </p:nvSpPr>
                  <p:spPr bwMode="auto">
                    <a:xfrm>
                      <a:off x="6050777" y="3094356"/>
                      <a:ext cx="328617" cy="66928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68" name="Rechteck 7"/>
                    <p:cNvSpPr/>
                    <p:nvPr/>
                  </p:nvSpPr>
                  <p:spPr bwMode="auto">
                    <a:xfrm>
                      <a:off x="3093223" y="3179435"/>
                      <a:ext cx="2957554" cy="51118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69" name="Freihandform 10"/>
                    <p:cNvSpPr/>
                    <p:nvPr/>
                  </p:nvSpPr>
                  <p:spPr bwMode="auto">
                    <a:xfrm>
                      <a:off x="3202763" y="3177072"/>
                      <a:ext cx="48022" cy="514350"/>
                    </a:xfrm>
                    <a:custGeom>
                      <a:avLst/>
                      <a:gdLst>
                        <a:gd name="connsiteX0" fmla="*/ 2381 w 48022"/>
                        <a:gd name="connsiteY0" fmla="*/ 0 h 514350"/>
                        <a:gd name="connsiteX1" fmla="*/ 47625 w 48022"/>
                        <a:gd name="connsiteY1" fmla="*/ 257175 h 514350"/>
                        <a:gd name="connsiteX2" fmla="*/ 0 w 48022"/>
                        <a:gd name="connsiteY2" fmla="*/ 514350 h 514350"/>
                        <a:gd name="connsiteX3" fmla="*/ 0 w 48022"/>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48022" h="514350">
                          <a:moveTo>
                            <a:pt x="2381" y="0"/>
                          </a:moveTo>
                          <a:cubicBezTo>
                            <a:pt x="25201" y="85725"/>
                            <a:pt x="48022" y="171450"/>
                            <a:pt x="47625" y="257175"/>
                          </a:cubicBezTo>
                          <a:cubicBezTo>
                            <a:pt x="47228"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70" name="Freihandform 11"/>
                    <p:cNvSpPr/>
                    <p:nvPr/>
                  </p:nvSpPr>
                  <p:spPr bwMode="auto">
                    <a:xfrm>
                      <a:off x="3592896" y="3179435"/>
                      <a:ext cx="84535" cy="514350"/>
                    </a:xfrm>
                    <a:custGeom>
                      <a:avLst/>
                      <a:gdLst>
                        <a:gd name="connsiteX0" fmla="*/ 2381 w 48022"/>
                        <a:gd name="connsiteY0" fmla="*/ 0 h 514350"/>
                        <a:gd name="connsiteX1" fmla="*/ 47625 w 48022"/>
                        <a:gd name="connsiteY1" fmla="*/ 257175 h 514350"/>
                        <a:gd name="connsiteX2" fmla="*/ 0 w 48022"/>
                        <a:gd name="connsiteY2" fmla="*/ 514350 h 514350"/>
                        <a:gd name="connsiteX3" fmla="*/ 0 w 48022"/>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48022" h="514350">
                          <a:moveTo>
                            <a:pt x="2381" y="0"/>
                          </a:moveTo>
                          <a:cubicBezTo>
                            <a:pt x="25201" y="85725"/>
                            <a:pt x="48022" y="171450"/>
                            <a:pt x="47625" y="257175"/>
                          </a:cubicBezTo>
                          <a:cubicBezTo>
                            <a:pt x="47228"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71" name="Freihandform 12"/>
                    <p:cNvSpPr/>
                    <p:nvPr/>
                  </p:nvSpPr>
                  <p:spPr bwMode="auto">
                    <a:xfrm>
                      <a:off x="4042562" y="3179435"/>
                      <a:ext cx="146052" cy="514350"/>
                    </a:xfrm>
                    <a:custGeom>
                      <a:avLst/>
                      <a:gdLst>
                        <a:gd name="connsiteX0" fmla="*/ 2381 w 48022"/>
                        <a:gd name="connsiteY0" fmla="*/ 0 h 514350"/>
                        <a:gd name="connsiteX1" fmla="*/ 47625 w 48022"/>
                        <a:gd name="connsiteY1" fmla="*/ 257175 h 514350"/>
                        <a:gd name="connsiteX2" fmla="*/ 0 w 48022"/>
                        <a:gd name="connsiteY2" fmla="*/ 514350 h 514350"/>
                        <a:gd name="connsiteX3" fmla="*/ 0 w 48022"/>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48022" h="514350">
                          <a:moveTo>
                            <a:pt x="2381" y="0"/>
                          </a:moveTo>
                          <a:cubicBezTo>
                            <a:pt x="25201" y="85725"/>
                            <a:pt x="48022" y="171450"/>
                            <a:pt x="47625" y="257175"/>
                          </a:cubicBezTo>
                          <a:cubicBezTo>
                            <a:pt x="47228"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72" name="Freihandform 13"/>
                    <p:cNvSpPr/>
                    <p:nvPr/>
                  </p:nvSpPr>
                  <p:spPr bwMode="auto">
                    <a:xfrm>
                      <a:off x="4517230" y="3179435"/>
                      <a:ext cx="255591" cy="514350"/>
                    </a:xfrm>
                    <a:custGeom>
                      <a:avLst/>
                      <a:gdLst>
                        <a:gd name="connsiteX0" fmla="*/ 2381 w 48022"/>
                        <a:gd name="connsiteY0" fmla="*/ 0 h 514350"/>
                        <a:gd name="connsiteX1" fmla="*/ 47625 w 48022"/>
                        <a:gd name="connsiteY1" fmla="*/ 257175 h 514350"/>
                        <a:gd name="connsiteX2" fmla="*/ 0 w 48022"/>
                        <a:gd name="connsiteY2" fmla="*/ 514350 h 514350"/>
                        <a:gd name="connsiteX3" fmla="*/ 0 w 48022"/>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48022" h="514350">
                          <a:moveTo>
                            <a:pt x="2381" y="0"/>
                          </a:moveTo>
                          <a:cubicBezTo>
                            <a:pt x="25201" y="85725"/>
                            <a:pt x="48022" y="171450"/>
                            <a:pt x="47625" y="257175"/>
                          </a:cubicBezTo>
                          <a:cubicBezTo>
                            <a:pt x="47228"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73" name="Freihandform 14"/>
                    <p:cNvSpPr/>
                    <p:nvPr/>
                  </p:nvSpPr>
                  <p:spPr bwMode="auto">
                    <a:xfrm>
                      <a:off x="5028413" y="3179435"/>
                      <a:ext cx="401643" cy="514350"/>
                    </a:xfrm>
                    <a:custGeom>
                      <a:avLst/>
                      <a:gdLst>
                        <a:gd name="connsiteX0" fmla="*/ 2381 w 48022"/>
                        <a:gd name="connsiteY0" fmla="*/ 0 h 514350"/>
                        <a:gd name="connsiteX1" fmla="*/ 47625 w 48022"/>
                        <a:gd name="connsiteY1" fmla="*/ 257175 h 514350"/>
                        <a:gd name="connsiteX2" fmla="*/ 0 w 48022"/>
                        <a:gd name="connsiteY2" fmla="*/ 514350 h 514350"/>
                        <a:gd name="connsiteX3" fmla="*/ 0 w 48022"/>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48022" h="514350">
                          <a:moveTo>
                            <a:pt x="2381" y="0"/>
                          </a:moveTo>
                          <a:cubicBezTo>
                            <a:pt x="25201" y="85725"/>
                            <a:pt x="48022" y="171450"/>
                            <a:pt x="47625" y="257175"/>
                          </a:cubicBezTo>
                          <a:cubicBezTo>
                            <a:pt x="47228"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sp>
                  <p:nvSpPr>
                    <p:cNvPr id="74" name="Freihandform 15"/>
                    <p:cNvSpPr/>
                    <p:nvPr/>
                  </p:nvSpPr>
                  <p:spPr bwMode="auto">
                    <a:xfrm>
                      <a:off x="5576108" y="3179435"/>
                      <a:ext cx="474668" cy="514350"/>
                    </a:xfrm>
                    <a:custGeom>
                      <a:avLst/>
                      <a:gdLst>
                        <a:gd name="connsiteX0" fmla="*/ 2381 w 48022"/>
                        <a:gd name="connsiteY0" fmla="*/ 0 h 514350"/>
                        <a:gd name="connsiteX1" fmla="*/ 47625 w 48022"/>
                        <a:gd name="connsiteY1" fmla="*/ 257175 h 514350"/>
                        <a:gd name="connsiteX2" fmla="*/ 0 w 48022"/>
                        <a:gd name="connsiteY2" fmla="*/ 514350 h 514350"/>
                        <a:gd name="connsiteX3" fmla="*/ 0 w 48022"/>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48022" h="514350">
                          <a:moveTo>
                            <a:pt x="2381" y="0"/>
                          </a:moveTo>
                          <a:cubicBezTo>
                            <a:pt x="25201" y="85725"/>
                            <a:pt x="48022" y="171450"/>
                            <a:pt x="47625" y="257175"/>
                          </a:cubicBezTo>
                          <a:cubicBezTo>
                            <a:pt x="47228" y="342900"/>
                            <a:pt x="0" y="514350"/>
                            <a:pt x="0" y="514350"/>
                          </a:cubicBezTo>
                          <a:lnTo>
                            <a:pt x="0" y="514350"/>
                          </a:lnTo>
                        </a:path>
                      </a:pathLst>
                    </a:custGeom>
                    <a:noFill/>
                    <a:ln w="952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Arial Narrow"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Narrow"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Narrow"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Narrow"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Narrow" pitchFamily="34" charset="0"/>
                          <a:ea typeface="+mn-ea"/>
                          <a:cs typeface="Arial" pitchFamily="34" charset="0"/>
                        </a:defRPr>
                      </a:lvl5pPr>
                      <a:lvl6pPr marL="2286000" algn="l" defTabSz="914400" rtl="0" eaLnBrk="1" latinLnBrk="0" hangingPunct="1">
                        <a:defRPr sz="2400" kern="1200">
                          <a:solidFill>
                            <a:schemeClr val="tx1"/>
                          </a:solidFill>
                          <a:latin typeface="Arial Narrow" pitchFamily="34" charset="0"/>
                          <a:ea typeface="+mn-ea"/>
                          <a:cs typeface="Arial" pitchFamily="34" charset="0"/>
                        </a:defRPr>
                      </a:lvl6pPr>
                      <a:lvl7pPr marL="2743200" algn="l" defTabSz="914400" rtl="0" eaLnBrk="1" latinLnBrk="0" hangingPunct="1">
                        <a:defRPr sz="2400" kern="1200">
                          <a:solidFill>
                            <a:schemeClr val="tx1"/>
                          </a:solidFill>
                          <a:latin typeface="Arial Narrow" pitchFamily="34" charset="0"/>
                          <a:ea typeface="+mn-ea"/>
                          <a:cs typeface="Arial" pitchFamily="34" charset="0"/>
                        </a:defRPr>
                      </a:lvl7pPr>
                      <a:lvl8pPr marL="3200400" algn="l" defTabSz="914400" rtl="0" eaLnBrk="1" latinLnBrk="0" hangingPunct="1">
                        <a:defRPr sz="2400" kern="1200">
                          <a:solidFill>
                            <a:schemeClr val="tx1"/>
                          </a:solidFill>
                          <a:latin typeface="Arial Narrow" pitchFamily="34" charset="0"/>
                          <a:ea typeface="+mn-ea"/>
                          <a:cs typeface="Arial" pitchFamily="34" charset="0"/>
                        </a:defRPr>
                      </a:lvl8pPr>
                      <a:lvl9pPr marL="3657600" algn="l" defTabSz="914400" rtl="0" eaLnBrk="1" latinLnBrk="0" hangingPunct="1">
                        <a:defRPr sz="2400" kern="1200">
                          <a:solidFill>
                            <a:schemeClr val="tx1"/>
                          </a:solidFill>
                          <a:latin typeface="Arial Narrow" pitchFamily="34" charset="0"/>
                          <a:ea typeface="+mn-ea"/>
                          <a:cs typeface="Arial" pitchFamily="34" charset="0"/>
                        </a:defRPr>
                      </a:lvl9pPr>
                    </a:lstStyle>
                    <a:p>
                      <a:endParaRPr lang="de-DE"/>
                    </a:p>
                  </p:txBody>
                </p:sp>
              </p:grpSp>
              <p:sp>
                <p:nvSpPr>
                  <p:cNvPr id="62" name="AutoShape 2"/>
                  <p:cNvSpPr>
                    <a:spLocks noChangeArrowheads="1"/>
                  </p:cNvSpPr>
                  <p:nvPr/>
                </p:nvSpPr>
                <p:spPr bwMode="auto">
                  <a:xfrm>
                    <a:off x="10633" y="3026969"/>
                    <a:ext cx="504000" cy="253746"/>
                  </a:xfrm>
                  <a:prstGeom prst="rightArrow">
                    <a:avLst>
                      <a:gd name="adj1" fmla="val 50000"/>
                      <a:gd name="adj2" fmla="val 34009"/>
                    </a:avLst>
                  </a:prstGeom>
                  <a:solidFill>
                    <a:srgbClr val="FFFF00"/>
                  </a:solidFill>
                  <a:ln w="9525">
                    <a:solidFill>
                      <a:srgbClr val="000000"/>
                    </a:solidFill>
                    <a:miter lim="800000"/>
                    <a:headEnd/>
                    <a:tailEnd/>
                  </a:ln>
                </p:spPr>
                <p:txBody>
                  <a:bodyPr vert="horz" wrap="square" lIns="91440" tIns="10800" rIns="91440" bIns="45720" numCol="1" anchor="t" anchorCtr="0" compatLnSpc="1">
                    <a:prstTxWarp prst="textNoShape">
                      <a:avLst/>
                    </a:prstTxWarp>
                  </a:bodyPr>
                  <a:lstStyle/>
                  <a:p>
                    <a:pPr eaLnBrk="1" hangingPunct="1">
                      <a:spcAft>
                        <a:spcPts val="1000"/>
                      </a:spcAft>
                    </a:pPr>
                    <a:r>
                      <a:rPr lang="de-DE" sz="800" b="1" dirty="0">
                        <a:cs typeface="Arial" pitchFamily="34" charset="0"/>
                      </a:rPr>
                      <a:t>70 </a:t>
                    </a:r>
                    <a:r>
                      <a:rPr lang="de-DE" sz="800" b="1" dirty="0">
                        <a:latin typeface="Arial Unicode MS" pitchFamily="34" charset="-128"/>
                        <a:ea typeface="Arial Unicode MS" pitchFamily="34" charset="-128"/>
                        <a:cs typeface="Arial Unicode MS" pitchFamily="34" charset="-128"/>
                      </a:rPr>
                      <a:t>°C</a:t>
                    </a:r>
                  </a:p>
                </p:txBody>
              </p:sp>
              <p:sp>
                <p:nvSpPr>
                  <p:cNvPr id="63" name="AutoShape 2"/>
                  <p:cNvSpPr>
                    <a:spLocks noChangeArrowheads="1"/>
                  </p:cNvSpPr>
                  <p:nvPr/>
                </p:nvSpPr>
                <p:spPr bwMode="auto">
                  <a:xfrm>
                    <a:off x="3193309" y="3051777"/>
                    <a:ext cx="504000" cy="253746"/>
                  </a:xfrm>
                  <a:prstGeom prst="rightArrow">
                    <a:avLst>
                      <a:gd name="adj1" fmla="val 50000"/>
                      <a:gd name="adj2" fmla="val 34009"/>
                    </a:avLst>
                  </a:prstGeom>
                  <a:solidFill>
                    <a:schemeClr val="accent4"/>
                  </a:solidFill>
                  <a:ln w="9525">
                    <a:solidFill>
                      <a:srgbClr val="000000"/>
                    </a:solidFill>
                    <a:miter lim="800000"/>
                    <a:headEnd/>
                    <a:tailEnd/>
                  </a:ln>
                </p:spPr>
                <p:txBody>
                  <a:bodyPr vert="horz" wrap="square" lIns="91440" tIns="10800" rIns="91440" bIns="45720" numCol="1" anchor="t" anchorCtr="0" compatLnSpc="1">
                    <a:prstTxWarp prst="textNoShape">
                      <a:avLst/>
                    </a:prstTxWarp>
                  </a:bodyPr>
                  <a:lstStyle/>
                  <a:p>
                    <a:pPr eaLnBrk="1" hangingPunct="1">
                      <a:spcAft>
                        <a:spcPts val="1000"/>
                      </a:spcAft>
                    </a:pPr>
                    <a:r>
                      <a:rPr lang="de-DE" sz="800" b="1" dirty="0">
                        <a:cs typeface="Arial" pitchFamily="34" charset="0"/>
                      </a:rPr>
                      <a:t>80 </a:t>
                    </a:r>
                    <a:r>
                      <a:rPr lang="de-DE" sz="800" b="1" dirty="0">
                        <a:latin typeface="Arial Unicode MS" pitchFamily="34" charset="-128"/>
                        <a:ea typeface="Arial Unicode MS" pitchFamily="34" charset="-128"/>
                        <a:cs typeface="Arial Unicode MS" pitchFamily="34" charset="-128"/>
                      </a:rPr>
                      <a:t>°C</a:t>
                    </a:r>
                  </a:p>
                </p:txBody>
              </p:sp>
            </p:grpSp>
            <p:sp>
              <p:nvSpPr>
                <p:cNvPr id="59" name="TextBox 91"/>
                <p:cNvSpPr txBox="1"/>
                <p:nvPr/>
              </p:nvSpPr>
              <p:spPr>
                <a:xfrm>
                  <a:off x="940128" y="3160935"/>
                  <a:ext cx="534249" cy="215444"/>
                </a:xfrm>
                <a:prstGeom prst="rect">
                  <a:avLst/>
                </a:prstGeom>
                <a:noFill/>
              </p:spPr>
              <p:txBody>
                <a:bodyPr wrap="square" rtlCol="0">
                  <a:spAutoFit/>
                </a:bodyPr>
                <a:lstStyle/>
                <a:p>
                  <a:r>
                    <a:rPr lang="de-DE" sz="800" b="1" dirty="0"/>
                    <a:t>73 </a:t>
                  </a:r>
                  <a:r>
                    <a:rPr lang="de-DE" sz="800" b="1" dirty="0">
                      <a:latin typeface="Arial Unicode MS" pitchFamily="34" charset="-128"/>
                      <a:ea typeface="Arial Unicode MS" pitchFamily="34" charset="-128"/>
                      <a:cs typeface="Arial Unicode MS" pitchFamily="34" charset="-128"/>
                    </a:rPr>
                    <a:t>°C</a:t>
                  </a:r>
                </a:p>
              </p:txBody>
            </p:sp>
            <p:sp>
              <p:nvSpPr>
                <p:cNvPr id="60" name="TextBox 92"/>
                <p:cNvSpPr txBox="1"/>
                <p:nvPr/>
              </p:nvSpPr>
              <p:spPr>
                <a:xfrm>
                  <a:off x="1985700" y="3164473"/>
                  <a:ext cx="534249" cy="215444"/>
                </a:xfrm>
                <a:prstGeom prst="rect">
                  <a:avLst/>
                </a:prstGeom>
                <a:noFill/>
              </p:spPr>
              <p:txBody>
                <a:bodyPr wrap="square" rtlCol="0">
                  <a:spAutoFit/>
                </a:bodyPr>
                <a:lstStyle/>
                <a:p>
                  <a:r>
                    <a:rPr lang="de-DE" sz="800" b="1" dirty="0"/>
                    <a:t>76 </a:t>
                  </a:r>
                  <a:r>
                    <a:rPr lang="de-DE" sz="800" b="1" dirty="0">
                      <a:latin typeface="Arial Unicode MS" pitchFamily="34" charset="-128"/>
                      <a:ea typeface="Arial Unicode MS" pitchFamily="34" charset="-128"/>
                      <a:cs typeface="Arial Unicode MS" pitchFamily="34" charset="-128"/>
                    </a:rPr>
                    <a:t>°C</a:t>
                  </a:r>
                </a:p>
              </p:txBody>
            </p:sp>
          </p:grpSp>
          <p:sp>
            <p:nvSpPr>
              <p:cNvPr id="52" name="TextBox 111"/>
              <p:cNvSpPr txBox="1"/>
              <p:nvPr/>
            </p:nvSpPr>
            <p:spPr>
              <a:xfrm>
                <a:off x="1514303" y="4904675"/>
                <a:ext cx="534249" cy="215444"/>
              </a:xfrm>
              <a:prstGeom prst="rect">
                <a:avLst/>
              </a:prstGeom>
              <a:noFill/>
            </p:spPr>
            <p:txBody>
              <a:bodyPr wrap="square" rtlCol="0">
                <a:spAutoFit/>
              </a:bodyPr>
              <a:lstStyle/>
              <a:p>
                <a:r>
                  <a:rPr lang="de-DE" sz="800" b="1" dirty="0"/>
                  <a:t>70 </a:t>
                </a:r>
                <a:r>
                  <a:rPr lang="de-DE" sz="800" b="1" dirty="0">
                    <a:latin typeface="Arial Unicode MS" pitchFamily="34" charset="-128"/>
                    <a:ea typeface="Arial Unicode MS" pitchFamily="34" charset="-128"/>
                    <a:cs typeface="Arial Unicode MS" pitchFamily="34" charset="-128"/>
                  </a:rPr>
                  <a:t>°C</a:t>
                </a:r>
              </a:p>
            </p:txBody>
          </p:sp>
        </p:grpSp>
        <p:sp>
          <p:nvSpPr>
            <p:cNvPr id="105" name="Text Box 3"/>
            <p:cNvSpPr txBox="1">
              <a:spLocks noChangeArrowheads="1"/>
            </p:cNvSpPr>
            <p:nvPr/>
          </p:nvSpPr>
          <p:spPr bwMode="auto">
            <a:xfrm>
              <a:off x="3376837" y="4516597"/>
              <a:ext cx="1223009" cy="430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eaLnBrk="1" hangingPunct="1">
                <a:spcAft>
                  <a:spcPts val="1000"/>
                </a:spcAft>
              </a:pPr>
              <a:r>
                <a:rPr lang="de-DE" sz="1100" dirty="0">
                  <a:latin typeface="Calibri" pitchFamily="34" charset="0"/>
                  <a:cs typeface="Arial" pitchFamily="34" charset="0"/>
                </a:rPr>
                <a:t>Flow concentration </a:t>
              </a:r>
              <a:endParaRPr lang="de-DE" sz="1800" dirty="0">
                <a:cs typeface="Arial" pitchFamily="34" charset="0"/>
              </a:endParaRPr>
            </a:p>
          </p:txBody>
        </p:sp>
        <p:cxnSp>
          <p:nvCxnSpPr>
            <p:cNvPr id="106" name="AutoShape 4"/>
            <p:cNvCxnSpPr>
              <a:cxnSpLocks noChangeShapeType="1"/>
            </p:cNvCxnSpPr>
            <p:nvPr/>
          </p:nvCxnSpPr>
          <p:spPr bwMode="auto">
            <a:xfrm rot="16200000" flipV="1">
              <a:off x="3162302" y="4210051"/>
              <a:ext cx="409574" cy="314323"/>
            </a:xfrm>
            <a:prstGeom prst="straightConnector1">
              <a:avLst/>
            </a:prstGeom>
            <a:noFill/>
            <a:ln w="9525">
              <a:solidFill>
                <a:srgbClr val="000000"/>
              </a:solidFill>
              <a:round/>
              <a:headEnd/>
              <a:tailEnd type="triangle" w="med" len="med"/>
            </a:ln>
          </p:spPr>
        </p:cxnSp>
        <p:sp>
          <p:nvSpPr>
            <p:cNvPr id="107" name="Text Box 5"/>
            <p:cNvSpPr txBox="1">
              <a:spLocks noChangeArrowheads="1"/>
            </p:cNvSpPr>
            <p:nvPr/>
          </p:nvSpPr>
          <p:spPr bwMode="auto">
            <a:xfrm>
              <a:off x="1059408" y="4516597"/>
              <a:ext cx="2316001" cy="261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eaLnBrk="1" hangingPunct="1">
                <a:spcAft>
                  <a:spcPts val="1000"/>
                </a:spcAft>
              </a:pPr>
              <a:r>
                <a:rPr lang="de-DE" sz="1100" dirty="0">
                  <a:latin typeface="Calibri" pitchFamily="34" charset="0"/>
                  <a:cs typeface="Arial" pitchFamily="34" charset="0"/>
                </a:rPr>
                <a:t>Same temperature at column surface </a:t>
              </a:r>
              <a:endParaRPr lang="de-DE" sz="1800" dirty="0">
                <a:cs typeface="Arial" pitchFamily="34" charset="0"/>
              </a:endParaRPr>
            </a:p>
          </p:txBody>
        </p:sp>
        <p:cxnSp>
          <p:nvCxnSpPr>
            <p:cNvPr id="109" name="AutoShape 7"/>
            <p:cNvCxnSpPr>
              <a:cxnSpLocks noChangeShapeType="1"/>
            </p:cNvCxnSpPr>
            <p:nvPr/>
          </p:nvCxnSpPr>
          <p:spPr bwMode="auto">
            <a:xfrm rot="16200000" flipV="1">
              <a:off x="1247968" y="4419408"/>
              <a:ext cx="144623" cy="49757"/>
            </a:xfrm>
            <a:prstGeom prst="straightConnector1">
              <a:avLst/>
            </a:prstGeom>
            <a:noFill/>
            <a:ln w="9525">
              <a:solidFill>
                <a:srgbClr val="000000"/>
              </a:solidFill>
              <a:round/>
              <a:headEnd/>
              <a:tailEnd type="triangle" w="med" len="med"/>
            </a:ln>
          </p:spPr>
        </p:cxnSp>
        <p:cxnSp>
          <p:nvCxnSpPr>
            <p:cNvPr id="110" name="AutoShape 8"/>
            <p:cNvCxnSpPr>
              <a:cxnSpLocks noChangeShapeType="1"/>
            </p:cNvCxnSpPr>
            <p:nvPr/>
          </p:nvCxnSpPr>
          <p:spPr bwMode="auto">
            <a:xfrm flipV="1">
              <a:off x="1753779" y="4369435"/>
              <a:ext cx="0" cy="138589"/>
            </a:xfrm>
            <a:prstGeom prst="straightConnector1">
              <a:avLst/>
            </a:prstGeom>
            <a:noFill/>
            <a:ln w="9525">
              <a:solidFill>
                <a:srgbClr val="000000"/>
              </a:solidFill>
              <a:round/>
              <a:headEnd/>
              <a:tailEnd type="triangle" w="med" len="med"/>
            </a:ln>
          </p:spPr>
        </p:cxnSp>
        <p:cxnSp>
          <p:nvCxnSpPr>
            <p:cNvPr id="111" name="AutoShape 9"/>
            <p:cNvCxnSpPr>
              <a:cxnSpLocks noChangeShapeType="1"/>
            </p:cNvCxnSpPr>
            <p:nvPr/>
          </p:nvCxnSpPr>
          <p:spPr bwMode="auto">
            <a:xfrm flipV="1">
              <a:off x="2308134" y="4369435"/>
              <a:ext cx="0" cy="138589"/>
            </a:xfrm>
            <a:prstGeom prst="straightConnector1">
              <a:avLst/>
            </a:prstGeom>
            <a:noFill/>
            <a:ln w="9525">
              <a:solidFill>
                <a:srgbClr val="000000"/>
              </a:solidFill>
              <a:round/>
              <a:headEnd/>
              <a:tailEnd type="triangle" w="med" len="med"/>
            </a:ln>
          </p:spPr>
        </p:cxnSp>
        <p:cxnSp>
          <p:nvCxnSpPr>
            <p:cNvPr id="112" name="AutoShape 10"/>
            <p:cNvCxnSpPr>
              <a:cxnSpLocks noChangeShapeType="1"/>
            </p:cNvCxnSpPr>
            <p:nvPr/>
          </p:nvCxnSpPr>
          <p:spPr bwMode="auto">
            <a:xfrm flipV="1">
              <a:off x="2852486" y="4369435"/>
              <a:ext cx="0" cy="138589"/>
            </a:xfrm>
            <a:prstGeom prst="straightConnector1">
              <a:avLst/>
            </a:prstGeom>
            <a:noFill/>
            <a:ln w="9525">
              <a:solidFill>
                <a:srgbClr val="000000"/>
              </a:solidFill>
              <a:round/>
              <a:headEnd/>
              <a:tailEnd type="triangle" w="med" len="med"/>
            </a:ln>
          </p:spPr>
        </p:cxnSp>
        <p:cxnSp>
          <p:nvCxnSpPr>
            <p:cNvPr id="113" name="AutoShape 11"/>
            <p:cNvCxnSpPr>
              <a:cxnSpLocks noChangeShapeType="1"/>
            </p:cNvCxnSpPr>
            <p:nvPr/>
          </p:nvCxnSpPr>
          <p:spPr bwMode="auto">
            <a:xfrm flipV="1">
              <a:off x="3115376" y="4379437"/>
              <a:ext cx="154305" cy="147161"/>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1308197943"/>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 y="2880360"/>
            <a:ext cx="12188952" cy="1097280"/>
          </a:xfrm>
        </p:spPr>
        <p:txBody>
          <a:bodyPr/>
          <a:lstStyle/>
          <a:p>
            <a:pPr algn="just"/>
            <a:r>
              <a:rPr lang="en-US" sz="1800" dirty="0"/>
              <a:t>For Column Chamber, there is no difference between Forced Air or Still Air mode below 400 bar.</a:t>
            </a:r>
          </a:p>
          <a:p>
            <a:pPr lvl="1" algn="just"/>
            <a:r>
              <a:rPr lang="en-US" sz="1600" dirty="0"/>
              <a:t>You can do Forced Air during equilibration, as it heats faster; but in the instrument method run samples in Still Air mode.</a:t>
            </a:r>
          </a:p>
          <a:p>
            <a:pPr algn="just"/>
            <a:r>
              <a:rPr lang="en-US" sz="1800" dirty="0"/>
              <a:t>Above 400 bar use “Still Air”.</a:t>
            </a:r>
          </a:p>
          <a:p>
            <a:pPr algn="just"/>
            <a:endParaRPr lang="en-US" dirty="0"/>
          </a:p>
        </p:txBody>
      </p:sp>
      <p:sp>
        <p:nvSpPr>
          <p:cNvPr id="4" name="Title 3"/>
          <p:cNvSpPr>
            <a:spLocks noGrp="1"/>
          </p:cNvSpPr>
          <p:nvPr>
            <p:ph type="title"/>
          </p:nvPr>
        </p:nvSpPr>
        <p:spPr/>
        <p:txBody>
          <a:bodyPr/>
          <a:lstStyle/>
          <a:p>
            <a:pPr algn="just"/>
            <a:r>
              <a:rPr lang="en-US" dirty="0"/>
              <a:t>Above 400 bar use “Still Air”</a:t>
            </a:r>
          </a:p>
        </p:txBody>
      </p:sp>
    </p:spTree>
    <p:extLst>
      <p:ext uri="{BB962C8B-B14F-4D97-AF65-F5344CB8AC3E}">
        <p14:creationId xmlns:p14="http://schemas.microsoft.com/office/powerpoint/2010/main" val="1892266401"/>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0756"/>
            <a:ext cx="12188952" cy="822960"/>
          </a:xfrm>
        </p:spPr>
        <p:txBody>
          <a:bodyPr>
            <a:spAutoFit/>
          </a:bodyPr>
          <a:lstStyle/>
          <a:p>
            <a:pPr algn="just"/>
            <a:r>
              <a:rPr lang="en-US" sz="1800" b="1" u="sng" dirty="0">
                <a:solidFill>
                  <a:srgbClr val="FF0000"/>
                </a:solidFill>
              </a:rPr>
              <a:t>NOTE</a:t>
            </a:r>
            <a:r>
              <a:rPr lang="en-US" sz="1800" b="1" dirty="0"/>
              <a:t>: </a:t>
            </a:r>
            <a:r>
              <a:rPr lang="en-US" sz="1800" dirty="0"/>
              <a:t>If you have a chip on your column, the data read from that chip will be shown under this tab.</a:t>
            </a:r>
          </a:p>
          <a:p>
            <a:pPr algn="just"/>
            <a:r>
              <a:rPr lang="en-US" sz="1800" dirty="0"/>
              <a:t>Click Next.</a:t>
            </a:r>
          </a:p>
        </p:txBody>
      </p:sp>
      <p:sp>
        <p:nvSpPr>
          <p:cNvPr id="3" name="Title 2"/>
          <p:cNvSpPr>
            <a:spLocks noGrp="1"/>
          </p:cNvSpPr>
          <p:nvPr>
            <p:ph type="title"/>
          </p:nvPr>
        </p:nvSpPr>
        <p:spPr/>
        <p:txBody>
          <a:bodyPr/>
          <a:lstStyle/>
          <a:p>
            <a:r>
              <a:rPr lang="en-US" dirty="0"/>
              <a:t>Instrument Method – Column Compartment</a:t>
            </a:r>
          </a:p>
        </p:txBody>
      </p:sp>
      <p:pic>
        <p:nvPicPr>
          <p:cNvPr id="7" name="Content Placeholder 6">
            <a:extLst>
              <a:ext uri="{FF2B5EF4-FFF2-40B4-BE49-F238E27FC236}">
                <a16:creationId xmlns:a16="http://schemas.microsoft.com/office/drawing/2014/main" id="{ED9BCDB5-9AA5-4F6B-B062-B41375462E09}"/>
              </a:ext>
            </a:extLst>
          </p:cNvPr>
          <p:cNvPicPr>
            <a:picLocks noGrp="1" noChangeAspect="1"/>
          </p:cNvPicPr>
          <p:nvPr>
            <p:ph sz="half" idx="1"/>
          </p:nvPr>
        </p:nvPicPr>
        <p:blipFill>
          <a:blip r:embed="rId2"/>
          <a:stretch>
            <a:fillRect/>
          </a:stretch>
        </p:blipFill>
        <p:spPr>
          <a:xfrm>
            <a:off x="3489960" y="640080"/>
            <a:ext cx="5212080" cy="4718783"/>
          </a:xfrm>
          <a:prstGeom prst="rect">
            <a:avLst/>
          </a:prstGeom>
          <a:ln w="28575">
            <a:solidFill>
              <a:schemeClr val="accent1"/>
            </a:solidFill>
          </a:ln>
        </p:spPr>
      </p:pic>
    </p:spTree>
    <p:extLst>
      <p:ext uri="{BB962C8B-B14F-4D97-AF65-F5344CB8AC3E}">
        <p14:creationId xmlns:p14="http://schemas.microsoft.com/office/powerpoint/2010/main" val="852157"/>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69024"/>
            <a:ext cx="12188952" cy="822960"/>
          </a:xfrm>
        </p:spPr>
        <p:txBody>
          <a:bodyPr>
            <a:spAutoFit/>
          </a:bodyPr>
          <a:lstStyle/>
          <a:p>
            <a:pPr algn="just"/>
            <a:r>
              <a:rPr lang="en-US" dirty="0"/>
              <a:t>If you have a configured DAD, specify the wavelengths. </a:t>
            </a:r>
          </a:p>
          <a:p>
            <a:pPr algn="just"/>
            <a:r>
              <a:rPr lang="en-US" dirty="0"/>
              <a:t>Click Next.</a:t>
            </a:r>
          </a:p>
        </p:txBody>
      </p:sp>
      <p:sp>
        <p:nvSpPr>
          <p:cNvPr id="3" name="Title 2"/>
          <p:cNvSpPr>
            <a:spLocks noGrp="1"/>
          </p:cNvSpPr>
          <p:nvPr>
            <p:ph type="title"/>
          </p:nvPr>
        </p:nvSpPr>
        <p:spPr/>
        <p:txBody>
          <a:bodyPr/>
          <a:lstStyle/>
          <a:p>
            <a:r>
              <a:rPr lang="en-US" dirty="0"/>
              <a:t>Instrument Method – DAD</a:t>
            </a:r>
          </a:p>
        </p:txBody>
      </p:sp>
      <p:pic>
        <p:nvPicPr>
          <p:cNvPr id="6" name="Content Placeholder 5">
            <a:extLst>
              <a:ext uri="{FF2B5EF4-FFF2-40B4-BE49-F238E27FC236}">
                <a16:creationId xmlns:a16="http://schemas.microsoft.com/office/drawing/2014/main" id="{B6227C36-DD55-43D5-8246-7CAA0EF967C2}"/>
              </a:ext>
            </a:extLst>
          </p:cNvPr>
          <p:cNvPicPr>
            <a:picLocks noGrp="1" noChangeAspect="1"/>
          </p:cNvPicPr>
          <p:nvPr>
            <p:ph sz="half" idx="1"/>
          </p:nvPr>
        </p:nvPicPr>
        <p:blipFill>
          <a:blip r:embed="rId2"/>
          <a:stretch>
            <a:fillRect/>
          </a:stretch>
        </p:blipFill>
        <p:spPr>
          <a:xfrm>
            <a:off x="3489960" y="640080"/>
            <a:ext cx="5212080" cy="4725879"/>
          </a:xfrm>
          <a:prstGeom prst="rect">
            <a:avLst/>
          </a:prstGeom>
          <a:ln w="28575">
            <a:solidFill>
              <a:schemeClr val="accent1"/>
            </a:solidFill>
          </a:ln>
        </p:spPr>
      </p:pic>
    </p:spTree>
    <p:extLst>
      <p:ext uri="{BB962C8B-B14F-4D97-AF65-F5344CB8AC3E}">
        <p14:creationId xmlns:p14="http://schemas.microsoft.com/office/powerpoint/2010/main" val="1153297965"/>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Instrument Method – MS Device</a:t>
            </a:r>
          </a:p>
        </p:txBody>
      </p:sp>
      <p:sp>
        <p:nvSpPr>
          <p:cNvPr id="5" name="Content Placeholder 4"/>
          <p:cNvSpPr>
            <a:spLocks noGrp="1"/>
          </p:cNvSpPr>
          <p:nvPr>
            <p:ph sz="half" idx="10"/>
          </p:nvPr>
        </p:nvSpPr>
        <p:spPr>
          <a:xfrm>
            <a:off x="3048" y="5870934"/>
            <a:ext cx="12188952" cy="429525"/>
          </a:xfrm>
        </p:spPr>
        <p:txBody>
          <a:bodyPr/>
          <a:lstStyle/>
          <a:p>
            <a:pPr algn="just"/>
            <a:r>
              <a:rPr lang="fr-FR" sz="1800" dirty="0"/>
              <a:t>In Global </a:t>
            </a:r>
            <a:r>
              <a:rPr lang="fr-FR" sz="1800" dirty="0" err="1"/>
              <a:t>Parameters</a:t>
            </a:r>
            <a:r>
              <a:rPr lang="fr-FR" sz="1800" dirty="0"/>
              <a:t>, </a:t>
            </a:r>
            <a:r>
              <a:rPr lang="fr-FR" sz="1800" dirty="0" err="1"/>
              <a:t>define</a:t>
            </a:r>
            <a:r>
              <a:rPr lang="fr-FR" sz="1800" dirty="0"/>
              <a:t> the source conditions and </a:t>
            </a:r>
            <a:r>
              <a:rPr lang="fr-FR" sz="1800" dirty="0" err="1"/>
              <a:t>external</a:t>
            </a:r>
            <a:r>
              <a:rPr lang="fr-FR" sz="1800" dirty="0"/>
              <a:t> hardwares </a:t>
            </a:r>
            <a:r>
              <a:rPr lang="fr-FR" sz="1800" dirty="0" err="1"/>
              <a:t>used</a:t>
            </a:r>
            <a:r>
              <a:rPr lang="fr-FR" sz="1800" dirty="0"/>
              <a:t>. </a:t>
            </a:r>
            <a:endParaRPr lang="en-US" sz="1800" dirty="0"/>
          </a:p>
        </p:txBody>
      </p:sp>
      <p:pic>
        <p:nvPicPr>
          <p:cNvPr id="2" name="Content Placeholder 1">
            <a:extLst>
              <a:ext uri="{FF2B5EF4-FFF2-40B4-BE49-F238E27FC236}">
                <a16:creationId xmlns:a16="http://schemas.microsoft.com/office/drawing/2014/main" id="{261DD882-D419-47E0-9931-D6C7582F0FAE}"/>
              </a:ext>
            </a:extLst>
          </p:cNvPr>
          <p:cNvPicPr>
            <a:picLocks noGrp="1" noChangeAspect="1"/>
          </p:cNvPicPr>
          <p:nvPr>
            <p:ph sz="half" idx="1"/>
          </p:nvPr>
        </p:nvPicPr>
        <p:blipFill>
          <a:blip r:embed="rId2"/>
          <a:stretch>
            <a:fillRect/>
          </a:stretch>
        </p:blipFill>
        <p:spPr>
          <a:xfrm>
            <a:off x="1187816" y="640080"/>
            <a:ext cx="9816368" cy="5124628"/>
          </a:xfrm>
          <a:prstGeom prst="rect">
            <a:avLst/>
          </a:prstGeom>
          <a:ln w="28575">
            <a:solidFill>
              <a:schemeClr val="accent1"/>
            </a:solidFill>
          </a:ln>
        </p:spPr>
      </p:pic>
    </p:spTree>
    <p:extLst>
      <p:ext uri="{BB962C8B-B14F-4D97-AF65-F5344CB8AC3E}">
        <p14:creationId xmlns:p14="http://schemas.microsoft.com/office/powerpoint/2010/main" val="266811062"/>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Instrument Method – MS Device</a:t>
            </a:r>
          </a:p>
        </p:txBody>
      </p:sp>
      <p:sp>
        <p:nvSpPr>
          <p:cNvPr id="5" name="Content Placeholder 4"/>
          <p:cNvSpPr>
            <a:spLocks noGrp="1"/>
          </p:cNvSpPr>
          <p:nvPr>
            <p:ph sz="half" idx="10"/>
          </p:nvPr>
        </p:nvSpPr>
        <p:spPr>
          <a:xfrm>
            <a:off x="3048" y="5871135"/>
            <a:ext cx="12188952" cy="429525"/>
          </a:xfrm>
        </p:spPr>
        <p:txBody>
          <a:bodyPr/>
          <a:lstStyle/>
          <a:p>
            <a:pPr algn="just"/>
            <a:r>
              <a:rPr lang="fr-FR" sz="1800" dirty="0"/>
              <a:t>In Scan </a:t>
            </a:r>
            <a:r>
              <a:rPr lang="fr-FR" sz="1800" dirty="0" err="1"/>
              <a:t>Parameters</a:t>
            </a:r>
            <a:r>
              <a:rPr lang="fr-FR" sz="1800" dirty="0"/>
              <a:t>, </a:t>
            </a:r>
            <a:r>
              <a:rPr lang="fr-FR" sz="1800" dirty="0" err="1"/>
              <a:t>define</a:t>
            </a:r>
            <a:r>
              <a:rPr lang="fr-FR" sz="1800" dirty="0"/>
              <a:t> the </a:t>
            </a:r>
            <a:r>
              <a:rPr lang="fr-FR" sz="1800" dirty="0" err="1"/>
              <a:t>aquisition</a:t>
            </a:r>
            <a:r>
              <a:rPr lang="fr-FR" sz="1800" dirty="0"/>
              <a:t> </a:t>
            </a:r>
            <a:r>
              <a:rPr lang="fr-FR" sz="1800" dirty="0" err="1"/>
              <a:t>parameters</a:t>
            </a:r>
            <a:r>
              <a:rPr lang="fr-FR" sz="1800" dirty="0"/>
              <a:t>. </a:t>
            </a:r>
            <a:endParaRPr lang="en-US" sz="1800" dirty="0"/>
          </a:p>
        </p:txBody>
      </p:sp>
      <p:pic>
        <p:nvPicPr>
          <p:cNvPr id="7" name="Content Placeholder 6">
            <a:extLst>
              <a:ext uri="{FF2B5EF4-FFF2-40B4-BE49-F238E27FC236}">
                <a16:creationId xmlns:a16="http://schemas.microsoft.com/office/drawing/2014/main" id="{412C3FBE-D7FD-413D-9ED2-308AE5F35007}"/>
              </a:ext>
            </a:extLst>
          </p:cNvPr>
          <p:cNvPicPr>
            <a:picLocks noGrp="1" noChangeAspect="1"/>
          </p:cNvPicPr>
          <p:nvPr>
            <p:ph sz="half" idx="1"/>
          </p:nvPr>
        </p:nvPicPr>
        <p:blipFill>
          <a:blip r:embed="rId2"/>
          <a:stretch>
            <a:fillRect/>
          </a:stretch>
        </p:blipFill>
        <p:spPr>
          <a:xfrm>
            <a:off x="1196706" y="640080"/>
            <a:ext cx="9798589" cy="5127760"/>
          </a:xfrm>
          <a:prstGeom prst="rect">
            <a:avLst/>
          </a:prstGeom>
          <a:ln w="28575">
            <a:solidFill>
              <a:schemeClr val="accent1"/>
            </a:solidFill>
          </a:ln>
        </p:spPr>
      </p:pic>
    </p:spTree>
    <p:extLst>
      <p:ext uri="{BB962C8B-B14F-4D97-AF65-F5344CB8AC3E}">
        <p14:creationId xmlns:p14="http://schemas.microsoft.com/office/powerpoint/2010/main" val="3211999530"/>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69023"/>
            <a:ext cx="12188952" cy="822960"/>
          </a:xfrm>
        </p:spPr>
        <p:txBody>
          <a:bodyPr>
            <a:spAutoFit/>
          </a:bodyPr>
          <a:lstStyle/>
          <a:p>
            <a:pPr algn="just"/>
            <a:r>
              <a:rPr lang="en-US" sz="1800" dirty="0"/>
              <a:t>You can enter a Comment in this section of the Instrument Method Wizard as the used column.</a:t>
            </a:r>
          </a:p>
          <a:p>
            <a:pPr algn="just"/>
            <a:r>
              <a:rPr lang="en-US" sz="1800" dirty="0"/>
              <a:t>Click Finish.</a:t>
            </a:r>
          </a:p>
        </p:txBody>
      </p:sp>
      <p:sp>
        <p:nvSpPr>
          <p:cNvPr id="3" name="Title 2"/>
          <p:cNvSpPr>
            <a:spLocks noGrp="1"/>
          </p:cNvSpPr>
          <p:nvPr>
            <p:ph type="title"/>
          </p:nvPr>
        </p:nvSpPr>
        <p:spPr/>
        <p:txBody>
          <a:bodyPr/>
          <a:lstStyle/>
          <a:p>
            <a:r>
              <a:rPr lang="en-US" dirty="0"/>
              <a:t>Instrument Method – Comment</a:t>
            </a:r>
          </a:p>
        </p:txBody>
      </p:sp>
      <p:pic>
        <p:nvPicPr>
          <p:cNvPr id="7" name="Content Placeholder 6">
            <a:extLst>
              <a:ext uri="{FF2B5EF4-FFF2-40B4-BE49-F238E27FC236}">
                <a16:creationId xmlns:a16="http://schemas.microsoft.com/office/drawing/2014/main" id="{0F949556-3947-4CC5-812C-7E38F6E299E0}"/>
              </a:ext>
            </a:extLst>
          </p:cNvPr>
          <p:cNvPicPr>
            <a:picLocks noGrp="1" noChangeAspect="1"/>
          </p:cNvPicPr>
          <p:nvPr>
            <p:ph sz="half" idx="1"/>
          </p:nvPr>
        </p:nvPicPr>
        <p:blipFill>
          <a:blip r:embed="rId2"/>
          <a:stretch>
            <a:fillRect/>
          </a:stretch>
        </p:blipFill>
        <p:spPr>
          <a:xfrm>
            <a:off x="3489960" y="640080"/>
            <a:ext cx="5212080" cy="4269850"/>
          </a:xfrm>
          <a:prstGeom prst="rect">
            <a:avLst/>
          </a:prstGeom>
          <a:ln w="28575">
            <a:solidFill>
              <a:schemeClr val="accent1"/>
            </a:solidFill>
          </a:ln>
        </p:spPr>
      </p:pic>
    </p:spTree>
    <p:extLst>
      <p:ext uri="{BB962C8B-B14F-4D97-AF65-F5344CB8AC3E}">
        <p14:creationId xmlns:p14="http://schemas.microsoft.com/office/powerpoint/2010/main" val="785611193"/>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3" y="5843563"/>
            <a:ext cx="12188952" cy="457200"/>
          </a:xfrm>
        </p:spPr>
        <p:txBody>
          <a:bodyPr>
            <a:spAutoFit/>
          </a:bodyPr>
          <a:lstStyle/>
          <a:p>
            <a:pPr algn="just"/>
            <a:r>
              <a:rPr lang="en-US" sz="1800" dirty="0"/>
              <a:t>The new Instrument Method should automatically open in the Chromeleon Studio (</a:t>
            </a:r>
            <a:r>
              <a:rPr lang="en-US" sz="1800" i="1" dirty="0"/>
              <a:t>discussed in detail later</a:t>
            </a:r>
            <a:r>
              <a:rPr lang="en-US" sz="1800" dirty="0"/>
              <a:t>).</a:t>
            </a:r>
          </a:p>
        </p:txBody>
      </p:sp>
      <p:sp>
        <p:nvSpPr>
          <p:cNvPr id="3" name="Title 2"/>
          <p:cNvSpPr>
            <a:spLocks noGrp="1"/>
          </p:cNvSpPr>
          <p:nvPr>
            <p:ph type="title"/>
          </p:nvPr>
        </p:nvSpPr>
        <p:spPr/>
        <p:txBody>
          <a:bodyPr/>
          <a:lstStyle/>
          <a:p>
            <a:r>
              <a:rPr lang="en-US" dirty="0"/>
              <a:t>Instrument Method – Overview</a:t>
            </a:r>
          </a:p>
        </p:txBody>
      </p:sp>
      <p:pic>
        <p:nvPicPr>
          <p:cNvPr id="10" name="Content Placeholder 9">
            <a:extLst>
              <a:ext uri="{FF2B5EF4-FFF2-40B4-BE49-F238E27FC236}">
                <a16:creationId xmlns:a16="http://schemas.microsoft.com/office/drawing/2014/main" id="{094874CD-9490-4D62-93F2-76CD8A8B9DE6}"/>
              </a:ext>
            </a:extLst>
          </p:cNvPr>
          <p:cNvPicPr>
            <a:picLocks noGrp="1" noChangeAspect="1"/>
          </p:cNvPicPr>
          <p:nvPr>
            <p:ph sz="half" idx="1"/>
          </p:nvPr>
        </p:nvPicPr>
        <p:blipFill>
          <a:blip r:embed="rId2"/>
          <a:stretch>
            <a:fillRect/>
          </a:stretch>
        </p:blipFill>
        <p:spPr>
          <a:xfrm>
            <a:off x="1344327" y="640080"/>
            <a:ext cx="9503347" cy="5093199"/>
          </a:xfrm>
          <a:prstGeom prst="rect">
            <a:avLst/>
          </a:prstGeom>
          <a:ln w="28575">
            <a:solidFill>
              <a:schemeClr val="accent1"/>
            </a:solidFill>
          </a:ln>
        </p:spPr>
      </p:pic>
    </p:spTree>
    <p:extLst>
      <p:ext uri="{BB962C8B-B14F-4D97-AF65-F5344CB8AC3E}">
        <p14:creationId xmlns:p14="http://schemas.microsoft.com/office/powerpoint/2010/main" val="2209036034"/>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3" y="5843563"/>
            <a:ext cx="12188952" cy="457200"/>
          </a:xfrm>
        </p:spPr>
        <p:txBody>
          <a:bodyPr>
            <a:spAutoFit/>
          </a:bodyPr>
          <a:lstStyle/>
          <a:p>
            <a:pPr algn="just"/>
            <a:r>
              <a:rPr lang="en-US" sz="1800" dirty="0"/>
              <a:t>Use the Check Method option to be sure that the method is successful (</a:t>
            </a:r>
            <a:r>
              <a:rPr lang="en-US" sz="1800" i="1" dirty="0"/>
              <a:t>red box</a:t>
            </a:r>
            <a:r>
              <a:rPr lang="en-US" sz="1800" dirty="0"/>
              <a:t>). </a:t>
            </a:r>
          </a:p>
        </p:txBody>
      </p:sp>
      <p:sp>
        <p:nvSpPr>
          <p:cNvPr id="3" name="Title 2"/>
          <p:cNvSpPr>
            <a:spLocks noGrp="1"/>
          </p:cNvSpPr>
          <p:nvPr>
            <p:ph type="title"/>
          </p:nvPr>
        </p:nvSpPr>
        <p:spPr/>
        <p:txBody>
          <a:bodyPr/>
          <a:lstStyle/>
          <a:p>
            <a:r>
              <a:rPr lang="en-US" dirty="0"/>
              <a:t>Instrument Method – Overview</a:t>
            </a:r>
          </a:p>
        </p:txBody>
      </p:sp>
      <p:pic>
        <p:nvPicPr>
          <p:cNvPr id="10" name="Content Placeholder 9">
            <a:extLst>
              <a:ext uri="{FF2B5EF4-FFF2-40B4-BE49-F238E27FC236}">
                <a16:creationId xmlns:a16="http://schemas.microsoft.com/office/drawing/2014/main" id="{094874CD-9490-4D62-93F2-76CD8A8B9DE6}"/>
              </a:ext>
            </a:extLst>
          </p:cNvPr>
          <p:cNvPicPr>
            <a:picLocks noGrp="1" noChangeAspect="1"/>
          </p:cNvPicPr>
          <p:nvPr>
            <p:ph sz="half" idx="1"/>
          </p:nvPr>
        </p:nvPicPr>
        <p:blipFill>
          <a:blip r:embed="rId2"/>
          <a:stretch>
            <a:fillRect/>
          </a:stretch>
        </p:blipFill>
        <p:spPr>
          <a:xfrm>
            <a:off x="1344327" y="640080"/>
            <a:ext cx="9503347" cy="5093199"/>
          </a:xfrm>
          <a:prstGeom prst="rect">
            <a:avLst/>
          </a:prstGeom>
          <a:ln w="28575">
            <a:solidFill>
              <a:schemeClr val="accent1"/>
            </a:solidFill>
          </a:ln>
        </p:spPr>
      </p:pic>
      <p:sp>
        <p:nvSpPr>
          <p:cNvPr id="6" name="Rectangle 5">
            <a:extLst>
              <a:ext uri="{FF2B5EF4-FFF2-40B4-BE49-F238E27FC236}">
                <a16:creationId xmlns:a16="http://schemas.microsoft.com/office/drawing/2014/main" id="{70243AFC-68D0-4CD0-8F4D-A9886DF00AA0}"/>
              </a:ext>
            </a:extLst>
          </p:cNvPr>
          <p:cNvSpPr/>
          <p:nvPr/>
        </p:nvSpPr>
        <p:spPr bwMode="auto">
          <a:xfrm>
            <a:off x="1978163" y="1054380"/>
            <a:ext cx="643739" cy="13993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584716861"/>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Saving the Instrument Method</a:t>
            </a:r>
          </a:p>
        </p:txBody>
      </p:sp>
      <p:sp>
        <p:nvSpPr>
          <p:cNvPr id="7" name="Content Placeholder 1"/>
          <p:cNvSpPr txBox="1">
            <a:spLocks/>
          </p:cNvSpPr>
          <p:nvPr/>
        </p:nvSpPr>
        <p:spPr bwMode="auto">
          <a:xfrm>
            <a:off x="0" y="5478211"/>
            <a:ext cx="12188952" cy="822960"/>
          </a:xfrm>
          <a:prstGeom prst="roundRect">
            <a:avLst>
              <a:gd name="adj" fmla="val 2774"/>
            </a:avLst>
          </a:prstGeom>
          <a:solidFill>
            <a:schemeClr val="accent1">
              <a:lumMod val="60000"/>
              <a:lumOff val="40000"/>
            </a:schemeClr>
          </a:solidFill>
          <a:ln w="15875" cap="flat" algn="ctr">
            <a:no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57428" indent="-157428" algn="l" defTabSz="171450"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defTabSz="571500"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r>
              <a:rPr lang="en-US" sz="1800" kern="0" dirty="0"/>
              <a:t>Next, go to the      icon,  and select Save.</a:t>
            </a:r>
          </a:p>
          <a:p>
            <a:r>
              <a:rPr lang="en-US" sz="1800" kern="0" dirty="0"/>
              <a:t>In the pop-up window that appears, input a Name and click Save.</a:t>
            </a:r>
          </a:p>
        </p:txBody>
      </p:sp>
      <p:pic>
        <p:nvPicPr>
          <p:cNvPr id="6" name="Picture 5"/>
          <p:cNvPicPr>
            <a:picLocks noChangeAspect="1"/>
          </p:cNvPicPr>
          <p:nvPr/>
        </p:nvPicPr>
        <p:blipFill rotWithShape="1">
          <a:blip r:embed="rId2"/>
          <a:srcRect r="97410" b="95110"/>
          <a:stretch/>
        </p:blipFill>
        <p:spPr>
          <a:xfrm>
            <a:off x="1782844" y="5571730"/>
            <a:ext cx="281998" cy="290649"/>
          </a:xfrm>
          <a:prstGeom prst="rect">
            <a:avLst/>
          </a:prstGeom>
        </p:spPr>
      </p:pic>
      <p:pic>
        <p:nvPicPr>
          <p:cNvPr id="8" name="Content Placeholder 7">
            <a:extLst>
              <a:ext uri="{FF2B5EF4-FFF2-40B4-BE49-F238E27FC236}">
                <a16:creationId xmlns:a16="http://schemas.microsoft.com/office/drawing/2014/main" id="{726C7366-6817-4CD1-BA09-9E52500F25AD}"/>
              </a:ext>
            </a:extLst>
          </p:cNvPr>
          <p:cNvPicPr>
            <a:picLocks noGrp="1" noChangeAspect="1"/>
          </p:cNvPicPr>
          <p:nvPr>
            <p:ph idx="1"/>
          </p:nvPr>
        </p:nvPicPr>
        <p:blipFill rotWithShape="1">
          <a:blip r:embed="rId3"/>
          <a:srcRect b="4564"/>
          <a:stretch/>
        </p:blipFill>
        <p:spPr>
          <a:xfrm>
            <a:off x="1692729" y="640080"/>
            <a:ext cx="8806543" cy="4727577"/>
          </a:xfrm>
          <a:prstGeom prst="rect">
            <a:avLst/>
          </a:prstGeom>
          <a:ln w="28575">
            <a:solidFill>
              <a:schemeClr val="accent1"/>
            </a:solidFill>
          </a:ln>
        </p:spPr>
      </p:pic>
      <p:pic>
        <p:nvPicPr>
          <p:cNvPr id="9" name="Picture 8">
            <a:extLst>
              <a:ext uri="{FF2B5EF4-FFF2-40B4-BE49-F238E27FC236}">
                <a16:creationId xmlns:a16="http://schemas.microsoft.com/office/drawing/2014/main" id="{77753087-0692-415B-8633-D8327C18E6E3}"/>
              </a:ext>
            </a:extLst>
          </p:cNvPr>
          <p:cNvPicPr>
            <a:picLocks noChangeAspect="1"/>
          </p:cNvPicPr>
          <p:nvPr/>
        </p:nvPicPr>
        <p:blipFill>
          <a:blip r:embed="rId4"/>
          <a:stretch>
            <a:fillRect/>
          </a:stretch>
        </p:blipFill>
        <p:spPr>
          <a:xfrm>
            <a:off x="5148943" y="1593620"/>
            <a:ext cx="3704544" cy="2684987"/>
          </a:xfrm>
          <a:prstGeom prst="rect">
            <a:avLst/>
          </a:prstGeom>
          <a:ln>
            <a:solidFill>
              <a:schemeClr val="accent1"/>
            </a:solidFill>
          </a:ln>
        </p:spPr>
      </p:pic>
    </p:spTree>
    <p:extLst>
      <p:ext uri="{BB962C8B-B14F-4D97-AF65-F5344CB8AC3E}">
        <p14:creationId xmlns:p14="http://schemas.microsoft.com/office/powerpoint/2010/main" val="27932536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36369"/>
            <a:ext cx="12188952" cy="457200"/>
          </a:xfrm>
        </p:spPr>
        <p:txBody>
          <a:bodyPr/>
          <a:lstStyle/>
          <a:p>
            <a:pPr algn="just"/>
            <a:r>
              <a:rPr lang="en-US" sz="1800" dirty="0"/>
              <a:t>Next, right-click on the Instrument, and choose the “Add Module” option.</a:t>
            </a:r>
          </a:p>
        </p:txBody>
      </p:sp>
      <p:sp>
        <p:nvSpPr>
          <p:cNvPr id="3" name="Title 2"/>
          <p:cNvSpPr>
            <a:spLocks noGrp="1"/>
          </p:cNvSpPr>
          <p:nvPr>
            <p:ph type="title"/>
          </p:nvPr>
        </p:nvSpPr>
        <p:spPr/>
        <p:txBody>
          <a:bodyPr/>
          <a:lstStyle/>
          <a:p>
            <a:r>
              <a:rPr lang="en-US" dirty="0"/>
              <a:t>Creating a Module</a:t>
            </a:r>
          </a:p>
        </p:txBody>
      </p:sp>
      <p:pic>
        <p:nvPicPr>
          <p:cNvPr id="7" name="Picture 6">
            <a:extLst>
              <a:ext uri="{FF2B5EF4-FFF2-40B4-BE49-F238E27FC236}">
                <a16:creationId xmlns:a16="http://schemas.microsoft.com/office/drawing/2014/main" id="{723C2BD6-A866-47C8-A59C-CDB8D5CDE8A4}"/>
              </a:ext>
            </a:extLst>
          </p:cNvPr>
          <p:cNvPicPr>
            <a:picLocks noChangeAspect="1"/>
          </p:cNvPicPr>
          <p:nvPr/>
        </p:nvPicPr>
        <p:blipFill rotWithShape="1">
          <a:blip r:embed="rId2"/>
          <a:srcRect l="10679" t="18261" r="15544" b="13623"/>
          <a:stretch/>
        </p:blipFill>
        <p:spPr>
          <a:xfrm>
            <a:off x="1220502" y="640080"/>
            <a:ext cx="9750996" cy="5064054"/>
          </a:xfrm>
          <a:prstGeom prst="rect">
            <a:avLst/>
          </a:prstGeom>
          <a:ln w="28575">
            <a:solidFill>
              <a:schemeClr val="accent1"/>
            </a:solidFill>
          </a:ln>
          <a:effectLst/>
        </p:spPr>
      </p:pic>
    </p:spTree>
    <p:extLst>
      <p:ext uri="{BB962C8B-B14F-4D97-AF65-F5344CB8AC3E}">
        <p14:creationId xmlns:p14="http://schemas.microsoft.com/office/powerpoint/2010/main" val="1009761904"/>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523" y="5568264"/>
            <a:ext cx="12188952" cy="731520"/>
          </a:xfrm>
        </p:spPr>
        <p:txBody>
          <a:bodyPr>
            <a:spAutoFit/>
          </a:bodyPr>
          <a:lstStyle/>
          <a:p>
            <a:pPr algn="just"/>
            <a:r>
              <a:rPr lang="en-US" sz="1800" dirty="0"/>
              <a:t>The Instrument Methods you just created should now appear in the Associated Items section of the Work Area (</a:t>
            </a:r>
            <a:r>
              <a:rPr lang="en-US" sz="1800" i="1" dirty="0"/>
              <a:t>red box</a:t>
            </a:r>
            <a:r>
              <a:rPr lang="en-US" sz="1800" dirty="0"/>
              <a:t>).</a:t>
            </a:r>
          </a:p>
        </p:txBody>
      </p:sp>
      <p:sp>
        <p:nvSpPr>
          <p:cNvPr id="6" name="Title 5"/>
          <p:cNvSpPr>
            <a:spLocks noGrp="1"/>
          </p:cNvSpPr>
          <p:nvPr>
            <p:ph type="title"/>
          </p:nvPr>
        </p:nvSpPr>
        <p:spPr/>
        <p:txBody>
          <a:bodyPr/>
          <a:lstStyle/>
          <a:p>
            <a:r>
              <a:rPr lang="en-US" dirty="0"/>
              <a:t>Saving the Instrument Method</a:t>
            </a:r>
          </a:p>
        </p:txBody>
      </p:sp>
      <p:pic>
        <p:nvPicPr>
          <p:cNvPr id="7" name="Content Placeholder 6">
            <a:extLst>
              <a:ext uri="{FF2B5EF4-FFF2-40B4-BE49-F238E27FC236}">
                <a16:creationId xmlns:a16="http://schemas.microsoft.com/office/drawing/2014/main" id="{06941D22-BCB2-4929-8D2C-0218B4FDCD63}"/>
              </a:ext>
            </a:extLst>
          </p:cNvPr>
          <p:cNvPicPr>
            <a:picLocks noGrp="1" noChangeAspect="1"/>
          </p:cNvPicPr>
          <p:nvPr>
            <p:ph sz="half" idx="1"/>
          </p:nvPr>
        </p:nvPicPr>
        <p:blipFill>
          <a:blip r:embed="rId2"/>
          <a:stretch>
            <a:fillRect/>
          </a:stretch>
        </p:blipFill>
        <p:spPr>
          <a:xfrm>
            <a:off x="1543447" y="640079"/>
            <a:ext cx="9105107" cy="4822861"/>
          </a:xfrm>
          <a:prstGeom prst="rect">
            <a:avLst/>
          </a:prstGeom>
          <a:ln w="28575">
            <a:solidFill>
              <a:schemeClr val="accent1"/>
            </a:solidFill>
          </a:ln>
        </p:spPr>
      </p:pic>
      <p:sp>
        <p:nvSpPr>
          <p:cNvPr id="5" name="Rectangle 4"/>
          <p:cNvSpPr/>
          <p:nvPr/>
        </p:nvSpPr>
        <p:spPr bwMode="auto">
          <a:xfrm>
            <a:off x="3018815" y="3825682"/>
            <a:ext cx="3772510" cy="21291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547784619"/>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 y="5477571"/>
            <a:ext cx="12188952" cy="822960"/>
          </a:xfrm>
        </p:spPr>
        <p:txBody>
          <a:bodyPr>
            <a:spAutoFit/>
          </a:bodyPr>
          <a:lstStyle/>
          <a:p>
            <a:pPr algn="just"/>
            <a:r>
              <a:rPr lang="en-US" sz="1800" dirty="0"/>
              <a:t>Next, select the Instrument Method category for Injection 1, and click on the drop down arrow.</a:t>
            </a:r>
          </a:p>
          <a:p>
            <a:pPr algn="just"/>
            <a:r>
              <a:rPr lang="en-US" sz="1800" dirty="0"/>
              <a:t>Choose the appropriate Instrument Method.</a:t>
            </a:r>
          </a:p>
        </p:txBody>
      </p:sp>
      <p:sp>
        <p:nvSpPr>
          <p:cNvPr id="6" name="Title 5"/>
          <p:cNvSpPr>
            <a:spLocks noGrp="1"/>
          </p:cNvSpPr>
          <p:nvPr>
            <p:ph type="title"/>
          </p:nvPr>
        </p:nvSpPr>
        <p:spPr/>
        <p:txBody>
          <a:bodyPr/>
          <a:lstStyle/>
          <a:p>
            <a:r>
              <a:rPr lang="en-US" dirty="0"/>
              <a:t>Input the Instrument Method</a:t>
            </a:r>
          </a:p>
        </p:txBody>
      </p:sp>
      <p:pic>
        <p:nvPicPr>
          <p:cNvPr id="4" name="Content Placeholder 3">
            <a:extLst>
              <a:ext uri="{FF2B5EF4-FFF2-40B4-BE49-F238E27FC236}">
                <a16:creationId xmlns:a16="http://schemas.microsoft.com/office/drawing/2014/main" id="{F07A4E8A-DA43-4343-AEFD-069580C18D05}"/>
              </a:ext>
            </a:extLst>
          </p:cNvPr>
          <p:cNvPicPr>
            <a:picLocks noGrp="1" noChangeAspect="1"/>
          </p:cNvPicPr>
          <p:nvPr>
            <p:ph sz="half" idx="1"/>
          </p:nvPr>
        </p:nvPicPr>
        <p:blipFill rotWithShape="1">
          <a:blip r:embed="rId2"/>
          <a:srcRect r="35757" b="66348"/>
          <a:stretch/>
        </p:blipFill>
        <p:spPr>
          <a:xfrm>
            <a:off x="152400" y="640080"/>
            <a:ext cx="11887200" cy="3502536"/>
          </a:xfrm>
          <a:prstGeom prst="rect">
            <a:avLst/>
          </a:prstGeom>
          <a:ln w="28575">
            <a:solidFill>
              <a:schemeClr val="accent1"/>
            </a:solidFill>
          </a:ln>
        </p:spPr>
      </p:pic>
    </p:spTree>
    <p:extLst>
      <p:ext uri="{BB962C8B-B14F-4D97-AF65-F5344CB8AC3E}">
        <p14:creationId xmlns:p14="http://schemas.microsoft.com/office/powerpoint/2010/main" val="193706583"/>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0" y="5196539"/>
            <a:ext cx="12188952" cy="1097280"/>
          </a:xfrm>
        </p:spPr>
        <p:txBody>
          <a:bodyPr>
            <a:spAutoFit/>
          </a:bodyPr>
          <a:lstStyle/>
          <a:p>
            <a:pPr algn="just"/>
            <a:r>
              <a:rPr lang="en-US" sz="1800" dirty="0"/>
              <a:t>Assign the appropriate Instrument Method to all the injections.</a:t>
            </a:r>
          </a:p>
          <a:p>
            <a:pPr algn="just"/>
            <a:r>
              <a:rPr lang="en-US" sz="1800" dirty="0"/>
              <a:t>You can use the F9 button on your keyboard to fill down and populate all injections that have the same Instrument Method.</a:t>
            </a:r>
          </a:p>
        </p:txBody>
      </p:sp>
      <p:sp>
        <p:nvSpPr>
          <p:cNvPr id="6" name="Title 5"/>
          <p:cNvSpPr>
            <a:spLocks noGrp="1"/>
          </p:cNvSpPr>
          <p:nvPr>
            <p:ph type="title"/>
          </p:nvPr>
        </p:nvSpPr>
        <p:spPr/>
        <p:txBody>
          <a:bodyPr/>
          <a:lstStyle/>
          <a:p>
            <a:r>
              <a:rPr lang="en-US" dirty="0"/>
              <a:t>Input the Instrument Method</a:t>
            </a:r>
          </a:p>
        </p:txBody>
      </p:sp>
      <p:pic>
        <p:nvPicPr>
          <p:cNvPr id="9" name="Content Placeholder 8">
            <a:extLst>
              <a:ext uri="{FF2B5EF4-FFF2-40B4-BE49-F238E27FC236}">
                <a16:creationId xmlns:a16="http://schemas.microsoft.com/office/drawing/2014/main" id="{8D08BB0D-338A-461D-9B26-A5D81E2EDC96}"/>
              </a:ext>
            </a:extLst>
          </p:cNvPr>
          <p:cNvPicPr>
            <a:picLocks noGrp="1" noChangeAspect="1"/>
          </p:cNvPicPr>
          <p:nvPr>
            <p:ph sz="half" idx="1"/>
          </p:nvPr>
        </p:nvPicPr>
        <p:blipFill>
          <a:blip r:embed="rId2"/>
          <a:stretch>
            <a:fillRect/>
          </a:stretch>
        </p:blipFill>
        <p:spPr>
          <a:xfrm>
            <a:off x="152400" y="640080"/>
            <a:ext cx="11887200" cy="3790270"/>
          </a:xfrm>
          <a:prstGeom prst="rect">
            <a:avLst/>
          </a:prstGeom>
          <a:ln w="28575">
            <a:solidFill>
              <a:schemeClr val="accent1"/>
            </a:solidFill>
          </a:ln>
        </p:spPr>
      </p:pic>
      <p:pic>
        <p:nvPicPr>
          <p:cNvPr id="5" name="Picture 2" descr="Image result for keyboard"/>
          <p:cNvPicPr>
            <a:picLocks noChangeAspect="1" noChangeArrowheads="1"/>
          </p:cNvPicPr>
          <p:nvPr/>
        </p:nvPicPr>
        <p:blipFill rotWithShape="1">
          <a:blip r:embed="rId3">
            <a:extLst>
              <a:ext uri="{28A0092B-C50C-407E-A947-70E740481C1C}">
                <a14:useLocalDpi xmlns:a14="http://schemas.microsoft.com/office/drawing/2010/main" val="0"/>
              </a:ext>
            </a:extLst>
          </a:blip>
          <a:srcRect l="948" t="6189" r="1492" b="5168"/>
          <a:stretch/>
        </p:blipFill>
        <p:spPr bwMode="auto">
          <a:xfrm>
            <a:off x="6924675" y="3019425"/>
            <a:ext cx="5114925" cy="1924050"/>
          </a:xfrm>
          <a:prstGeom prst="rect">
            <a:avLst/>
          </a:prstGeom>
          <a:noFill/>
          <a:ln w="15875" cap="flat" algn="ctr">
            <a:solidFill>
              <a:schemeClr val="bg2"/>
            </a:solidFill>
            <a:round/>
            <a:headEnd type="none" w="med" len="med"/>
            <a:tailEnd type="none" w="med" len="med"/>
          </a:ln>
          <a:effectLst/>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9439262" y="3388975"/>
            <a:ext cx="186645" cy="20652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2370361"/>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3.3: Creating a Shutdown Instrument Method</a:t>
            </a:r>
          </a:p>
        </p:txBody>
      </p:sp>
      <p:sp>
        <p:nvSpPr>
          <p:cNvPr id="5" name="Text Placeholder 4"/>
          <p:cNvSpPr>
            <a:spLocks noGrp="1"/>
          </p:cNvSpPr>
          <p:nvPr>
            <p:ph type="body" sz="quarter" idx="10"/>
          </p:nvPr>
        </p:nvSpPr>
        <p:spPr/>
        <p:txBody>
          <a:bodyPr/>
          <a:lstStyle/>
          <a:p>
            <a:r>
              <a:rPr lang="en-US" b="1" dirty="0"/>
              <a:t>Module 3.3: Creating a Shutdown Instrument Method</a:t>
            </a:r>
          </a:p>
        </p:txBody>
      </p:sp>
    </p:spTree>
    <p:extLst>
      <p:ext uri="{BB962C8B-B14F-4D97-AF65-F5344CB8AC3E}">
        <p14:creationId xmlns:p14="http://schemas.microsoft.com/office/powerpoint/2010/main" val="3411154022"/>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61816" y="640079"/>
            <a:ext cx="5471558" cy="2377440"/>
          </a:xfrm>
          <a:prstGeom prst="rect">
            <a:avLst/>
          </a:prstGeom>
          <a:ln w="28575">
            <a:solidFill>
              <a:schemeClr val="accent1"/>
            </a:solidFill>
          </a:ln>
        </p:spPr>
      </p:pic>
      <p:sp>
        <p:nvSpPr>
          <p:cNvPr id="3" name="Title 2"/>
          <p:cNvSpPr>
            <a:spLocks noGrp="1"/>
          </p:cNvSpPr>
          <p:nvPr>
            <p:ph type="title"/>
          </p:nvPr>
        </p:nvSpPr>
        <p:spPr/>
        <p:txBody>
          <a:bodyPr/>
          <a:lstStyle/>
          <a:p>
            <a:r>
              <a:rPr lang="en-US" dirty="0"/>
              <a:t>Instrument Method – Smart Startup Shutdown</a:t>
            </a:r>
          </a:p>
        </p:txBody>
      </p:sp>
      <p:sp>
        <p:nvSpPr>
          <p:cNvPr id="8" name="Content Placeholder 4"/>
          <p:cNvSpPr txBox="1">
            <a:spLocks/>
          </p:cNvSpPr>
          <p:nvPr/>
        </p:nvSpPr>
        <p:spPr bwMode="auto">
          <a:xfrm>
            <a:off x="3048" y="5575126"/>
            <a:ext cx="12188952" cy="731520"/>
          </a:xfrm>
          <a:prstGeom prst="roundRect">
            <a:avLst>
              <a:gd name="adj" fmla="val 2774"/>
            </a:avLst>
          </a:prstGeom>
          <a:solidFill>
            <a:schemeClr val="accent1">
              <a:lumMod val="60000"/>
              <a:lumOff val="40000"/>
            </a:schemeClr>
          </a:solidFill>
          <a:ln w="15875" cap="flat" algn="ctr">
            <a:no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57428" indent="-157428" algn="l" defTabSz="171450"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defTabSz="571500"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algn="just"/>
            <a:r>
              <a:rPr lang="en-US" sz="1800" b="1" u="sng" dirty="0">
                <a:solidFill>
                  <a:srgbClr val="FF0000"/>
                </a:solidFill>
              </a:rPr>
              <a:t>NOTE</a:t>
            </a:r>
            <a:r>
              <a:rPr lang="en-US" sz="1800" b="1" dirty="0"/>
              <a:t>: </a:t>
            </a:r>
            <a:r>
              <a:rPr lang="en-US" sz="1800" dirty="0"/>
              <a:t>The Smart Shutdown/Standby tab in an Instrument Method only applies to the LC. Hence, we need to create a Shutdown method that will put the MS into Standby.</a:t>
            </a:r>
            <a:endParaRPr lang="en-US" sz="1800" b="1" u="sng" dirty="0"/>
          </a:p>
        </p:txBody>
      </p:sp>
      <p:pic>
        <p:nvPicPr>
          <p:cNvPr id="9" name="Content Placeholder 3"/>
          <p:cNvPicPr>
            <a:picLocks noChangeAspect="1"/>
          </p:cNvPicPr>
          <p:nvPr/>
        </p:nvPicPr>
        <p:blipFill>
          <a:blip r:embed="rId3"/>
          <a:stretch>
            <a:fillRect/>
          </a:stretch>
        </p:blipFill>
        <p:spPr bwMode="auto">
          <a:xfrm>
            <a:off x="3330655" y="1841519"/>
            <a:ext cx="4605437" cy="2377440"/>
          </a:xfrm>
          <a:prstGeom prst="rect">
            <a:avLst/>
          </a:prstGeom>
          <a:gradFill flip="none" rotWithShape="1">
            <a:gsLst>
              <a:gs pos="0">
                <a:schemeClr val="bg2">
                  <a:lumMod val="20000"/>
                  <a:lumOff val="80000"/>
                </a:schemeClr>
              </a:gs>
              <a:gs pos="47000">
                <a:srgbClr val="FFFFFF"/>
              </a:gs>
            </a:gsLst>
            <a:lin ang="10800000" scaled="1"/>
            <a:tileRect/>
          </a:gradFill>
          <a:ln w="28575" cap="flat" algn="ctr">
            <a:solidFill>
              <a:schemeClr val="accent1"/>
            </a:solidFill>
            <a:round/>
            <a:headEnd type="none" w="med" len="med"/>
            <a:tailEnd type="none" w="med" len="med"/>
          </a:ln>
          <a:effectLst/>
        </p:spPr>
      </p:pic>
      <p:pic>
        <p:nvPicPr>
          <p:cNvPr id="10" name="Content Placeholder 5"/>
          <p:cNvPicPr>
            <a:picLocks noChangeAspect="1"/>
          </p:cNvPicPr>
          <p:nvPr/>
        </p:nvPicPr>
        <p:blipFill>
          <a:blip r:embed="rId4"/>
          <a:stretch>
            <a:fillRect/>
          </a:stretch>
        </p:blipFill>
        <p:spPr bwMode="auto">
          <a:xfrm>
            <a:off x="6785890" y="3068339"/>
            <a:ext cx="5272869" cy="2377440"/>
          </a:xfrm>
          <a:prstGeom prst="rect">
            <a:avLst/>
          </a:prstGeom>
          <a:gradFill flip="none" rotWithShape="1">
            <a:gsLst>
              <a:gs pos="0">
                <a:schemeClr val="bg2">
                  <a:lumMod val="20000"/>
                  <a:lumOff val="80000"/>
                </a:schemeClr>
              </a:gs>
              <a:gs pos="47000">
                <a:srgbClr val="FFFFFF"/>
              </a:gs>
            </a:gsLst>
            <a:lin ang="10800000" scaled="1"/>
            <a:tileRect/>
          </a:gradFill>
          <a:ln w="28575" cap="flat" algn="ctr">
            <a:solidFill>
              <a:schemeClr val="accent1"/>
            </a:solidFill>
            <a:round/>
            <a:headEnd type="none" w="med" len="med"/>
            <a:tailEnd type="none" w="med" len="med"/>
          </a:ln>
          <a:effectLst/>
        </p:spPr>
      </p:pic>
    </p:spTree>
    <p:extLst>
      <p:ext uri="{BB962C8B-B14F-4D97-AF65-F5344CB8AC3E}">
        <p14:creationId xmlns:p14="http://schemas.microsoft.com/office/powerpoint/2010/main" val="4274371515"/>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6210"/>
            <a:ext cx="12188952" cy="822960"/>
          </a:xfrm>
        </p:spPr>
        <p:txBody>
          <a:bodyPr>
            <a:spAutoFit/>
          </a:bodyPr>
          <a:lstStyle/>
          <a:p>
            <a:pPr algn="just"/>
            <a:r>
              <a:rPr lang="en-US" sz="1800" dirty="0"/>
              <a:t>Copy/Paste and Rename the instrument method you created</a:t>
            </a:r>
          </a:p>
          <a:p>
            <a:pPr algn="just"/>
            <a:r>
              <a:rPr lang="en-US" sz="1800" dirty="0"/>
              <a:t>Rename the instrument method : </a:t>
            </a:r>
            <a:r>
              <a:rPr lang="en-US" sz="1800" i="1" dirty="0" err="1"/>
              <a:t>InstrumentMethod</a:t>
            </a:r>
            <a:r>
              <a:rPr lang="en-US" sz="1800" dirty="0" err="1"/>
              <a:t>_StandBy</a:t>
            </a:r>
            <a:endParaRPr lang="en-US" sz="1800" dirty="0"/>
          </a:p>
        </p:txBody>
      </p:sp>
      <p:sp>
        <p:nvSpPr>
          <p:cNvPr id="3" name="Title 2"/>
          <p:cNvSpPr>
            <a:spLocks noGrp="1"/>
          </p:cNvSpPr>
          <p:nvPr>
            <p:ph type="title"/>
          </p:nvPr>
        </p:nvSpPr>
        <p:spPr/>
        <p:txBody>
          <a:bodyPr/>
          <a:lstStyle/>
          <a:p>
            <a:r>
              <a:rPr lang="en-US" dirty="0"/>
              <a:t>Creating a Shutdown Instrument Method</a:t>
            </a:r>
          </a:p>
        </p:txBody>
      </p:sp>
      <p:pic>
        <p:nvPicPr>
          <p:cNvPr id="7" name="Content Placeholder 6">
            <a:extLst>
              <a:ext uri="{FF2B5EF4-FFF2-40B4-BE49-F238E27FC236}">
                <a16:creationId xmlns:a16="http://schemas.microsoft.com/office/drawing/2014/main" id="{C6AE50D3-7E5D-4274-B6B3-16A9AB2EFB01}"/>
              </a:ext>
            </a:extLst>
          </p:cNvPr>
          <p:cNvPicPr>
            <a:picLocks noGrp="1" noChangeAspect="1"/>
          </p:cNvPicPr>
          <p:nvPr>
            <p:ph sz="half" idx="1"/>
          </p:nvPr>
        </p:nvPicPr>
        <p:blipFill rotWithShape="1">
          <a:blip r:embed="rId2"/>
          <a:srcRect t="167" r="56193" b="4947"/>
          <a:stretch/>
        </p:blipFill>
        <p:spPr>
          <a:xfrm>
            <a:off x="326572" y="635854"/>
            <a:ext cx="3690257" cy="4496175"/>
          </a:xfrm>
          <a:prstGeom prst="rect">
            <a:avLst/>
          </a:prstGeom>
          <a:ln w="28575">
            <a:solidFill>
              <a:schemeClr val="accent1"/>
            </a:solidFill>
          </a:ln>
          <a:effectLst/>
        </p:spPr>
      </p:pic>
      <p:pic>
        <p:nvPicPr>
          <p:cNvPr id="9" name="Picture 8">
            <a:extLst>
              <a:ext uri="{FF2B5EF4-FFF2-40B4-BE49-F238E27FC236}">
                <a16:creationId xmlns:a16="http://schemas.microsoft.com/office/drawing/2014/main" id="{B15C2423-06D4-4E43-A5FA-00B79338427F}"/>
              </a:ext>
            </a:extLst>
          </p:cNvPr>
          <p:cNvPicPr>
            <a:picLocks noChangeAspect="1"/>
          </p:cNvPicPr>
          <p:nvPr/>
        </p:nvPicPr>
        <p:blipFill rotWithShape="1">
          <a:blip r:embed="rId3"/>
          <a:srcRect r="55714" b="5238"/>
          <a:stretch/>
        </p:blipFill>
        <p:spPr>
          <a:xfrm>
            <a:off x="4228241" y="635854"/>
            <a:ext cx="3735516" cy="4496175"/>
          </a:xfrm>
          <a:prstGeom prst="rect">
            <a:avLst/>
          </a:prstGeom>
          <a:ln w="28575">
            <a:solidFill>
              <a:schemeClr val="accent1"/>
            </a:solidFill>
          </a:ln>
          <a:effectLst/>
        </p:spPr>
      </p:pic>
      <p:pic>
        <p:nvPicPr>
          <p:cNvPr id="10" name="Picture 9">
            <a:extLst>
              <a:ext uri="{FF2B5EF4-FFF2-40B4-BE49-F238E27FC236}">
                <a16:creationId xmlns:a16="http://schemas.microsoft.com/office/drawing/2014/main" id="{F98915FB-6429-4BAB-A476-967A4143DBDF}"/>
              </a:ext>
            </a:extLst>
          </p:cNvPr>
          <p:cNvPicPr>
            <a:picLocks noChangeAspect="1"/>
          </p:cNvPicPr>
          <p:nvPr/>
        </p:nvPicPr>
        <p:blipFill rotWithShape="1">
          <a:blip r:embed="rId4"/>
          <a:srcRect r="54554" b="4762"/>
          <a:stretch/>
        </p:blipFill>
        <p:spPr>
          <a:xfrm>
            <a:off x="8175169" y="635854"/>
            <a:ext cx="3814255" cy="4496175"/>
          </a:xfrm>
          <a:prstGeom prst="rect">
            <a:avLst/>
          </a:prstGeom>
          <a:ln w="28575">
            <a:solidFill>
              <a:schemeClr val="accent1"/>
            </a:solidFill>
          </a:ln>
          <a:effectLst/>
        </p:spPr>
      </p:pic>
    </p:spTree>
    <p:extLst>
      <p:ext uri="{BB962C8B-B14F-4D97-AF65-F5344CB8AC3E}">
        <p14:creationId xmlns:p14="http://schemas.microsoft.com/office/powerpoint/2010/main" val="810526425"/>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1958"/>
            <a:ext cx="12188952" cy="822960"/>
          </a:xfrm>
        </p:spPr>
        <p:txBody>
          <a:bodyPr>
            <a:spAutoFit/>
          </a:bodyPr>
          <a:lstStyle/>
          <a:p>
            <a:pPr algn="just"/>
            <a:r>
              <a:rPr lang="en-US" sz="1800" dirty="0"/>
              <a:t>Open the </a:t>
            </a:r>
            <a:r>
              <a:rPr lang="en-US" sz="1800" i="1" dirty="0" err="1"/>
              <a:t>InstrumentMethod</a:t>
            </a:r>
            <a:r>
              <a:rPr lang="en-US" sz="1800" dirty="0" err="1"/>
              <a:t>_StandBy</a:t>
            </a:r>
            <a:r>
              <a:rPr lang="en-US" sz="1800" dirty="0"/>
              <a:t> and go to Scrip Editor</a:t>
            </a:r>
          </a:p>
          <a:p>
            <a:pPr algn="just"/>
            <a:r>
              <a:rPr lang="en-US" sz="1800" dirty="0"/>
              <a:t>To put the MS in Standby, we need to use the Script Editor.</a:t>
            </a:r>
          </a:p>
        </p:txBody>
      </p:sp>
      <p:sp>
        <p:nvSpPr>
          <p:cNvPr id="3" name="Title 2"/>
          <p:cNvSpPr>
            <a:spLocks noGrp="1"/>
          </p:cNvSpPr>
          <p:nvPr>
            <p:ph type="title"/>
          </p:nvPr>
        </p:nvSpPr>
        <p:spPr/>
        <p:txBody>
          <a:bodyPr/>
          <a:lstStyle/>
          <a:p>
            <a:r>
              <a:rPr lang="en-US" dirty="0"/>
              <a:t>Shutdown Method – Script Editor</a:t>
            </a:r>
          </a:p>
        </p:txBody>
      </p:sp>
      <p:pic>
        <p:nvPicPr>
          <p:cNvPr id="7" name="Content Placeholder 6">
            <a:extLst>
              <a:ext uri="{FF2B5EF4-FFF2-40B4-BE49-F238E27FC236}">
                <a16:creationId xmlns:a16="http://schemas.microsoft.com/office/drawing/2014/main" id="{BF763639-AC1A-4796-A665-781EDE877160}"/>
              </a:ext>
            </a:extLst>
          </p:cNvPr>
          <p:cNvPicPr>
            <a:picLocks noGrp="1" noChangeAspect="1"/>
          </p:cNvPicPr>
          <p:nvPr>
            <p:ph sz="half" idx="1"/>
          </p:nvPr>
        </p:nvPicPr>
        <p:blipFill>
          <a:blip r:embed="rId2"/>
          <a:stretch>
            <a:fillRect/>
          </a:stretch>
        </p:blipFill>
        <p:spPr>
          <a:xfrm>
            <a:off x="1685984" y="640080"/>
            <a:ext cx="8820033" cy="4726986"/>
          </a:xfrm>
          <a:prstGeom prst="rect">
            <a:avLst/>
          </a:prstGeom>
          <a:ln w="28575">
            <a:solidFill>
              <a:schemeClr val="accent1"/>
            </a:solidFill>
          </a:ln>
        </p:spPr>
      </p:pic>
    </p:spTree>
    <p:extLst>
      <p:ext uri="{BB962C8B-B14F-4D97-AF65-F5344CB8AC3E}">
        <p14:creationId xmlns:p14="http://schemas.microsoft.com/office/powerpoint/2010/main" val="279016154"/>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42934"/>
            <a:ext cx="12188952" cy="457200"/>
          </a:xfrm>
        </p:spPr>
        <p:txBody>
          <a:bodyPr>
            <a:spAutoFit/>
          </a:bodyPr>
          <a:lstStyle/>
          <a:p>
            <a:pPr algn="just"/>
            <a:r>
              <a:rPr lang="en-US" sz="1800" dirty="0"/>
              <a:t>Go to the line marked “End”, right-click and choose Insert Command.</a:t>
            </a:r>
          </a:p>
        </p:txBody>
      </p:sp>
      <p:sp>
        <p:nvSpPr>
          <p:cNvPr id="3" name="Title 2"/>
          <p:cNvSpPr>
            <a:spLocks noGrp="1"/>
          </p:cNvSpPr>
          <p:nvPr>
            <p:ph type="title"/>
          </p:nvPr>
        </p:nvSpPr>
        <p:spPr/>
        <p:txBody>
          <a:bodyPr/>
          <a:lstStyle/>
          <a:p>
            <a:r>
              <a:rPr lang="en-US" dirty="0"/>
              <a:t>Script Editor: Insert Command</a:t>
            </a:r>
          </a:p>
        </p:txBody>
      </p:sp>
      <p:pic>
        <p:nvPicPr>
          <p:cNvPr id="4" name="Content Placeholder 3"/>
          <p:cNvPicPr>
            <a:picLocks noGrp="1" noChangeAspect="1"/>
          </p:cNvPicPr>
          <p:nvPr>
            <p:ph sz="half" idx="1"/>
          </p:nvPr>
        </p:nvPicPr>
        <p:blipFill>
          <a:blip r:embed="rId2"/>
          <a:stretch>
            <a:fillRect/>
          </a:stretch>
        </p:blipFill>
        <p:spPr>
          <a:xfrm>
            <a:off x="1404938" y="640080"/>
            <a:ext cx="9382125" cy="5091756"/>
          </a:xfrm>
          <a:prstGeom prst="rect">
            <a:avLst/>
          </a:prstGeom>
          <a:ln w="28575">
            <a:solidFill>
              <a:schemeClr val="accent1"/>
            </a:solidFill>
          </a:ln>
        </p:spPr>
      </p:pic>
    </p:spTree>
    <p:extLst>
      <p:ext uri="{BB962C8B-B14F-4D97-AF65-F5344CB8AC3E}">
        <p14:creationId xmlns:p14="http://schemas.microsoft.com/office/powerpoint/2010/main" val="115919802"/>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41067"/>
            <a:ext cx="12188952" cy="457200"/>
          </a:xfrm>
        </p:spPr>
        <p:txBody>
          <a:bodyPr>
            <a:spAutoFit/>
          </a:bodyPr>
          <a:lstStyle/>
          <a:p>
            <a:pPr algn="just"/>
            <a:r>
              <a:rPr lang="en-US" sz="1800" dirty="0"/>
              <a:t>Start typing “Delay” in the Command column, and choose the “Delay” option.</a:t>
            </a:r>
          </a:p>
        </p:txBody>
      </p:sp>
      <p:sp>
        <p:nvSpPr>
          <p:cNvPr id="3" name="Title 2"/>
          <p:cNvSpPr>
            <a:spLocks noGrp="1"/>
          </p:cNvSpPr>
          <p:nvPr>
            <p:ph type="title"/>
          </p:nvPr>
        </p:nvSpPr>
        <p:spPr/>
        <p:txBody>
          <a:bodyPr/>
          <a:lstStyle/>
          <a:p>
            <a:r>
              <a:rPr lang="en-US" dirty="0"/>
              <a:t>Script Editor: Choose Delay Command</a:t>
            </a:r>
          </a:p>
        </p:txBody>
      </p:sp>
      <p:pic>
        <p:nvPicPr>
          <p:cNvPr id="4" name="Content Placeholder 3"/>
          <p:cNvPicPr>
            <a:picLocks noGrp="1" noChangeAspect="1"/>
          </p:cNvPicPr>
          <p:nvPr>
            <p:ph sz="half" idx="1"/>
          </p:nvPr>
        </p:nvPicPr>
        <p:blipFill>
          <a:blip r:embed="rId2"/>
          <a:stretch>
            <a:fillRect/>
          </a:stretch>
        </p:blipFill>
        <p:spPr>
          <a:xfrm>
            <a:off x="1390650" y="635413"/>
            <a:ext cx="9410700" cy="5102777"/>
          </a:xfrm>
          <a:prstGeom prst="rect">
            <a:avLst/>
          </a:prstGeom>
          <a:ln w="28575">
            <a:solidFill>
              <a:schemeClr val="accent1"/>
            </a:solidFill>
          </a:ln>
        </p:spPr>
      </p:pic>
    </p:spTree>
    <p:extLst>
      <p:ext uri="{BB962C8B-B14F-4D97-AF65-F5344CB8AC3E}">
        <p14:creationId xmlns:p14="http://schemas.microsoft.com/office/powerpoint/2010/main" val="3425444281"/>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8410"/>
            <a:ext cx="12188952" cy="457200"/>
          </a:xfrm>
        </p:spPr>
        <p:txBody>
          <a:bodyPr>
            <a:spAutoFit/>
          </a:bodyPr>
          <a:lstStyle/>
          <a:p>
            <a:pPr algn="just"/>
            <a:r>
              <a:rPr lang="en-US" sz="1800" dirty="0"/>
              <a:t>Input a Delay value of 10 s.</a:t>
            </a:r>
          </a:p>
        </p:txBody>
      </p:sp>
      <p:sp>
        <p:nvSpPr>
          <p:cNvPr id="3" name="Title 2"/>
          <p:cNvSpPr>
            <a:spLocks noGrp="1"/>
          </p:cNvSpPr>
          <p:nvPr>
            <p:ph type="title"/>
          </p:nvPr>
        </p:nvSpPr>
        <p:spPr/>
        <p:txBody>
          <a:bodyPr/>
          <a:lstStyle/>
          <a:p>
            <a:r>
              <a:rPr lang="en-US" dirty="0"/>
              <a:t>Script Editor: Input Delay Value</a:t>
            </a:r>
          </a:p>
        </p:txBody>
      </p:sp>
      <p:pic>
        <p:nvPicPr>
          <p:cNvPr id="6" name="Content Placeholder 5"/>
          <p:cNvPicPr>
            <a:picLocks noGrp="1" noChangeAspect="1"/>
          </p:cNvPicPr>
          <p:nvPr>
            <p:ph sz="half" idx="1"/>
          </p:nvPr>
        </p:nvPicPr>
        <p:blipFill>
          <a:blip r:embed="rId2"/>
          <a:stretch>
            <a:fillRect/>
          </a:stretch>
        </p:blipFill>
        <p:spPr>
          <a:xfrm>
            <a:off x="1400175" y="637867"/>
            <a:ext cx="9391650" cy="5087143"/>
          </a:xfrm>
          <a:prstGeom prst="rect">
            <a:avLst/>
          </a:prstGeom>
          <a:ln w="28575">
            <a:solidFill>
              <a:schemeClr val="accent1"/>
            </a:solidFill>
          </a:ln>
        </p:spPr>
      </p:pic>
    </p:spTree>
    <p:extLst>
      <p:ext uri="{BB962C8B-B14F-4D97-AF65-F5344CB8AC3E}">
        <p14:creationId xmlns:p14="http://schemas.microsoft.com/office/powerpoint/2010/main" val="33371017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11835"/>
            <a:ext cx="12188952" cy="1188720"/>
          </a:xfrm>
        </p:spPr>
        <p:txBody>
          <a:bodyPr/>
          <a:lstStyle/>
          <a:p>
            <a:pPr algn="just"/>
            <a:r>
              <a:rPr lang="en-US" sz="1800" dirty="0"/>
              <a:t>In the pop-up window that appears, choose your Manufacture and Module you want to add. In this example, we chose “HPLC Vanquish” and “Vanquish Binary Pump”.</a:t>
            </a:r>
          </a:p>
          <a:p>
            <a:pPr algn="just"/>
            <a:r>
              <a:rPr lang="en-US" sz="1800" dirty="0"/>
              <a:t>Click “OK”.</a:t>
            </a:r>
          </a:p>
        </p:txBody>
      </p:sp>
      <p:sp>
        <p:nvSpPr>
          <p:cNvPr id="3" name="Title 2"/>
          <p:cNvSpPr>
            <a:spLocks noGrp="1"/>
          </p:cNvSpPr>
          <p:nvPr>
            <p:ph type="title"/>
          </p:nvPr>
        </p:nvSpPr>
        <p:spPr/>
        <p:txBody>
          <a:bodyPr/>
          <a:lstStyle/>
          <a:p>
            <a:r>
              <a:rPr lang="en-US" dirty="0"/>
              <a:t>Creating a Module: Pump</a:t>
            </a:r>
          </a:p>
        </p:txBody>
      </p:sp>
      <p:pic>
        <p:nvPicPr>
          <p:cNvPr id="7" name="Content Placeholder 6"/>
          <p:cNvPicPr>
            <a:picLocks noGrp="1" noChangeAspect="1"/>
          </p:cNvPicPr>
          <p:nvPr>
            <p:ph sz="half" idx="1"/>
          </p:nvPr>
        </p:nvPicPr>
        <p:blipFill>
          <a:blip r:embed="rId2"/>
          <a:stretch>
            <a:fillRect/>
          </a:stretch>
        </p:blipFill>
        <p:spPr>
          <a:xfrm>
            <a:off x="3459560" y="640079"/>
            <a:ext cx="5272880" cy="4344134"/>
          </a:xfrm>
          <a:prstGeom prst="rect">
            <a:avLst/>
          </a:prstGeom>
          <a:ln w="28575">
            <a:solidFill>
              <a:schemeClr val="accent1"/>
            </a:solidFill>
          </a:ln>
        </p:spPr>
      </p:pic>
    </p:spTree>
    <p:extLst>
      <p:ext uri="{BB962C8B-B14F-4D97-AF65-F5344CB8AC3E}">
        <p14:creationId xmlns:p14="http://schemas.microsoft.com/office/powerpoint/2010/main" val="1284181588"/>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42934"/>
            <a:ext cx="12188952" cy="457200"/>
          </a:xfrm>
        </p:spPr>
        <p:txBody>
          <a:bodyPr>
            <a:spAutoFit/>
          </a:bodyPr>
          <a:lstStyle/>
          <a:p>
            <a:pPr algn="just"/>
            <a:r>
              <a:rPr lang="en-US" sz="1800" dirty="0"/>
              <a:t>Go to the line marked “End”, right-click and choose Insert Command.</a:t>
            </a:r>
          </a:p>
        </p:txBody>
      </p:sp>
      <p:sp>
        <p:nvSpPr>
          <p:cNvPr id="3" name="Title 2"/>
          <p:cNvSpPr>
            <a:spLocks noGrp="1"/>
          </p:cNvSpPr>
          <p:nvPr>
            <p:ph type="title"/>
          </p:nvPr>
        </p:nvSpPr>
        <p:spPr/>
        <p:txBody>
          <a:bodyPr/>
          <a:lstStyle/>
          <a:p>
            <a:r>
              <a:rPr lang="en-US" dirty="0"/>
              <a:t>Script Editor: Insert Command</a:t>
            </a:r>
          </a:p>
        </p:txBody>
      </p:sp>
      <p:pic>
        <p:nvPicPr>
          <p:cNvPr id="4" name="Content Placeholder 3"/>
          <p:cNvPicPr>
            <a:picLocks noGrp="1" noChangeAspect="1"/>
          </p:cNvPicPr>
          <p:nvPr>
            <p:ph sz="half" idx="1"/>
          </p:nvPr>
        </p:nvPicPr>
        <p:blipFill>
          <a:blip r:embed="rId2"/>
          <a:stretch>
            <a:fillRect/>
          </a:stretch>
        </p:blipFill>
        <p:spPr>
          <a:xfrm>
            <a:off x="1404938" y="640080"/>
            <a:ext cx="9382125" cy="5091756"/>
          </a:xfrm>
          <a:prstGeom prst="rect">
            <a:avLst/>
          </a:prstGeom>
          <a:ln w="28575">
            <a:solidFill>
              <a:schemeClr val="accent1"/>
            </a:solidFill>
          </a:ln>
        </p:spPr>
      </p:pic>
    </p:spTree>
    <p:extLst>
      <p:ext uri="{BB962C8B-B14F-4D97-AF65-F5344CB8AC3E}">
        <p14:creationId xmlns:p14="http://schemas.microsoft.com/office/powerpoint/2010/main" val="1845876135"/>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567986"/>
            <a:ext cx="12188952" cy="731520"/>
          </a:xfrm>
        </p:spPr>
        <p:txBody>
          <a:bodyPr>
            <a:spAutoFit/>
          </a:bodyPr>
          <a:lstStyle/>
          <a:p>
            <a:pPr algn="just"/>
            <a:r>
              <a:rPr lang="en-US" sz="1800" dirty="0"/>
              <a:t>Click the drop-down arrow (indicated by the </a:t>
            </a:r>
            <a:r>
              <a:rPr lang="en-US" sz="1800" i="1" dirty="0"/>
              <a:t>red </a:t>
            </a:r>
            <a:r>
              <a:rPr lang="en-US" sz="1800" dirty="0"/>
              <a:t>arrow) in the Command column, and select </a:t>
            </a:r>
            <a:r>
              <a:rPr lang="en-US" sz="1800" dirty="0" err="1"/>
              <a:t>MSDevice</a:t>
            </a:r>
            <a:r>
              <a:rPr lang="en-US" sz="1800" dirty="0"/>
              <a:t> → </a:t>
            </a:r>
            <a:r>
              <a:rPr lang="en-US" sz="1800" dirty="0" err="1"/>
              <a:t>OperatingMode</a:t>
            </a:r>
            <a:r>
              <a:rPr lang="en-US" sz="1800" dirty="0"/>
              <a:t>.</a:t>
            </a:r>
          </a:p>
        </p:txBody>
      </p:sp>
      <p:sp>
        <p:nvSpPr>
          <p:cNvPr id="3" name="Title 2"/>
          <p:cNvSpPr>
            <a:spLocks noGrp="1"/>
          </p:cNvSpPr>
          <p:nvPr>
            <p:ph type="title"/>
          </p:nvPr>
        </p:nvSpPr>
        <p:spPr/>
        <p:txBody>
          <a:bodyPr/>
          <a:lstStyle/>
          <a:p>
            <a:r>
              <a:rPr lang="en-US" dirty="0"/>
              <a:t>Script Editor: Choose </a:t>
            </a:r>
            <a:r>
              <a:rPr lang="en-US" dirty="0" err="1"/>
              <a:t>MSDevice</a:t>
            </a:r>
            <a:r>
              <a:rPr lang="en-US" dirty="0"/>
              <a:t> → </a:t>
            </a:r>
            <a:r>
              <a:rPr lang="en-US" dirty="0" err="1"/>
              <a:t>OperatingMode</a:t>
            </a:r>
            <a:r>
              <a:rPr lang="en-US" dirty="0"/>
              <a:t> Command</a:t>
            </a:r>
          </a:p>
        </p:txBody>
      </p:sp>
      <p:pic>
        <p:nvPicPr>
          <p:cNvPr id="6" name="Content Placeholder 5"/>
          <p:cNvPicPr>
            <a:picLocks noGrp="1" noChangeAspect="1"/>
          </p:cNvPicPr>
          <p:nvPr>
            <p:ph sz="half" idx="1"/>
          </p:nvPr>
        </p:nvPicPr>
        <p:blipFill>
          <a:blip r:embed="rId2"/>
          <a:stretch>
            <a:fillRect/>
          </a:stretch>
        </p:blipFill>
        <p:spPr>
          <a:xfrm>
            <a:off x="1638300" y="641681"/>
            <a:ext cx="8915400" cy="4819887"/>
          </a:xfrm>
          <a:prstGeom prst="rect">
            <a:avLst/>
          </a:prstGeom>
          <a:ln w="28575">
            <a:solidFill>
              <a:schemeClr val="accent1"/>
            </a:solidFill>
          </a:ln>
        </p:spPr>
      </p:pic>
      <p:sp>
        <p:nvSpPr>
          <p:cNvPr id="8" name="Right Arrow 7"/>
          <p:cNvSpPr/>
          <p:nvPr/>
        </p:nvSpPr>
        <p:spPr bwMode="auto">
          <a:xfrm rot="8394044">
            <a:off x="4947221" y="4538041"/>
            <a:ext cx="398766" cy="330200"/>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464073491"/>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42709"/>
            <a:ext cx="12188952" cy="457200"/>
          </a:xfrm>
        </p:spPr>
        <p:txBody>
          <a:bodyPr>
            <a:spAutoFit/>
          </a:bodyPr>
          <a:lstStyle/>
          <a:p>
            <a:pPr algn="just"/>
            <a:r>
              <a:rPr lang="en-US" sz="1800" dirty="0"/>
              <a:t>    icon should appear. Go to the Value column, click the drop-down arrow, select “Standby” and save the method.</a:t>
            </a:r>
          </a:p>
        </p:txBody>
      </p:sp>
      <p:sp>
        <p:nvSpPr>
          <p:cNvPr id="3" name="Title 2"/>
          <p:cNvSpPr>
            <a:spLocks noGrp="1"/>
          </p:cNvSpPr>
          <p:nvPr>
            <p:ph type="title"/>
          </p:nvPr>
        </p:nvSpPr>
        <p:spPr/>
        <p:txBody>
          <a:bodyPr/>
          <a:lstStyle/>
          <a:p>
            <a:r>
              <a:rPr lang="en-US" dirty="0"/>
              <a:t>Script Editor: Input Standby Value</a:t>
            </a:r>
          </a:p>
        </p:txBody>
      </p:sp>
      <p:pic>
        <p:nvPicPr>
          <p:cNvPr id="4" name="Content Placeholder 3"/>
          <p:cNvPicPr>
            <a:picLocks noGrp="1" noChangeAspect="1"/>
          </p:cNvPicPr>
          <p:nvPr>
            <p:ph sz="half" idx="1"/>
          </p:nvPr>
        </p:nvPicPr>
        <p:blipFill>
          <a:blip r:embed="rId2"/>
          <a:stretch>
            <a:fillRect/>
          </a:stretch>
        </p:blipFill>
        <p:spPr>
          <a:xfrm>
            <a:off x="1409700" y="641682"/>
            <a:ext cx="9372600" cy="5086586"/>
          </a:xfrm>
          <a:prstGeom prst="rect">
            <a:avLst/>
          </a:prstGeom>
          <a:ln w="28575">
            <a:solidFill>
              <a:schemeClr val="accent1"/>
            </a:solidFill>
          </a:ln>
        </p:spPr>
      </p:pic>
      <p:pic>
        <p:nvPicPr>
          <p:cNvPr id="7" name="Content Placeholder 6"/>
          <p:cNvPicPr>
            <a:picLocks noChangeAspect="1"/>
          </p:cNvPicPr>
          <p:nvPr/>
        </p:nvPicPr>
        <p:blipFill rotWithShape="1">
          <a:blip r:embed="rId3"/>
          <a:srcRect l="36996" t="88700" r="61908" b="9117"/>
          <a:stretch/>
        </p:blipFill>
        <p:spPr bwMode="auto">
          <a:xfrm>
            <a:off x="269375" y="5938132"/>
            <a:ext cx="217714" cy="243840"/>
          </a:xfrm>
          <a:prstGeom prst="rect">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pic>
    </p:spTree>
    <p:extLst>
      <p:ext uri="{BB962C8B-B14F-4D97-AF65-F5344CB8AC3E}">
        <p14:creationId xmlns:p14="http://schemas.microsoft.com/office/powerpoint/2010/main" val="2344556063"/>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0" y="5559833"/>
            <a:ext cx="12188952" cy="731520"/>
          </a:xfrm>
        </p:spPr>
        <p:txBody>
          <a:bodyPr>
            <a:spAutoFit/>
          </a:bodyPr>
          <a:lstStyle/>
          <a:p>
            <a:pPr algn="just"/>
            <a:r>
              <a:rPr lang="en-US" sz="1800" dirty="0"/>
              <a:t>You can add a new injection by going to the last line in the Injection list (</a:t>
            </a:r>
            <a:r>
              <a:rPr lang="en-US" sz="1800" i="1" dirty="0"/>
              <a:t>red box</a:t>
            </a:r>
            <a:r>
              <a:rPr lang="en-US" sz="1800" dirty="0"/>
              <a:t>) and either clicking on “Click here to add a new injection” or pressing the down arrow.</a:t>
            </a:r>
          </a:p>
        </p:txBody>
      </p:sp>
      <p:sp>
        <p:nvSpPr>
          <p:cNvPr id="6" name="Title 5"/>
          <p:cNvSpPr>
            <a:spLocks noGrp="1"/>
          </p:cNvSpPr>
          <p:nvPr>
            <p:ph type="title"/>
          </p:nvPr>
        </p:nvSpPr>
        <p:spPr/>
        <p:txBody>
          <a:bodyPr/>
          <a:lstStyle/>
          <a:p>
            <a:r>
              <a:rPr lang="en-US" dirty="0"/>
              <a:t>Input the Shutdown Instrument Method</a:t>
            </a:r>
          </a:p>
        </p:txBody>
      </p:sp>
      <p:pic>
        <p:nvPicPr>
          <p:cNvPr id="7" name="Content Placeholder 6">
            <a:extLst>
              <a:ext uri="{FF2B5EF4-FFF2-40B4-BE49-F238E27FC236}">
                <a16:creationId xmlns:a16="http://schemas.microsoft.com/office/drawing/2014/main" id="{A66300FE-F275-4C43-A8C4-3E500A81B9CD}"/>
              </a:ext>
            </a:extLst>
          </p:cNvPr>
          <p:cNvPicPr>
            <a:picLocks noGrp="1" noChangeAspect="1"/>
          </p:cNvPicPr>
          <p:nvPr>
            <p:ph sz="half" idx="1"/>
          </p:nvPr>
        </p:nvPicPr>
        <p:blipFill>
          <a:blip r:embed="rId2"/>
          <a:stretch>
            <a:fillRect/>
          </a:stretch>
        </p:blipFill>
        <p:spPr>
          <a:xfrm>
            <a:off x="152400" y="640080"/>
            <a:ext cx="11887200" cy="3863340"/>
          </a:xfrm>
          <a:prstGeom prst="rect">
            <a:avLst/>
          </a:prstGeom>
          <a:ln w="28575">
            <a:solidFill>
              <a:schemeClr val="accent1"/>
            </a:solidFill>
          </a:ln>
        </p:spPr>
      </p:pic>
      <p:sp>
        <p:nvSpPr>
          <p:cNvPr id="5" name="Rectangle 4"/>
          <p:cNvSpPr/>
          <p:nvPr/>
        </p:nvSpPr>
        <p:spPr bwMode="auto">
          <a:xfrm>
            <a:off x="2314503" y="3878197"/>
            <a:ext cx="9429821" cy="11277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15834566"/>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731" y="5473827"/>
            <a:ext cx="12188952" cy="822960"/>
          </a:xfrm>
        </p:spPr>
        <p:txBody>
          <a:bodyPr>
            <a:spAutoFit/>
          </a:bodyPr>
          <a:lstStyle/>
          <a:p>
            <a:pPr algn="just">
              <a:spcAft>
                <a:spcPts val="600"/>
              </a:spcAft>
            </a:pPr>
            <a:r>
              <a:rPr lang="en-US" sz="1800" dirty="0"/>
              <a:t>Rename the new injection and define the standby method as the new instrument method.</a:t>
            </a:r>
          </a:p>
          <a:p>
            <a:pPr algn="just">
              <a:spcAft>
                <a:spcPts val="600"/>
              </a:spcAft>
            </a:pPr>
            <a:r>
              <a:rPr lang="en-US" sz="1800" dirty="0"/>
              <a:t>Next, ensure the Sample position is correct.</a:t>
            </a:r>
          </a:p>
        </p:txBody>
      </p:sp>
      <p:sp>
        <p:nvSpPr>
          <p:cNvPr id="6" name="Title 5"/>
          <p:cNvSpPr>
            <a:spLocks noGrp="1"/>
          </p:cNvSpPr>
          <p:nvPr>
            <p:ph type="title"/>
          </p:nvPr>
        </p:nvSpPr>
        <p:spPr/>
        <p:txBody>
          <a:bodyPr/>
          <a:lstStyle/>
          <a:p>
            <a:r>
              <a:rPr lang="en-US" dirty="0"/>
              <a:t>Input the Shutdown Instrument Method</a:t>
            </a:r>
          </a:p>
        </p:txBody>
      </p:sp>
      <p:pic>
        <p:nvPicPr>
          <p:cNvPr id="5" name="Content Placeholder 4">
            <a:extLst>
              <a:ext uri="{FF2B5EF4-FFF2-40B4-BE49-F238E27FC236}">
                <a16:creationId xmlns:a16="http://schemas.microsoft.com/office/drawing/2014/main" id="{36C7281B-1C0D-4D42-8591-9EC8B6B3AC95}"/>
              </a:ext>
            </a:extLst>
          </p:cNvPr>
          <p:cNvPicPr>
            <a:picLocks noGrp="1" noChangeAspect="1"/>
          </p:cNvPicPr>
          <p:nvPr>
            <p:ph sz="half" idx="1"/>
          </p:nvPr>
        </p:nvPicPr>
        <p:blipFill>
          <a:blip r:embed="rId2"/>
          <a:stretch>
            <a:fillRect/>
          </a:stretch>
        </p:blipFill>
        <p:spPr>
          <a:xfrm>
            <a:off x="152400" y="640080"/>
            <a:ext cx="11887200" cy="3869530"/>
          </a:xfrm>
          <a:prstGeom prst="rect">
            <a:avLst/>
          </a:prstGeom>
          <a:ln w="28575">
            <a:solidFill>
              <a:schemeClr val="accent1"/>
            </a:solidFill>
          </a:ln>
        </p:spPr>
      </p:pic>
      <p:sp>
        <p:nvSpPr>
          <p:cNvPr id="10" name="Rectangle 9"/>
          <p:cNvSpPr/>
          <p:nvPr/>
        </p:nvSpPr>
        <p:spPr bwMode="auto">
          <a:xfrm>
            <a:off x="6015562" y="3743932"/>
            <a:ext cx="1852088" cy="10416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894985916"/>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 y="5836615"/>
            <a:ext cx="12188952" cy="457200"/>
          </a:xfrm>
        </p:spPr>
        <p:txBody>
          <a:bodyPr>
            <a:spAutoFit/>
          </a:bodyPr>
          <a:lstStyle/>
          <a:p>
            <a:pPr algn="just"/>
            <a:r>
              <a:rPr lang="en-US" sz="1800" dirty="0"/>
              <a:t>Next, click the Save icon (</a:t>
            </a:r>
            <a:r>
              <a:rPr lang="en-US" sz="1800" i="1" dirty="0"/>
              <a:t>red </a:t>
            </a:r>
            <a:r>
              <a:rPr lang="en-US" sz="1800" dirty="0"/>
              <a:t>box) to save the sequence.</a:t>
            </a:r>
          </a:p>
        </p:txBody>
      </p:sp>
      <p:sp>
        <p:nvSpPr>
          <p:cNvPr id="6" name="Title 5"/>
          <p:cNvSpPr>
            <a:spLocks noGrp="1"/>
          </p:cNvSpPr>
          <p:nvPr>
            <p:ph type="title"/>
          </p:nvPr>
        </p:nvSpPr>
        <p:spPr/>
        <p:txBody>
          <a:bodyPr/>
          <a:lstStyle/>
          <a:p>
            <a:r>
              <a:rPr lang="en-US" dirty="0"/>
              <a:t>Adding a Blank injection</a:t>
            </a:r>
          </a:p>
        </p:txBody>
      </p:sp>
      <p:pic>
        <p:nvPicPr>
          <p:cNvPr id="7" name="Content Placeholder 6">
            <a:extLst>
              <a:ext uri="{FF2B5EF4-FFF2-40B4-BE49-F238E27FC236}">
                <a16:creationId xmlns:a16="http://schemas.microsoft.com/office/drawing/2014/main" id="{ADCFCF9A-58EC-4D91-86F4-60285421BEDB}"/>
              </a:ext>
            </a:extLst>
          </p:cNvPr>
          <p:cNvPicPr>
            <a:picLocks noGrp="1" noChangeAspect="1"/>
          </p:cNvPicPr>
          <p:nvPr>
            <p:ph sz="half" idx="1"/>
          </p:nvPr>
        </p:nvPicPr>
        <p:blipFill rotWithShape="1">
          <a:blip r:embed="rId2"/>
          <a:srcRect b="41976"/>
          <a:stretch/>
        </p:blipFill>
        <p:spPr>
          <a:xfrm>
            <a:off x="152400" y="640080"/>
            <a:ext cx="11887200" cy="3879814"/>
          </a:xfrm>
          <a:prstGeom prst="rect">
            <a:avLst/>
          </a:prstGeom>
          <a:ln w="28575">
            <a:solidFill>
              <a:schemeClr val="accent1"/>
            </a:solidFill>
          </a:ln>
        </p:spPr>
      </p:pic>
      <p:sp>
        <p:nvSpPr>
          <p:cNvPr id="5" name="Rectangle 4"/>
          <p:cNvSpPr/>
          <p:nvPr/>
        </p:nvSpPr>
        <p:spPr bwMode="auto">
          <a:xfrm>
            <a:off x="2157627" y="1510629"/>
            <a:ext cx="395073" cy="15624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66196624"/>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3.4: Creating a Processing Method</a:t>
            </a:r>
          </a:p>
        </p:txBody>
      </p:sp>
      <p:sp>
        <p:nvSpPr>
          <p:cNvPr id="5" name="Text Placeholder 4"/>
          <p:cNvSpPr>
            <a:spLocks noGrp="1"/>
          </p:cNvSpPr>
          <p:nvPr>
            <p:ph type="body" sz="quarter" idx="10"/>
          </p:nvPr>
        </p:nvSpPr>
        <p:spPr/>
        <p:txBody>
          <a:bodyPr/>
          <a:lstStyle/>
          <a:p>
            <a:r>
              <a:rPr lang="en-US" b="1" dirty="0"/>
              <a:t>Module 3.4: Creating a Processing Method</a:t>
            </a:r>
          </a:p>
        </p:txBody>
      </p:sp>
    </p:spTree>
    <p:extLst>
      <p:ext uri="{BB962C8B-B14F-4D97-AF65-F5344CB8AC3E}">
        <p14:creationId xmlns:p14="http://schemas.microsoft.com/office/powerpoint/2010/main" val="2276356176"/>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77726"/>
            <a:ext cx="12188952" cy="822960"/>
          </a:xfrm>
        </p:spPr>
        <p:txBody>
          <a:bodyPr>
            <a:spAutoFit/>
          </a:bodyPr>
          <a:lstStyle/>
          <a:p>
            <a:pPr algn="just"/>
            <a:r>
              <a:rPr lang="en-US" sz="1800" dirty="0"/>
              <a:t>If you haven’t created a Processing Method, go to the Navigation Pane and select the Sequence you created earlier.</a:t>
            </a:r>
          </a:p>
          <a:p>
            <a:pPr algn="just"/>
            <a:r>
              <a:rPr lang="en-US" sz="1800" dirty="0"/>
              <a:t>Next on the ribbon at the top, click “Create” &gt; “Processing Method”.</a:t>
            </a:r>
          </a:p>
        </p:txBody>
      </p:sp>
      <p:sp>
        <p:nvSpPr>
          <p:cNvPr id="3" name="Title 2"/>
          <p:cNvSpPr>
            <a:spLocks noGrp="1"/>
          </p:cNvSpPr>
          <p:nvPr>
            <p:ph type="title"/>
          </p:nvPr>
        </p:nvSpPr>
        <p:spPr/>
        <p:txBody>
          <a:bodyPr/>
          <a:lstStyle/>
          <a:p>
            <a:r>
              <a:rPr lang="en-US" dirty="0"/>
              <a:t>Creating a new Processing Method</a:t>
            </a:r>
          </a:p>
        </p:txBody>
      </p:sp>
      <p:pic>
        <p:nvPicPr>
          <p:cNvPr id="8" name="Content Placeholder 7">
            <a:extLst>
              <a:ext uri="{FF2B5EF4-FFF2-40B4-BE49-F238E27FC236}">
                <a16:creationId xmlns:a16="http://schemas.microsoft.com/office/drawing/2014/main" id="{2086816D-789A-403F-9A2F-AC46739296B4}"/>
              </a:ext>
            </a:extLst>
          </p:cNvPr>
          <p:cNvPicPr>
            <a:picLocks noGrp="1" noChangeAspect="1"/>
          </p:cNvPicPr>
          <p:nvPr>
            <p:ph sz="half" idx="1"/>
          </p:nvPr>
        </p:nvPicPr>
        <p:blipFill rotWithShape="1">
          <a:blip r:embed="rId2"/>
          <a:srcRect r="65335" b="65712"/>
          <a:stretch/>
        </p:blipFill>
        <p:spPr>
          <a:xfrm>
            <a:off x="1842814" y="640080"/>
            <a:ext cx="8506372" cy="4732792"/>
          </a:xfrm>
          <a:prstGeom prst="rect">
            <a:avLst/>
          </a:prstGeom>
          <a:ln w="28575">
            <a:solidFill>
              <a:schemeClr val="accent1"/>
            </a:solidFill>
          </a:ln>
        </p:spPr>
      </p:pic>
    </p:spTree>
    <p:extLst>
      <p:ext uri="{BB962C8B-B14F-4D97-AF65-F5344CB8AC3E}">
        <p14:creationId xmlns:p14="http://schemas.microsoft.com/office/powerpoint/2010/main" val="3037896771"/>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68532"/>
            <a:ext cx="12188952" cy="822960"/>
          </a:xfrm>
        </p:spPr>
        <p:txBody>
          <a:bodyPr>
            <a:spAutoFit/>
          </a:bodyPr>
          <a:lstStyle/>
          <a:p>
            <a:pPr algn="just">
              <a:spcAft>
                <a:spcPts val="600"/>
              </a:spcAft>
            </a:pPr>
            <a:r>
              <a:rPr lang="en-US" sz="1800" dirty="0"/>
              <a:t>In the pop-up window that appears, choose “MS Quantitative”.</a:t>
            </a:r>
          </a:p>
          <a:p>
            <a:pPr algn="just">
              <a:spcAft>
                <a:spcPts val="600"/>
              </a:spcAft>
            </a:pPr>
            <a:r>
              <a:rPr lang="en-US" sz="1800" dirty="0"/>
              <a:t>Click “</a:t>
            </a:r>
            <a:r>
              <a:rPr lang="en-US" sz="1800" u="sng" dirty="0"/>
              <a:t>N</a:t>
            </a:r>
            <a:r>
              <a:rPr lang="en-US" sz="1800" dirty="0"/>
              <a:t>ext&gt;&gt;”.</a:t>
            </a:r>
          </a:p>
        </p:txBody>
      </p:sp>
      <p:sp>
        <p:nvSpPr>
          <p:cNvPr id="3" name="Title 2"/>
          <p:cNvSpPr>
            <a:spLocks noGrp="1"/>
          </p:cNvSpPr>
          <p:nvPr>
            <p:ph type="title"/>
          </p:nvPr>
        </p:nvSpPr>
        <p:spPr/>
        <p:txBody>
          <a:bodyPr/>
          <a:lstStyle/>
          <a:p>
            <a:r>
              <a:rPr lang="en-US" dirty="0"/>
              <a:t>Creating a new Processing Method</a:t>
            </a:r>
          </a:p>
        </p:txBody>
      </p:sp>
      <p:pic>
        <p:nvPicPr>
          <p:cNvPr id="7" name="Content Placeholder 6">
            <a:extLst>
              <a:ext uri="{FF2B5EF4-FFF2-40B4-BE49-F238E27FC236}">
                <a16:creationId xmlns:a16="http://schemas.microsoft.com/office/drawing/2014/main" id="{CE7D1CB3-F381-40EA-9753-45B51C507736}"/>
              </a:ext>
            </a:extLst>
          </p:cNvPr>
          <p:cNvPicPr>
            <a:picLocks noGrp="1" noChangeAspect="1"/>
          </p:cNvPicPr>
          <p:nvPr>
            <p:ph sz="half" idx="1"/>
          </p:nvPr>
        </p:nvPicPr>
        <p:blipFill rotWithShape="1">
          <a:blip r:embed="rId2"/>
          <a:srcRect l="19348" t="14455" r="26167" b="18980"/>
          <a:stretch/>
        </p:blipFill>
        <p:spPr>
          <a:xfrm>
            <a:off x="2661220" y="640080"/>
            <a:ext cx="6869560" cy="4720788"/>
          </a:xfrm>
          <a:prstGeom prst="rect">
            <a:avLst/>
          </a:prstGeom>
          <a:ln w="28575">
            <a:solidFill>
              <a:schemeClr val="accent1"/>
            </a:solidFill>
          </a:ln>
        </p:spPr>
      </p:pic>
    </p:spTree>
    <p:extLst>
      <p:ext uri="{BB962C8B-B14F-4D97-AF65-F5344CB8AC3E}">
        <p14:creationId xmlns:p14="http://schemas.microsoft.com/office/powerpoint/2010/main" val="2251298420"/>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05376"/>
            <a:ext cx="12188952" cy="1188720"/>
          </a:xfrm>
        </p:spPr>
        <p:txBody>
          <a:bodyPr>
            <a:spAutoFit/>
          </a:bodyPr>
          <a:lstStyle/>
          <a:p>
            <a:pPr algn="just">
              <a:spcAft>
                <a:spcPts val="600"/>
              </a:spcAft>
            </a:pPr>
            <a:r>
              <a:rPr lang="en-US" sz="1800" dirty="0"/>
              <a:t>Input a Name.</a:t>
            </a:r>
          </a:p>
          <a:p>
            <a:pPr algn="just">
              <a:spcAft>
                <a:spcPts val="600"/>
              </a:spcAft>
            </a:pPr>
            <a:r>
              <a:rPr lang="en-US" sz="1800" dirty="0"/>
              <a:t>For the “Assign the new Processing Method to” option, choose “all injection of the sequence”.</a:t>
            </a:r>
          </a:p>
          <a:p>
            <a:pPr algn="just">
              <a:spcAft>
                <a:spcPts val="600"/>
              </a:spcAft>
            </a:pPr>
            <a:r>
              <a:rPr lang="en-US" sz="1800" dirty="0"/>
              <a:t>Click “Finish”. </a:t>
            </a:r>
          </a:p>
        </p:txBody>
      </p:sp>
      <p:sp>
        <p:nvSpPr>
          <p:cNvPr id="3" name="Title 2"/>
          <p:cNvSpPr>
            <a:spLocks noGrp="1"/>
          </p:cNvSpPr>
          <p:nvPr>
            <p:ph type="title"/>
          </p:nvPr>
        </p:nvSpPr>
        <p:spPr/>
        <p:txBody>
          <a:bodyPr/>
          <a:lstStyle/>
          <a:p>
            <a:r>
              <a:rPr lang="en-US" dirty="0"/>
              <a:t>Creating a new Processing Method</a:t>
            </a:r>
          </a:p>
        </p:txBody>
      </p:sp>
      <p:pic>
        <p:nvPicPr>
          <p:cNvPr id="7" name="Content Placeholder 6">
            <a:extLst>
              <a:ext uri="{FF2B5EF4-FFF2-40B4-BE49-F238E27FC236}">
                <a16:creationId xmlns:a16="http://schemas.microsoft.com/office/drawing/2014/main" id="{60E392C6-B325-4DB4-A1AA-E74B2EE69BE4}"/>
              </a:ext>
            </a:extLst>
          </p:cNvPr>
          <p:cNvPicPr>
            <a:picLocks noGrp="1" noChangeAspect="1"/>
          </p:cNvPicPr>
          <p:nvPr>
            <p:ph sz="half" idx="1"/>
          </p:nvPr>
        </p:nvPicPr>
        <p:blipFill>
          <a:blip r:embed="rId2"/>
          <a:stretch>
            <a:fillRect/>
          </a:stretch>
        </p:blipFill>
        <p:spPr>
          <a:xfrm>
            <a:off x="2923381" y="640080"/>
            <a:ext cx="6345238" cy="4349803"/>
          </a:xfrm>
          <a:prstGeom prst="rect">
            <a:avLst/>
          </a:prstGeom>
          <a:ln w="28575">
            <a:solidFill>
              <a:schemeClr val="accent1"/>
            </a:solidFill>
          </a:ln>
        </p:spPr>
      </p:pic>
    </p:spTree>
    <p:extLst>
      <p:ext uri="{BB962C8B-B14F-4D97-AF65-F5344CB8AC3E}">
        <p14:creationId xmlns:p14="http://schemas.microsoft.com/office/powerpoint/2010/main" val="4522921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68874"/>
            <a:ext cx="12188952" cy="822960"/>
          </a:xfrm>
        </p:spPr>
        <p:txBody>
          <a:bodyPr/>
          <a:lstStyle/>
          <a:p>
            <a:pPr algn="just"/>
            <a:r>
              <a:rPr lang="en-US" sz="1800" dirty="0"/>
              <a:t>If you are not connected to an instrument, ensure you select the “Enable Simulation Mode”.</a:t>
            </a:r>
          </a:p>
          <a:p>
            <a:pPr algn="just"/>
            <a:r>
              <a:rPr lang="en-US" sz="1800" dirty="0"/>
              <a:t>However, if you are connected to an instrument, click “Browse” to get the IP address for the component.</a:t>
            </a:r>
          </a:p>
        </p:txBody>
      </p:sp>
      <p:sp>
        <p:nvSpPr>
          <p:cNvPr id="3" name="Title 2"/>
          <p:cNvSpPr>
            <a:spLocks noGrp="1"/>
          </p:cNvSpPr>
          <p:nvPr>
            <p:ph type="title"/>
          </p:nvPr>
        </p:nvSpPr>
        <p:spPr/>
        <p:txBody>
          <a:bodyPr/>
          <a:lstStyle/>
          <a:p>
            <a:r>
              <a:rPr lang="en-US" dirty="0"/>
              <a:t>Creating a Module: Pump</a:t>
            </a:r>
          </a:p>
        </p:txBody>
      </p:sp>
      <p:pic>
        <p:nvPicPr>
          <p:cNvPr id="6" name="Content Placeholder 5"/>
          <p:cNvPicPr>
            <a:picLocks noGrp="1" noChangeAspect="1"/>
          </p:cNvPicPr>
          <p:nvPr>
            <p:ph sz="half" idx="1"/>
          </p:nvPr>
        </p:nvPicPr>
        <p:blipFill>
          <a:blip r:embed="rId2"/>
          <a:stretch>
            <a:fillRect/>
          </a:stretch>
        </p:blipFill>
        <p:spPr>
          <a:xfrm>
            <a:off x="3500819" y="640079"/>
            <a:ext cx="5190363" cy="4343400"/>
          </a:xfrm>
          <a:prstGeom prst="rect">
            <a:avLst/>
          </a:prstGeom>
          <a:ln w="28575">
            <a:solidFill>
              <a:schemeClr val="accent1"/>
            </a:solidFill>
          </a:ln>
        </p:spPr>
      </p:pic>
    </p:spTree>
    <p:extLst>
      <p:ext uri="{BB962C8B-B14F-4D97-AF65-F5344CB8AC3E}">
        <p14:creationId xmlns:p14="http://schemas.microsoft.com/office/powerpoint/2010/main" val="2223843605"/>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36636"/>
            <a:ext cx="12188952" cy="457200"/>
          </a:xfrm>
        </p:spPr>
        <p:txBody>
          <a:bodyPr>
            <a:spAutoFit/>
          </a:bodyPr>
          <a:lstStyle/>
          <a:p>
            <a:pPr algn="just">
              <a:spcAft>
                <a:spcPts val="600"/>
              </a:spcAft>
            </a:pPr>
            <a:r>
              <a:rPr lang="en-US" sz="1800" dirty="0"/>
              <a:t>The new Processing Method should automatically open to the Data Processing tab in the Chromeleon Studio.</a:t>
            </a:r>
          </a:p>
        </p:txBody>
      </p:sp>
      <p:sp>
        <p:nvSpPr>
          <p:cNvPr id="3" name="Title 2"/>
          <p:cNvSpPr>
            <a:spLocks noGrp="1"/>
          </p:cNvSpPr>
          <p:nvPr>
            <p:ph type="title"/>
          </p:nvPr>
        </p:nvSpPr>
        <p:spPr/>
        <p:txBody>
          <a:bodyPr/>
          <a:lstStyle/>
          <a:p>
            <a:r>
              <a:rPr lang="en-US" dirty="0"/>
              <a:t>The Processing Method in the Chromeleon Studio</a:t>
            </a:r>
          </a:p>
        </p:txBody>
      </p:sp>
      <p:pic>
        <p:nvPicPr>
          <p:cNvPr id="7" name="Content Placeholder 6">
            <a:extLst>
              <a:ext uri="{FF2B5EF4-FFF2-40B4-BE49-F238E27FC236}">
                <a16:creationId xmlns:a16="http://schemas.microsoft.com/office/drawing/2014/main" id="{174D265B-8426-49D5-A217-25926B129031}"/>
              </a:ext>
            </a:extLst>
          </p:cNvPr>
          <p:cNvPicPr>
            <a:picLocks noGrp="1" noChangeAspect="1"/>
          </p:cNvPicPr>
          <p:nvPr>
            <p:ph sz="half" idx="1"/>
          </p:nvPr>
        </p:nvPicPr>
        <p:blipFill rotWithShape="1">
          <a:blip r:embed="rId2"/>
          <a:srcRect b="4010"/>
          <a:stretch/>
        </p:blipFill>
        <p:spPr>
          <a:xfrm>
            <a:off x="1384991" y="640080"/>
            <a:ext cx="9422018" cy="5087337"/>
          </a:xfrm>
          <a:prstGeom prst="rect">
            <a:avLst/>
          </a:prstGeom>
          <a:ln w="28575">
            <a:solidFill>
              <a:schemeClr val="accent1"/>
            </a:solidFill>
          </a:ln>
        </p:spPr>
      </p:pic>
    </p:spTree>
    <p:extLst>
      <p:ext uri="{BB962C8B-B14F-4D97-AF65-F5344CB8AC3E}">
        <p14:creationId xmlns:p14="http://schemas.microsoft.com/office/powerpoint/2010/main" val="1715708918"/>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A2175A3-449A-409D-B2C0-5D79553DC339}"/>
              </a:ext>
            </a:extLst>
          </p:cNvPr>
          <p:cNvPicPr>
            <a:picLocks noGrp="1" noChangeAspect="1"/>
          </p:cNvPicPr>
          <p:nvPr>
            <p:ph sz="half" idx="1"/>
          </p:nvPr>
        </p:nvPicPr>
        <p:blipFill>
          <a:blip r:embed="rId2"/>
          <a:stretch>
            <a:fillRect/>
          </a:stretch>
        </p:blipFill>
        <p:spPr>
          <a:xfrm>
            <a:off x="1600291" y="640080"/>
            <a:ext cx="8991418" cy="4828204"/>
          </a:xfrm>
          <a:prstGeom prst="rect">
            <a:avLst/>
          </a:prstGeom>
          <a:ln w="28575">
            <a:solidFill>
              <a:schemeClr val="accent1"/>
            </a:solidFill>
          </a:ln>
        </p:spPr>
      </p:pic>
      <p:sp>
        <p:nvSpPr>
          <p:cNvPr id="5" name="Content Placeholder 4"/>
          <p:cNvSpPr>
            <a:spLocks noGrp="1"/>
          </p:cNvSpPr>
          <p:nvPr>
            <p:ph sz="half" idx="2"/>
          </p:nvPr>
        </p:nvSpPr>
        <p:spPr>
          <a:xfrm>
            <a:off x="0" y="5568623"/>
            <a:ext cx="12188952" cy="731520"/>
          </a:xfrm>
        </p:spPr>
        <p:txBody>
          <a:bodyPr>
            <a:spAutoFit/>
          </a:bodyPr>
          <a:lstStyle/>
          <a:p>
            <a:pPr algn="just">
              <a:spcAft>
                <a:spcPts val="600"/>
              </a:spcAft>
            </a:pPr>
            <a:r>
              <a:rPr lang="en-US" sz="1800" dirty="0"/>
              <a:t>If you return to the Chromeleon Console, the new Processing Method should be assigned to all the injections (</a:t>
            </a:r>
            <a:r>
              <a:rPr lang="en-US" sz="1800" i="1" dirty="0"/>
              <a:t>red box</a:t>
            </a:r>
            <a:r>
              <a:rPr lang="en-US" sz="1800" dirty="0"/>
              <a:t>) and also appear in the Associated Items section of the Work Area (</a:t>
            </a:r>
            <a:r>
              <a:rPr lang="en-US" sz="1800" i="1" dirty="0"/>
              <a:t>blue box</a:t>
            </a:r>
            <a:r>
              <a:rPr lang="en-US" sz="1800" dirty="0"/>
              <a:t>).</a:t>
            </a:r>
          </a:p>
        </p:txBody>
      </p:sp>
      <p:sp>
        <p:nvSpPr>
          <p:cNvPr id="3" name="Title 2"/>
          <p:cNvSpPr>
            <a:spLocks noGrp="1"/>
          </p:cNvSpPr>
          <p:nvPr>
            <p:ph type="title"/>
          </p:nvPr>
        </p:nvSpPr>
        <p:spPr/>
        <p:txBody>
          <a:bodyPr/>
          <a:lstStyle/>
          <a:p>
            <a:r>
              <a:rPr lang="en-US" dirty="0"/>
              <a:t>The Processing Method in the Chromeleon Console</a:t>
            </a:r>
          </a:p>
        </p:txBody>
      </p:sp>
      <p:sp>
        <p:nvSpPr>
          <p:cNvPr id="7" name="Rectangle 6"/>
          <p:cNvSpPr/>
          <p:nvPr/>
        </p:nvSpPr>
        <p:spPr bwMode="auto">
          <a:xfrm>
            <a:off x="2821532" y="4808303"/>
            <a:ext cx="2569617" cy="97072"/>
          </a:xfrm>
          <a:prstGeom prst="rect">
            <a:avLst/>
          </a:prstGeom>
          <a:solidFill>
            <a:srgbClr val="000099">
              <a:alpha val="20000"/>
            </a:srgbClr>
          </a:solidFill>
          <a:ln w="19050" cap="flat" cmpd="sng" algn="ctr">
            <a:solidFill>
              <a:srgbClr val="000099"/>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8" name="Rectangle 7"/>
          <p:cNvSpPr/>
          <p:nvPr/>
        </p:nvSpPr>
        <p:spPr bwMode="auto">
          <a:xfrm>
            <a:off x="6915070" y="1389716"/>
            <a:ext cx="1143080" cy="322038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148990676"/>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3.5: Running the Sequence</a:t>
            </a:r>
          </a:p>
        </p:txBody>
      </p:sp>
      <p:sp>
        <p:nvSpPr>
          <p:cNvPr id="5" name="Text Placeholder 4"/>
          <p:cNvSpPr>
            <a:spLocks noGrp="1"/>
          </p:cNvSpPr>
          <p:nvPr>
            <p:ph type="body" sz="quarter" idx="10"/>
          </p:nvPr>
        </p:nvSpPr>
        <p:spPr/>
        <p:txBody>
          <a:bodyPr/>
          <a:lstStyle/>
          <a:p>
            <a:r>
              <a:rPr lang="en-US" b="1" dirty="0"/>
              <a:t>Module 3.5: Running the Sequence</a:t>
            </a:r>
          </a:p>
        </p:txBody>
      </p:sp>
    </p:spTree>
    <p:extLst>
      <p:ext uri="{BB962C8B-B14F-4D97-AF65-F5344CB8AC3E}">
        <p14:creationId xmlns:p14="http://schemas.microsoft.com/office/powerpoint/2010/main" val="1041134029"/>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E8E5EB7-5DF1-4F4A-B15C-D4B57EBFF48D}"/>
              </a:ext>
            </a:extLst>
          </p:cNvPr>
          <p:cNvPicPr>
            <a:picLocks noGrp="1" noChangeAspect="1"/>
          </p:cNvPicPr>
          <p:nvPr>
            <p:ph sz="half" idx="1"/>
          </p:nvPr>
        </p:nvPicPr>
        <p:blipFill>
          <a:blip r:embed="rId2"/>
          <a:stretch>
            <a:fillRect/>
          </a:stretch>
        </p:blipFill>
        <p:spPr>
          <a:xfrm>
            <a:off x="2331475" y="640080"/>
            <a:ext cx="7529051" cy="4271898"/>
          </a:xfrm>
          <a:prstGeom prst="rect">
            <a:avLst/>
          </a:prstGeom>
          <a:ln w="28575">
            <a:solidFill>
              <a:schemeClr val="accent1"/>
            </a:solidFill>
          </a:ln>
        </p:spPr>
      </p:pic>
      <p:sp>
        <p:nvSpPr>
          <p:cNvPr id="5" name="Content Placeholder 4"/>
          <p:cNvSpPr>
            <a:spLocks noGrp="1"/>
          </p:cNvSpPr>
          <p:nvPr>
            <p:ph sz="half" idx="2"/>
          </p:nvPr>
        </p:nvSpPr>
        <p:spPr>
          <a:xfrm>
            <a:off x="3048" y="5018254"/>
            <a:ext cx="12188952" cy="1277269"/>
          </a:xfrm>
        </p:spPr>
        <p:txBody>
          <a:bodyPr>
            <a:spAutoFit/>
          </a:bodyPr>
          <a:lstStyle/>
          <a:p>
            <a:pPr algn="just"/>
            <a:r>
              <a:rPr lang="en-US" sz="1800" dirty="0"/>
              <a:t>In the Status bar, click Start.</a:t>
            </a:r>
          </a:p>
          <a:p>
            <a:pPr algn="just"/>
            <a:r>
              <a:rPr lang="en-US" sz="1800" dirty="0"/>
              <a:t>If any changes were made to the sequence and not saved, the pop-up window shown above (</a:t>
            </a:r>
            <a:r>
              <a:rPr lang="en-US" sz="1800" i="1" dirty="0"/>
              <a:t>red box</a:t>
            </a:r>
            <a:r>
              <a:rPr lang="en-US" sz="1800" dirty="0"/>
              <a:t>) appears.</a:t>
            </a:r>
          </a:p>
          <a:p>
            <a:pPr algn="just"/>
            <a:r>
              <a:rPr lang="en-US" sz="1800" dirty="0"/>
              <a:t>Click “Save”.</a:t>
            </a:r>
          </a:p>
        </p:txBody>
      </p:sp>
      <p:sp>
        <p:nvSpPr>
          <p:cNvPr id="3" name="Title 2"/>
          <p:cNvSpPr>
            <a:spLocks noGrp="1"/>
          </p:cNvSpPr>
          <p:nvPr>
            <p:ph type="title"/>
          </p:nvPr>
        </p:nvSpPr>
        <p:spPr/>
        <p:txBody>
          <a:bodyPr/>
          <a:lstStyle/>
          <a:p>
            <a:r>
              <a:rPr lang="en-US" dirty="0"/>
              <a:t>Starting the Sequence</a:t>
            </a:r>
          </a:p>
        </p:txBody>
      </p:sp>
      <p:sp>
        <p:nvSpPr>
          <p:cNvPr id="9" name="Rectangle 8"/>
          <p:cNvSpPr/>
          <p:nvPr/>
        </p:nvSpPr>
        <p:spPr bwMode="auto">
          <a:xfrm>
            <a:off x="3498844" y="1641437"/>
            <a:ext cx="4044956" cy="213046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456857025"/>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0961"/>
            <a:ext cx="12188952" cy="822960"/>
          </a:xfrm>
        </p:spPr>
        <p:txBody>
          <a:bodyPr>
            <a:spAutoFit/>
          </a:bodyPr>
          <a:lstStyle/>
          <a:p>
            <a:r>
              <a:rPr lang="en-US" sz="1800" dirty="0"/>
              <a:t>If the Ready Check for the Sequence passes, then the Sequence starts.</a:t>
            </a:r>
          </a:p>
          <a:p>
            <a:r>
              <a:rPr lang="en-US" sz="1800" b="1" u="sng" dirty="0">
                <a:solidFill>
                  <a:srgbClr val="FF0000"/>
                </a:solidFill>
              </a:rPr>
              <a:t>NOTE</a:t>
            </a:r>
            <a:r>
              <a:rPr lang="en-US" sz="1800" b="1" dirty="0"/>
              <a:t>: </a:t>
            </a:r>
            <a:r>
              <a:rPr lang="en-US" sz="1800" dirty="0"/>
              <a:t>The Status has changed from “Queued” to “Running” in the Status bar.</a:t>
            </a:r>
            <a:endParaRPr lang="en-US" sz="1800" u="sng" dirty="0"/>
          </a:p>
        </p:txBody>
      </p:sp>
      <p:sp>
        <p:nvSpPr>
          <p:cNvPr id="3" name="Title 2"/>
          <p:cNvSpPr>
            <a:spLocks noGrp="1"/>
          </p:cNvSpPr>
          <p:nvPr>
            <p:ph type="title"/>
          </p:nvPr>
        </p:nvSpPr>
        <p:spPr/>
        <p:txBody>
          <a:bodyPr/>
          <a:lstStyle/>
          <a:p>
            <a:r>
              <a:rPr lang="en-US" dirty="0"/>
              <a:t>Running the Sequence</a:t>
            </a:r>
          </a:p>
        </p:txBody>
      </p:sp>
      <p:pic>
        <p:nvPicPr>
          <p:cNvPr id="9" name="Content Placeholder 8">
            <a:extLst>
              <a:ext uri="{FF2B5EF4-FFF2-40B4-BE49-F238E27FC236}">
                <a16:creationId xmlns:a16="http://schemas.microsoft.com/office/drawing/2014/main" id="{4CD7256C-EF34-40D5-8301-CDBF14F87C53}"/>
              </a:ext>
            </a:extLst>
          </p:cNvPr>
          <p:cNvPicPr>
            <a:picLocks noGrp="1" noChangeAspect="1"/>
          </p:cNvPicPr>
          <p:nvPr>
            <p:ph sz="half" idx="1"/>
          </p:nvPr>
        </p:nvPicPr>
        <p:blipFill rotWithShape="1">
          <a:blip r:embed="rId2"/>
          <a:srcRect l="13396" t="8717" r="-22" b="2551"/>
          <a:stretch/>
        </p:blipFill>
        <p:spPr>
          <a:xfrm>
            <a:off x="1806132" y="640079"/>
            <a:ext cx="8579737" cy="4719135"/>
          </a:xfrm>
          <a:prstGeom prst="rect">
            <a:avLst/>
          </a:prstGeom>
          <a:ln w="28575">
            <a:solidFill>
              <a:schemeClr val="accent1"/>
            </a:solidFill>
          </a:ln>
        </p:spPr>
      </p:pic>
    </p:spTree>
    <p:extLst>
      <p:ext uri="{BB962C8B-B14F-4D97-AF65-F5344CB8AC3E}">
        <p14:creationId xmlns:p14="http://schemas.microsoft.com/office/powerpoint/2010/main" val="426397342"/>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69994"/>
            <a:ext cx="12188952" cy="822960"/>
          </a:xfrm>
        </p:spPr>
        <p:txBody>
          <a:bodyPr>
            <a:spAutoFit/>
          </a:bodyPr>
          <a:lstStyle/>
          <a:p>
            <a:pPr algn="just">
              <a:spcAft>
                <a:spcPts val="600"/>
              </a:spcAft>
            </a:pPr>
            <a:r>
              <a:rPr lang="en-US" sz="1800" dirty="0"/>
              <a:t>Alternatively, you can click the drop-down arrow next to the Start icon in the Status bar.</a:t>
            </a:r>
          </a:p>
          <a:p>
            <a:pPr algn="just">
              <a:spcAft>
                <a:spcPts val="600"/>
              </a:spcAft>
            </a:pPr>
            <a:r>
              <a:rPr lang="en-US" sz="1800" dirty="0"/>
              <a:t>Choose the “Add to Queue” option.</a:t>
            </a:r>
          </a:p>
        </p:txBody>
      </p:sp>
      <p:sp>
        <p:nvSpPr>
          <p:cNvPr id="3" name="Title 2"/>
          <p:cNvSpPr>
            <a:spLocks noGrp="1"/>
          </p:cNvSpPr>
          <p:nvPr>
            <p:ph type="title"/>
          </p:nvPr>
        </p:nvSpPr>
        <p:spPr/>
        <p:txBody>
          <a:bodyPr/>
          <a:lstStyle/>
          <a:p>
            <a:r>
              <a:rPr lang="en-US" dirty="0"/>
              <a:t>Adding to the queue</a:t>
            </a:r>
          </a:p>
        </p:txBody>
      </p:sp>
      <p:pic>
        <p:nvPicPr>
          <p:cNvPr id="9" name="Content Placeholder 8">
            <a:extLst>
              <a:ext uri="{FF2B5EF4-FFF2-40B4-BE49-F238E27FC236}">
                <a16:creationId xmlns:a16="http://schemas.microsoft.com/office/drawing/2014/main" id="{2D08DE00-D5AF-4C40-A940-99A31F9BDF22}"/>
              </a:ext>
            </a:extLst>
          </p:cNvPr>
          <p:cNvPicPr>
            <a:picLocks noGrp="1" noChangeAspect="1"/>
          </p:cNvPicPr>
          <p:nvPr>
            <p:ph sz="half" idx="1"/>
          </p:nvPr>
        </p:nvPicPr>
        <p:blipFill rotWithShape="1">
          <a:blip r:embed="rId2"/>
          <a:srcRect l="13346" t="7890" b="7209"/>
          <a:stretch/>
        </p:blipFill>
        <p:spPr>
          <a:xfrm>
            <a:off x="1831881" y="640079"/>
            <a:ext cx="8528238" cy="4700153"/>
          </a:xfrm>
          <a:prstGeom prst="rect">
            <a:avLst/>
          </a:prstGeom>
          <a:ln w="28575">
            <a:solidFill>
              <a:schemeClr val="accent1"/>
            </a:solidFill>
          </a:ln>
        </p:spPr>
      </p:pic>
    </p:spTree>
    <p:extLst>
      <p:ext uri="{BB962C8B-B14F-4D97-AF65-F5344CB8AC3E}">
        <p14:creationId xmlns:p14="http://schemas.microsoft.com/office/powerpoint/2010/main" val="1719434364"/>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4833437"/>
            <a:ext cx="12188952" cy="1463040"/>
          </a:xfrm>
        </p:spPr>
        <p:txBody>
          <a:bodyPr>
            <a:spAutoFit/>
          </a:bodyPr>
          <a:lstStyle/>
          <a:p>
            <a:pPr algn="just">
              <a:spcAft>
                <a:spcPts val="600"/>
              </a:spcAft>
            </a:pPr>
            <a:r>
              <a:rPr lang="en-US" sz="1800" dirty="0"/>
              <a:t>Again, click the drop-down arrow next to the Start icon in the Status bar.</a:t>
            </a:r>
          </a:p>
          <a:p>
            <a:pPr algn="just">
              <a:spcAft>
                <a:spcPts val="600"/>
              </a:spcAft>
            </a:pPr>
            <a:r>
              <a:rPr lang="en-US" sz="1800" dirty="0"/>
              <a:t>Choose the “View Queue” option.</a:t>
            </a:r>
          </a:p>
          <a:p>
            <a:pPr lvl="1" algn="just">
              <a:spcAft>
                <a:spcPts val="600"/>
              </a:spcAft>
            </a:pPr>
            <a:r>
              <a:rPr lang="en-US" sz="1600" dirty="0"/>
              <a:t>This allows you to see if there are any pending Sequences.</a:t>
            </a:r>
          </a:p>
          <a:p>
            <a:pPr marL="0" indent="0" algn="just">
              <a:spcAft>
                <a:spcPts val="600"/>
              </a:spcAft>
              <a:buNone/>
            </a:pPr>
            <a:r>
              <a:rPr lang="en-US" sz="1800" b="1" u="sng" dirty="0">
                <a:solidFill>
                  <a:srgbClr val="FF0000"/>
                </a:solidFill>
              </a:rPr>
              <a:t>NOTE</a:t>
            </a:r>
            <a:r>
              <a:rPr lang="en-US" sz="1800" b="1" dirty="0"/>
              <a:t>: </a:t>
            </a:r>
            <a:r>
              <a:rPr lang="en-US" sz="1800" dirty="0"/>
              <a:t>The Status has changed from “New” to “Queued” in the Status bar.</a:t>
            </a:r>
            <a:endParaRPr lang="en-US" sz="1800" u="sng" dirty="0"/>
          </a:p>
        </p:txBody>
      </p:sp>
      <p:sp>
        <p:nvSpPr>
          <p:cNvPr id="3" name="Title 2"/>
          <p:cNvSpPr>
            <a:spLocks noGrp="1"/>
          </p:cNvSpPr>
          <p:nvPr>
            <p:ph type="title"/>
          </p:nvPr>
        </p:nvSpPr>
        <p:spPr/>
        <p:txBody>
          <a:bodyPr/>
          <a:lstStyle/>
          <a:p>
            <a:r>
              <a:rPr lang="en-US" dirty="0"/>
              <a:t>Viewing to the queue</a:t>
            </a:r>
          </a:p>
        </p:txBody>
      </p:sp>
      <p:pic>
        <p:nvPicPr>
          <p:cNvPr id="7" name="Content Placeholder 6">
            <a:extLst>
              <a:ext uri="{FF2B5EF4-FFF2-40B4-BE49-F238E27FC236}">
                <a16:creationId xmlns:a16="http://schemas.microsoft.com/office/drawing/2014/main" id="{297CFE10-B38A-4F62-BF7A-16D96052E6B0}"/>
              </a:ext>
            </a:extLst>
          </p:cNvPr>
          <p:cNvPicPr>
            <a:picLocks noGrp="1" noChangeAspect="1"/>
          </p:cNvPicPr>
          <p:nvPr>
            <p:ph sz="half" idx="1"/>
          </p:nvPr>
        </p:nvPicPr>
        <p:blipFill rotWithShape="1">
          <a:blip r:embed="rId2"/>
          <a:srcRect l="13304" t="8114" b="7551"/>
          <a:stretch/>
        </p:blipFill>
        <p:spPr>
          <a:xfrm>
            <a:off x="2355476" y="636400"/>
            <a:ext cx="7481048" cy="4093532"/>
          </a:xfrm>
          <a:prstGeom prst="rect">
            <a:avLst/>
          </a:prstGeom>
          <a:ln w="28575">
            <a:solidFill>
              <a:schemeClr val="accent1"/>
            </a:solidFill>
          </a:ln>
        </p:spPr>
      </p:pic>
    </p:spTree>
    <p:extLst>
      <p:ext uri="{BB962C8B-B14F-4D97-AF65-F5344CB8AC3E}">
        <p14:creationId xmlns:p14="http://schemas.microsoft.com/office/powerpoint/2010/main" val="348607178"/>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69625"/>
            <a:ext cx="12188952" cy="822960"/>
          </a:xfrm>
        </p:spPr>
        <p:txBody>
          <a:bodyPr>
            <a:spAutoFit/>
          </a:bodyPr>
          <a:lstStyle/>
          <a:p>
            <a:pPr algn="just">
              <a:spcAft>
                <a:spcPts val="600"/>
              </a:spcAft>
            </a:pPr>
            <a:r>
              <a:rPr lang="en-US" sz="1800" dirty="0"/>
              <a:t>The Queue </a:t>
            </a:r>
            <a:r>
              <a:rPr lang="en-US" sz="1800" dirty="0" err="1"/>
              <a:t>ePanel</a:t>
            </a:r>
            <a:r>
              <a:rPr lang="en-US" sz="1800" dirty="0"/>
              <a:t> should appear.</a:t>
            </a:r>
          </a:p>
          <a:p>
            <a:pPr lvl="1" algn="just">
              <a:spcAft>
                <a:spcPts val="600"/>
              </a:spcAft>
            </a:pPr>
            <a:r>
              <a:rPr lang="en-US" sz="1600" dirty="0"/>
              <a:t>An </a:t>
            </a:r>
            <a:r>
              <a:rPr lang="en-US" sz="1600" dirty="0" err="1"/>
              <a:t>ePanel</a:t>
            </a:r>
            <a:r>
              <a:rPr lang="en-US" sz="1600" dirty="0"/>
              <a:t> set is a group of </a:t>
            </a:r>
            <a:r>
              <a:rPr lang="en-US" sz="1600" dirty="0" err="1"/>
              <a:t>ePanels</a:t>
            </a:r>
            <a:r>
              <a:rPr lang="en-US" sz="1600" dirty="0"/>
              <a:t> (modules) where you monitor and control a module's operation</a:t>
            </a:r>
          </a:p>
        </p:txBody>
      </p:sp>
      <p:sp>
        <p:nvSpPr>
          <p:cNvPr id="3" name="Title 2"/>
          <p:cNvSpPr>
            <a:spLocks noGrp="1"/>
          </p:cNvSpPr>
          <p:nvPr>
            <p:ph type="title"/>
          </p:nvPr>
        </p:nvSpPr>
        <p:spPr/>
        <p:txBody>
          <a:bodyPr/>
          <a:lstStyle/>
          <a:p>
            <a:r>
              <a:rPr lang="en-US" dirty="0"/>
              <a:t>Viewing to the queue</a:t>
            </a:r>
          </a:p>
        </p:txBody>
      </p:sp>
      <p:sp>
        <p:nvSpPr>
          <p:cNvPr id="7" name="Rectangle 6"/>
          <p:cNvSpPr/>
          <p:nvPr/>
        </p:nvSpPr>
        <p:spPr bwMode="auto">
          <a:xfrm>
            <a:off x="5208232" y="2169791"/>
            <a:ext cx="1748902" cy="71545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8" name="Content Placeholder 7">
            <a:extLst>
              <a:ext uri="{FF2B5EF4-FFF2-40B4-BE49-F238E27FC236}">
                <a16:creationId xmlns:a16="http://schemas.microsoft.com/office/drawing/2014/main" id="{D83DBBE1-5467-4BF6-9FB7-0909E459E9E0}"/>
              </a:ext>
            </a:extLst>
          </p:cNvPr>
          <p:cNvPicPr>
            <a:picLocks noGrp="1" noChangeAspect="1"/>
          </p:cNvPicPr>
          <p:nvPr>
            <p:ph sz="half" idx="1"/>
          </p:nvPr>
        </p:nvPicPr>
        <p:blipFill>
          <a:blip r:embed="rId2"/>
          <a:stretch>
            <a:fillRect/>
          </a:stretch>
        </p:blipFill>
        <p:spPr>
          <a:xfrm>
            <a:off x="2839232" y="640080"/>
            <a:ext cx="6513536" cy="4727760"/>
          </a:xfrm>
          <a:prstGeom prst="rect">
            <a:avLst/>
          </a:prstGeom>
          <a:ln w="28575">
            <a:solidFill>
              <a:schemeClr val="accent1"/>
            </a:solidFill>
          </a:ln>
        </p:spPr>
      </p:pic>
    </p:spTree>
    <p:extLst>
      <p:ext uri="{BB962C8B-B14F-4D97-AF65-F5344CB8AC3E}">
        <p14:creationId xmlns:p14="http://schemas.microsoft.com/office/powerpoint/2010/main" val="2558845671"/>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B06F878-9DFA-4E75-9BF0-E9719AC7134C}"/>
              </a:ext>
            </a:extLst>
          </p:cNvPr>
          <p:cNvPicPr>
            <a:picLocks noGrp="1" noChangeAspect="1"/>
          </p:cNvPicPr>
          <p:nvPr>
            <p:ph sz="half" idx="1"/>
          </p:nvPr>
        </p:nvPicPr>
        <p:blipFill>
          <a:blip r:embed="rId2"/>
          <a:stretch>
            <a:fillRect/>
          </a:stretch>
        </p:blipFill>
        <p:spPr>
          <a:xfrm>
            <a:off x="2834425" y="640079"/>
            <a:ext cx="6523151" cy="4729741"/>
          </a:xfrm>
          <a:prstGeom prst="rect">
            <a:avLst/>
          </a:prstGeom>
          <a:ln w="28575">
            <a:solidFill>
              <a:schemeClr val="accent1"/>
            </a:solidFill>
          </a:ln>
        </p:spPr>
      </p:pic>
      <p:sp>
        <p:nvSpPr>
          <p:cNvPr id="3" name="Title 2"/>
          <p:cNvSpPr>
            <a:spLocks noGrp="1"/>
          </p:cNvSpPr>
          <p:nvPr>
            <p:ph type="title"/>
          </p:nvPr>
        </p:nvSpPr>
        <p:spPr/>
        <p:txBody>
          <a:bodyPr/>
          <a:lstStyle/>
          <a:p>
            <a:r>
              <a:rPr lang="en-US" dirty="0"/>
              <a:t>The Queue </a:t>
            </a:r>
            <a:r>
              <a:rPr lang="en-US" dirty="0" err="1"/>
              <a:t>ePanel</a:t>
            </a:r>
            <a:r>
              <a:rPr lang="en-US" dirty="0"/>
              <a:t>: Ready Check</a:t>
            </a:r>
          </a:p>
        </p:txBody>
      </p:sp>
      <p:sp>
        <p:nvSpPr>
          <p:cNvPr id="5" name="Content Placeholder 4"/>
          <p:cNvSpPr>
            <a:spLocks noGrp="1"/>
          </p:cNvSpPr>
          <p:nvPr>
            <p:ph sz="half" idx="10"/>
          </p:nvPr>
        </p:nvSpPr>
        <p:spPr>
          <a:xfrm>
            <a:off x="1524" y="5476950"/>
            <a:ext cx="12188952" cy="822960"/>
          </a:xfrm>
        </p:spPr>
        <p:txBody>
          <a:bodyPr wrap="square">
            <a:spAutoFit/>
          </a:bodyPr>
          <a:lstStyle/>
          <a:p>
            <a:pPr algn="just"/>
            <a:r>
              <a:rPr lang="en-US" sz="1800" dirty="0"/>
              <a:t>Click Ready Check (</a:t>
            </a:r>
            <a:r>
              <a:rPr lang="en-US" sz="1800" i="1" dirty="0"/>
              <a:t>red</a:t>
            </a:r>
            <a:r>
              <a:rPr lang="en-US" sz="1800" dirty="0"/>
              <a:t> box) to check the Sequence.</a:t>
            </a:r>
          </a:p>
          <a:p>
            <a:pPr algn="just"/>
            <a:r>
              <a:rPr lang="en-US" sz="1800" dirty="0"/>
              <a:t>The results are shown at the bottom (</a:t>
            </a:r>
            <a:r>
              <a:rPr lang="en-US" sz="1800" i="1" dirty="0"/>
              <a:t>blue</a:t>
            </a:r>
            <a:r>
              <a:rPr lang="en-US" sz="1800" dirty="0"/>
              <a:t> box).</a:t>
            </a:r>
          </a:p>
        </p:txBody>
      </p:sp>
      <p:sp>
        <p:nvSpPr>
          <p:cNvPr id="12" name="Rectangle 11"/>
          <p:cNvSpPr/>
          <p:nvPr/>
        </p:nvSpPr>
        <p:spPr bwMode="auto">
          <a:xfrm>
            <a:off x="8531180" y="2949101"/>
            <a:ext cx="650383" cy="16369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3" name="Rectangle 12"/>
          <p:cNvSpPr/>
          <p:nvPr/>
        </p:nvSpPr>
        <p:spPr bwMode="auto">
          <a:xfrm>
            <a:off x="3019191" y="4551658"/>
            <a:ext cx="6162372" cy="515642"/>
          </a:xfrm>
          <a:prstGeom prst="rect">
            <a:avLst/>
          </a:prstGeom>
          <a:solidFill>
            <a:srgbClr val="000099">
              <a:alpha val="20000"/>
            </a:srgbClr>
          </a:solidFill>
          <a:ln w="19050" cap="flat" cmpd="sng" algn="ctr">
            <a:solidFill>
              <a:srgbClr val="000099"/>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566901091"/>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F6D96674-A2B3-4DD1-825C-59C072C137F1}"/>
              </a:ext>
            </a:extLst>
          </p:cNvPr>
          <p:cNvPicPr>
            <a:picLocks noGrp="1" noChangeAspect="1"/>
          </p:cNvPicPr>
          <p:nvPr>
            <p:ph sz="half" idx="10"/>
          </p:nvPr>
        </p:nvPicPr>
        <p:blipFill>
          <a:blip r:embed="rId2"/>
          <a:stretch>
            <a:fillRect/>
          </a:stretch>
        </p:blipFill>
        <p:spPr>
          <a:xfrm>
            <a:off x="2589757" y="640079"/>
            <a:ext cx="7012487" cy="5084545"/>
          </a:xfrm>
          <a:prstGeom prst="rect">
            <a:avLst/>
          </a:prstGeom>
          <a:ln w="28575">
            <a:solidFill>
              <a:schemeClr val="accent1"/>
            </a:solidFill>
          </a:ln>
        </p:spPr>
      </p:pic>
      <p:sp>
        <p:nvSpPr>
          <p:cNvPr id="3" name="Title 2"/>
          <p:cNvSpPr>
            <a:spLocks noGrp="1"/>
          </p:cNvSpPr>
          <p:nvPr>
            <p:ph type="title"/>
          </p:nvPr>
        </p:nvSpPr>
        <p:spPr/>
        <p:txBody>
          <a:bodyPr/>
          <a:lstStyle/>
          <a:p>
            <a:r>
              <a:rPr lang="en-US" dirty="0"/>
              <a:t>The Queue </a:t>
            </a:r>
            <a:r>
              <a:rPr lang="en-US" dirty="0" err="1"/>
              <a:t>ePanel</a:t>
            </a:r>
            <a:r>
              <a:rPr lang="en-US" dirty="0"/>
              <a:t>: Start Sequence</a:t>
            </a:r>
          </a:p>
        </p:txBody>
      </p:sp>
      <p:sp>
        <p:nvSpPr>
          <p:cNvPr id="5" name="Content Placeholder 4"/>
          <p:cNvSpPr>
            <a:spLocks noGrp="1"/>
          </p:cNvSpPr>
          <p:nvPr>
            <p:ph sz="half" idx="1"/>
          </p:nvPr>
        </p:nvSpPr>
        <p:spPr>
          <a:xfrm>
            <a:off x="3048" y="5834969"/>
            <a:ext cx="12188952" cy="457200"/>
          </a:xfrm>
        </p:spPr>
        <p:txBody>
          <a:bodyPr wrap="square">
            <a:spAutoFit/>
          </a:bodyPr>
          <a:lstStyle/>
          <a:p>
            <a:pPr algn="just"/>
            <a:r>
              <a:rPr lang="en-US" sz="1800" dirty="0"/>
              <a:t>If the Ready Check is successful, click “Start”.</a:t>
            </a:r>
          </a:p>
        </p:txBody>
      </p:sp>
      <p:sp>
        <p:nvSpPr>
          <p:cNvPr id="12" name="Rectangle 11"/>
          <p:cNvSpPr/>
          <p:nvPr/>
        </p:nvSpPr>
        <p:spPr bwMode="auto">
          <a:xfrm>
            <a:off x="8715780" y="2664873"/>
            <a:ext cx="704445" cy="17357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48232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1021"/>
            <a:ext cx="12188952" cy="820398"/>
          </a:xfrm>
        </p:spPr>
        <p:txBody>
          <a:bodyPr/>
          <a:lstStyle/>
          <a:p>
            <a:pPr algn="just"/>
            <a:r>
              <a:rPr lang="en-US" dirty="0"/>
              <a:t>If you change the Pressure Unit from “bar” to “psi”, ensure you update the methods to read the new Pressure Units.</a:t>
            </a:r>
          </a:p>
        </p:txBody>
      </p:sp>
      <p:sp>
        <p:nvSpPr>
          <p:cNvPr id="3" name="Title 2"/>
          <p:cNvSpPr>
            <a:spLocks noGrp="1"/>
          </p:cNvSpPr>
          <p:nvPr>
            <p:ph type="title"/>
          </p:nvPr>
        </p:nvSpPr>
        <p:spPr/>
        <p:txBody>
          <a:bodyPr/>
          <a:lstStyle/>
          <a:p>
            <a:r>
              <a:rPr lang="en-US" dirty="0"/>
              <a:t>Creating a Module: Pump</a:t>
            </a:r>
          </a:p>
        </p:txBody>
      </p:sp>
      <p:pic>
        <p:nvPicPr>
          <p:cNvPr id="9" name="Content Placeholder 8"/>
          <p:cNvPicPr>
            <a:picLocks noGrp="1" noChangeAspect="1"/>
          </p:cNvPicPr>
          <p:nvPr>
            <p:ph sz="half" idx="1"/>
          </p:nvPr>
        </p:nvPicPr>
        <p:blipFill>
          <a:blip r:embed="rId2"/>
          <a:stretch>
            <a:fillRect/>
          </a:stretch>
        </p:blipFill>
        <p:spPr>
          <a:xfrm>
            <a:off x="3500819" y="640080"/>
            <a:ext cx="5190363" cy="4343400"/>
          </a:xfrm>
          <a:prstGeom prst="rect">
            <a:avLst/>
          </a:prstGeom>
          <a:ln w="28575">
            <a:solidFill>
              <a:schemeClr val="accent1"/>
            </a:solidFill>
          </a:ln>
        </p:spPr>
      </p:pic>
    </p:spTree>
    <p:extLst>
      <p:ext uri="{BB962C8B-B14F-4D97-AF65-F5344CB8AC3E}">
        <p14:creationId xmlns:p14="http://schemas.microsoft.com/office/powerpoint/2010/main" val="4011949382"/>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Queue </a:t>
            </a:r>
            <a:r>
              <a:rPr lang="en-US" dirty="0" err="1"/>
              <a:t>ePanel</a:t>
            </a:r>
            <a:r>
              <a:rPr lang="en-US" dirty="0"/>
              <a:t>: Sequence Status</a:t>
            </a:r>
          </a:p>
        </p:txBody>
      </p:sp>
      <p:sp>
        <p:nvSpPr>
          <p:cNvPr id="5" name="Content Placeholder 4"/>
          <p:cNvSpPr>
            <a:spLocks noGrp="1"/>
          </p:cNvSpPr>
          <p:nvPr>
            <p:ph sz="half" idx="1"/>
          </p:nvPr>
        </p:nvSpPr>
        <p:spPr>
          <a:xfrm>
            <a:off x="3048" y="5839767"/>
            <a:ext cx="12188952" cy="457200"/>
          </a:xfrm>
        </p:spPr>
        <p:txBody>
          <a:bodyPr wrap="square">
            <a:spAutoFit/>
          </a:bodyPr>
          <a:lstStyle/>
          <a:p>
            <a:pPr algn="just"/>
            <a:r>
              <a:rPr lang="en-US" sz="1800" dirty="0"/>
              <a:t>The Status should now show that it is Running.</a:t>
            </a:r>
          </a:p>
        </p:txBody>
      </p:sp>
      <p:pic>
        <p:nvPicPr>
          <p:cNvPr id="7" name="Content Placeholder 6">
            <a:extLst>
              <a:ext uri="{FF2B5EF4-FFF2-40B4-BE49-F238E27FC236}">
                <a16:creationId xmlns:a16="http://schemas.microsoft.com/office/drawing/2014/main" id="{B3983822-6E90-46E9-B38B-479F9DE04C50}"/>
              </a:ext>
            </a:extLst>
          </p:cNvPr>
          <p:cNvPicPr>
            <a:picLocks noGrp="1" noChangeAspect="1"/>
          </p:cNvPicPr>
          <p:nvPr>
            <p:ph sz="half" idx="10"/>
          </p:nvPr>
        </p:nvPicPr>
        <p:blipFill>
          <a:blip r:embed="rId2"/>
          <a:stretch>
            <a:fillRect/>
          </a:stretch>
        </p:blipFill>
        <p:spPr>
          <a:xfrm>
            <a:off x="2596272" y="640079"/>
            <a:ext cx="6999457" cy="5096439"/>
          </a:xfrm>
          <a:prstGeom prst="rect">
            <a:avLst/>
          </a:prstGeom>
          <a:ln w="28575">
            <a:solidFill>
              <a:schemeClr val="accent1"/>
            </a:solidFill>
          </a:ln>
        </p:spPr>
      </p:pic>
    </p:spTree>
    <p:extLst>
      <p:ext uri="{BB962C8B-B14F-4D97-AF65-F5344CB8AC3E}">
        <p14:creationId xmlns:p14="http://schemas.microsoft.com/office/powerpoint/2010/main" val="2058316355"/>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07791"/>
            <a:ext cx="12188952" cy="1188720"/>
          </a:xfrm>
        </p:spPr>
        <p:txBody>
          <a:bodyPr>
            <a:spAutoFit/>
          </a:bodyPr>
          <a:lstStyle/>
          <a:p>
            <a:pPr algn="just"/>
            <a:r>
              <a:rPr lang="en-US" sz="1800" b="1" u="sng" dirty="0">
                <a:solidFill>
                  <a:srgbClr val="FF0000"/>
                </a:solidFill>
              </a:rPr>
              <a:t>NOTE</a:t>
            </a:r>
            <a:r>
              <a:rPr lang="en-US" sz="1800" b="1" dirty="0"/>
              <a:t>: </a:t>
            </a:r>
            <a:r>
              <a:rPr lang="en-US" sz="1800" dirty="0"/>
              <a:t>When the run is complete, all the runs in the Sequence show “Finished” in the Status column in Chromeleon Console.</a:t>
            </a:r>
          </a:p>
          <a:p>
            <a:pPr algn="just"/>
            <a:r>
              <a:rPr lang="en-US" sz="1800" dirty="0"/>
              <a:t>Additionally, the status changes from “Running” to “Finished” in the Status bar.</a:t>
            </a:r>
            <a:endParaRPr lang="en-US" sz="1800" u="sng" dirty="0"/>
          </a:p>
        </p:txBody>
      </p:sp>
      <p:sp>
        <p:nvSpPr>
          <p:cNvPr id="3" name="Title 2"/>
          <p:cNvSpPr>
            <a:spLocks noGrp="1"/>
          </p:cNvSpPr>
          <p:nvPr>
            <p:ph type="title"/>
          </p:nvPr>
        </p:nvSpPr>
        <p:spPr/>
        <p:txBody>
          <a:bodyPr/>
          <a:lstStyle/>
          <a:p>
            <a:r>
              <a:rPr lang="en-US" dirty="0"/>
              <a:t>Completed Sequence</a:t>
            </a:r>
          </a:p>
        </p:txBody>
      </p:sp>
      <p:pic>
        <p:nvPicPr>
          <p:cNvPr id="10" name="Content Placeholder 9">
            <a:extLst>
              <a:ext uri="{FF2B5EF4-FFF2-40B4-BE49-F238E27FC236}">
                <a16:creationId xmlns:a16="http://schemas.microsoft.com/office/drawing/2014/main" id="{229F4DB3-2C2E-49F0-B9DA-3624BBB1D17B}"/>
              </a:ext>
            </a:extLst>
          </p:cNvPr>
          <p:cNvPicPr>
            <a:picLocks noGrp="1" noChangeAspect="1"/>
          </p:cNvPicPr>
          <p:nvPr>
            <p:ph sz="half" idx="1"/>
          </p:nvPr>
        </p:nvPicPr>
        <p:blipFill>
          <a:blip r:embed="rId2"/>
          <a:stretch>
            <a:fillRect/>
          </a:stretch>
        </p:blipFill>
        <p:spPr>
          <a:xfrm>
            <a:off x="2122739" y="640080"/>
            <a:ext cx="7946522" cy="4360545"/>
          </a:xfrm>
          <a:prstGeom prst="rect">
            <a:avLst/>
          </a:prstGeom>
          <a:ln w="28575">
            <a:solidFill>
              <a:schemeClr val="accent1"/>
            </a:solidFill>
          </a:ln>
        </p:spPr>
      </p:pic>
    </p:spTree>
    <p:extLst>
      <p:ext uri="{BB962C8B-B14F-4D97-AF65-F5344CB8AC3E}">
        <p14:creationId xmlns:p14="http://schemas.microsoft.com/office/powerpoint/2010/main" val="1613926875"/>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733DD94-6D29-4A95-A367-FB13BCCAAB4E}"/>
              </a:ext>
            </a:extLst>
          </p:cNvPr>
          <p:cNvPicPr>
            <a:picLocks noGrp="1" noChangeAspect="1"/>
          </p:cNvPicPr>
          <p:nvPr>
            <p:ph sz="half" idx="1"/>
          </p:nvPr>
        </p:nvPicPr>
        <p:blipFill>
          <a:blip r:embed="rId2"/>
          <a:stretch>
            <a:fillRect/>
          </a:stretch>
        </p:blipFill>
        <p:spPr>
          <a:xfrm>
            <a:off x="609600" y="640080"/>
            <a:ext cx="10972800" cy="1894821"/>
          </a:xfrm>
          <a:prstGeom prst="rect">
            <a:avLst/>
          </a:prstGeom>
          <a:ln w="28575">
            <a:solidFill>
              <a:schemeClr val="accent1"/>
            </a:solidFill>
          </a:ln>
        </p:spPr>
      </p:pic>
      <p:pic>
        <p:nvPicPr>
          <p:cNvPr id="16" name="Content Placeholder 15">
            <a:extLst>
              <a:ext uri="{FF2B5EF4-FFF2-40B4-BE49-F238E27FC236}">
                <a16:creationId xmlns:a16="http://schemas.microsoft.com/office/drawing/2014/main" id="{49BAF1C9-CC48-4AA8-945A-EA0D1E9A2611}"/>
              </a:ext>
            </a:extLst>
          </p:cNvPr>
          <p:cNvPicPr>
            <a:picLocks noGrp="1" noChangeAspect="1"/>
          </p:cNvPicPr>
          <p:nvPr>
            <p:ph sz="half" idx="10"/>
          </p:nvPr>
        </p:nvPicPr>
        <p:blipFill>
          <a:blip r:embed="rId3"/>
          <a:stretch>
            <a:fillRect/>
          </a:stretch>
        </p:blipFill>
        <p:spPr>
          <a:xfrm>
            <a:off x="609600" y="2693968"/>
            <a:ext cx="10972800" cy="1894821"/>
          </a:xfrm>
          <a:prstGeom prst="rect">
            <a:avLst/>
          </a:prstGeom>
          <a:ln w="28575">
            <a:solidFill>
              <a:schemeClr val="accent1"/>
            </a:solidFill>
          </a:ln>
        </p:spPr>
      </p:pic>
      <p:sp>
        <p:nvSpPr>
          <p:cNvPr id="3" name="Title 2"/>
          <p:cNvSpPr>
            <a:spLocks noGrp="1"/>
          </p:cNvSpPr>
          <p:nvPr>
            <p:ph type="title"/>
          </p:nvPr>
        </p:nvSpPr>
        <p:spPr/>
        <p:txBody>
          <a:bodyPr/>
          <a:lstStyle/>
          <a:p>
            <a:r>
              <a:rPr lang="en-US" b="1" dirty="0">
                <a:solidFill>
                  <a:schemeClr val="accent6"/>
                </a:solidFill>
              </a:rPr>
              <a:t>Re-running all injections in the Sequence Tips &amp; Tricks</a:t>
            </a:r>
            <a:endParaRPr lang="en-US" dirty="0">
              <a:solidFill>
                <a:schemeClr val="accent6"/>
              </a:solidFill>
            </a:endParaRPr>
          </a:p>
        </p:txBody>
      </p:sp>
      <p:sp>
        <p:nvSpPr>
          <p:cNvPr id="10" name="Content Placeholder 4"/>
          <p:cNvSpPr txBox="1">
            <a:spLocks/>
          </p:cNvSpPr>
          <p:nvPr/>
        </p:nvSpPr>
        <p:spPr bwMode="auto">
          <a:xfrm>
            <a:off x="-8867" y="4747857"/>
            <a:ext cx="12188952" cy="1554268"/>
          </a:xfrm>
          <a:prstGeom prst="rect">
            <a:avLst/>
          </a:prstGeom>
          <a:solidFill>
            <a:schemeClr val="accent1">
              <a:lumMod val="60000"/>
              <a:lumOff val="40000"/>
            </a:schemeClr>
          </a:solidFill>
          <a:ln w="15875" cap="flat" algn="ctr">
            <a:no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algn="just"/>
            <a:r>
              <a:rPr lang="en-US" sz="1800" dirty="0"/>
              <a:t>You can change the Status from “Finished” to “Idle” (</a:t>
            </a:r>
            <a:r>
              <a:rPr lang="en-US" sz="1800" i="1" dirty="0"/>
              <a:t>red box</a:t>
            </a:r>
            <a:r>
              <a:rPr lang="en-US" sz="1800" dirty="0"/>
              <a:t>) so that you can re-run that line again in the same sequence and press F9 to re-run all the sequence (</a:t>
            </a:r>
            <a:r>
              <a:rPr lang="en-US" sz="1800" i="1" dirty="0"/>
              <a:t>blue box</a:t>
            </a:r>
            <a:r>
              <a:rPr lang="en-US" sz="1800" dirty="0"/>
              <a:t>).</a:t>
            </a:r>
          </a:p>
          <a:p>
            <a:pPr lvl="1" algn="just"/>
            <a:r>
              <a:rPr lang="en-US" sz="1600" dirty="0"/>
              <a:t>This deletes the data acquired for the previous run permanently.</a:t>
            </a:r>
          </a:p>
          <a:p>
            <a:pPr algn="just"/>
            <a:r>
              <a:rPr lang="en-US" sz="1800" b="1" u="sng" dirty="0">
                <a:solidFill>
                  <a:srgbClr val="FF0000"/>
                </a:solidFill>
              </a:rPr>
              <a:t>NOTE</a:t>
            </a:r>
            <a:r>
              <a:rPr lang="en-US" sz="1800" b="1" dirty="0">
                <a:solidFill>
                  <a:schemeClr val="tx1"/>
                </a:solidFill>
              </a:rPr>
              <a:t>:</a:t>
            </a:r>
            <a:r>
              <a:rPr lang="en-US" sz="1800" b="1" dirty="0">
                <a:solidFill>
                  <a:srgbClr val="FF0000"/>
                </a:solidFill>
              </a:rPr>
              <a:t> </a:t>
            </a:r>
            <a:r>
              <a:rPr lang="en-US" sz="1800" dirty="0"/>
              <a:t>The Status bar at the top changes from “Run Finished” to “Incomplete” and from “Incomplete” to “New”.</a:t>
            </a:r>
          </a:p>
        </p:txBody>
      </p:sp>
      <p:sp>
        <p:nvSpPr>
          <p:cNvPr id="12" name="Rectangle 11"/>
          <p:cNvSpPr/>
          <p:nvPr/>
        </p:nvSpPr>
        <p:spPr bwMode="auto">
          <a:xfrm>
            <a:off x="8072420" y="1281382"/>
            <a:ext cx="465380" cy="10129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3" name="Rectangle 12"/>
          <p:cNvSpPr/>
          <p:nvPr/>
        </p:nvSpPr>
        <p:spPr bwMode="auto">
          <a:xfrm>
            <a:off x="8028197" y="3317097"/>
            <a:ext cx="534777" cy="1271692"/>
          </a:xfrm>
          <a:prstGeom prst="rect">
            <a:avLst/>
          </a:prstGeom>
          <a:solidFill>
            <a:srgbClr val="000099">
              <a:alpha val="20000"/>
            </a:srgbClr>
          </a:solidFill>
          <a:ln w="19050" cap="flat" cmpd="sng" algn="ctr">
            <a:solidFill>
              <a:srgbClr val="000099"/>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246176464"/>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6455"/>
            <a:ext cx="12188952" cy="822960"/>
          </a:xfrm>
        </p:spPr>
        <p:txBody>
          <a:bodyPr>
            <a:spAutoFit/>
          </a:bodyPr>
          <a:lstStyle/>
          <a:p>
            <a:pPr algn="just"/>
            <a:r>
              <a:rPr lang="en-US" sz="1800" dirty="0"/>
              <a:t>To save a copy of the edited Sequence, choose the File &gt; Save As option.</a:t>
            </a:r>
          </a:p>
          <a:p>
            <a:pPr lvl="1" algn="just"/>
            <a:r>
              <a:rPr lang="en-US" sz="1600" dirty="0"/>
              <a:t>You can save the data by choosing the “Save Raw Data” option in the pop-up window that appears.</a:t>
            </a:r>
          </a:p>
        </p:txBody>
      </p:sp>
      <p:sp>
        <p:nvSpPr>
          <p:cNvPr id="3" name="Title 2"/>
          <p:cNvSpPr>
            <a:spLocks noGrp="1"/>
          </p:cNvSpPr>
          <p:nvPr>
            <p:ph type="title"/>
          </p:nvPr>
        </p:nvSpPr>
        <p:spPr/>
        <p:txBody>
          <a:bodyPr/>
          <a:lstStyle/>
          <a:p>
            <a:r>
              <a:rPr lang="en-US" b="1" dirty="0">
                <a:solidFill>
                  <a:schemeClr val="accent6"/>
                </a:solidFill>
              </a:rPr>
              <a:t>Re-running all injections in the Sequence Tips &amp; Tricks</a:t>
            </a:r>
            <a:endParaRPr lang="en-US" dirty="0">
              <a:solidFill>
                <a:schemeClr val="accent6"/>
              </a:solidFill>
            </a:endParaRPr>
          </a:p>
        </p:txBody>
      </p:sp>
      <p:pic>
        <p:nvPicPr>
          <p:cNvPr id="7" name="Content Placeholder 6">
            <a:extLst>
              <a:ext uri="{FF2B5EF4-FFF2-40B4-BE49-F238E27FC236}">
                <a16:creationId xmlns:a16="http://schemas.microsoft.com/office/drawing/2014/main" id="{CE00DF3B-AFC2-4A92-A6FB-D569C057D5D1}"/>
              </a:ext>
            </a:extLst>
          </p:cNvPr>
          <p:cNvPicPr>
            <a:picLocks noGrp="1" noChangeAspect="1"/>
          </p:cNvPicPr>
          <p:nvPr>
            <p:ph sz="half" idx="1"/>
          </p:nvPr>
        </p:nvPicPr>
        <p:blipFill rotWithShape="1">
          <a:blip r:embed="rId2"/>
          <a:srcRect b="5799"/>
          <a:stretch/>
        </p:blipFill>
        <p:spPr>
          <a:xfrm>
            <a:off x="1631615" y="640080"/>
            <a:ext cx="8928771" cy="4731200"/>
          </a:xfrm>
          <a:prstGeom prst="rect">
            <a:avLst/>
          </a:prstGeom>
          <a:ln w="28575">
            <a:solidFill>
              <a:schemeClr val="accent1"/>
            </a:solidFill>
          </a:ln>
        </p:spPr>
      </p:pic>
      <p:pic>
        <p:nvPicPr>
          <p:cNvPr id="8" name="Picture 7">
            <a:extLst>
              <a:ext uri="{FF2B5EF4-FFF2-40B4-BE49-F238E27FC236}">
                <a16:creationId xmlns:a16="http://schemas.microsoft.com/office/drawing/2014/main" id="{53FE0D66-8562-4D74-8CF2-C5427A1262DF}"/>
              </a:ext>
            </a:extLst>
          </p:cNvPr>
          <p:cNvPicPr>
            <a:picLocks noChangeAspect="1"/>
          </p:cNvPicPr>
          <p:nvPr/>
        </p:nvPicPr>
        <p:blipFill>
          <a:blip r:embed="rId3"/>
          <a:stretch>
            <a:fillRect/>
          </a:stretch>
        </p:blipFill>
        <p:spPr>
          <a:xfrm>
            <a:off x="5135822" y="1613874"/>
            <a:ext cx="2829462" cy="2044085"/>
          </a:xfrm>
          <a:prstGeom prst="rect">
            <a:avLst/>
          </a:prstGeom>
        </p:spPr>
      </p:pic>
    </p:spTree>
    <p:extLst>
      <p:ext uri="{BB962C8B-B14F-4D97-AF65-F5344CB8AC3E}">
        <p14:creationId xmlns:p14="http://schemas.microsoft.com/office/powerpoint/2010/main" val="3158944233"/>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5522"/>
            <a:ext cx="12188952" cy="822960"/>
          </a:xfrm>
        </p:spPr>
        <p:txBody>
          <a:bodyPr>
            <a:spAutoFit/>
          </a:bodyPr>
          <a:lstStyle/>
          <a:p>
            <a:pPr algn="just"/>
            <a:r>
              <a:rPr lang="en-US" sz="1800" dirty="0"/>
              <a:t>The new Sequence should now appear.</a:t>
            </a:r>
          </a:p>
          <a:p>
            <a:pPr algn="just"/>
            <a:r>
              <a:rPr lang="en-US" sz="1800" b="1" u="sng" dirty="0">
                <a:solidFill>
                  <a:srgbClr val="FF0000"/>
                </a:solidFill>
              </a:rPr>
              <a:t>NOTE</a:t>
            </a:r>
            <a:r>
              <a:rPr lang="en-US" sz="1800" b="1" dirty="0">
                <a:solidFill>
                  <a:schemeClr val="tx1"/>
                </a:solidFill>
              </a:rPr>
              <a:t>:</a:t>
            </a:r>
            <a:r>
              <a:rPr lang="en-US" sz="1800" b="1" dirty="0">
                <a:solidFill>
                  <a:srgbClr val="FF0000"/>
                </a:solidFill>
              </a:rPr>
              <a:t> </a:t>
            </a:r>
            <a:r>
              <a:rPr lang="en-US" sz="1800" dirty="0"/>
              <a:t>The status of all Injections are “Idle” and there are no Inject Times for any of the samples in the Sequence.</a:t>
            </a:r>
          </a:p>
        </p:txBody>
      </p:sp>
      <p:sp>
        <p:nvSpPr>
          <p:cNvPr id="3" name="Title 2"/>
          <p:cNvSpPr>
            <a:spLocks noGrp="1"/>
          </p:cNvSpPr>
          <p:nvPr>
            <p:ph type="title"/>
          </p:nvPr>
        </p:nvSpPr>
        <p:spPr/>
        <p:txBody>
          <a:bodyPr/>
          <a:lstStyle/>
          <a:p>
            <a:r>
              <a:rPr lang="en-US" b="1" dirty="0">
                <a:solidFill>
                  <a:schemeClr val="accent6"/>
                </a:solidFill>
              </a:rPr>
              <a:t>Re-running all injections in the Sequence Tips &amp; Tricks</a:t>
            </a:r>
            <a:endParaRPr lang="en-US" dirty="0">
              <a:solidFill>
                <a:schemeClr val="accent6"/>
              </a:solidFill>
            </a:endParaRPr>
          </a:p>
        </p:txBody>
      </p:sp>
      <p:pic>
        <p:nvPicPr>
          <p:cNvPr id="7" name="Content Placeholder 6">
            <a:extLst>
              <a:ext uri="{FF2B5EF4-FFF2-40B4-BE49-F238E27FC236}">
                <a16:creationId xmlns:a16="http://schemas.microsoft.com/office/drawing/2014/main" id="{0EE7CDC4-E431-45C8-AA0F-220CB56F7635}"/>
              </a:ext>
            </a:extLst>
          </p:cNvPr>
          <p:cNvPicPr>
            <a:picLocks noGrp="1" noChangeAspect="1"/>
          </p:cNvPicPr>
          <p:nvPr>
            <p:ph sz="half" idx="1"/>
          </p:nvPr>
        </p:nvPicPr>
        <p:blipFill>
          <a:blip r:embed="rId2"/>
          <a:stretch>
            <a:fillRect/>
          </a:stretch>
        </p:blipFill>
        <p:spPr>
          <a:xfrm>
            <a:off x="152400" y="640080"/>
            <a:ext cx="11887200" cy="2734455"/>
          </a:xfrm>
          <a:prstGeom prst="rect">
            <a:avLst/>
          </a:prstGeom>
          <a:ln w="28575">
            <a:solidFill>
              <a:schemeClr val="accent1"/>
            </a:solidFill>
          </a:ln>
        </p:spPr>
      </p:pic>
    </p:spTree>
    <p:extLst>
      <p:ext uri="{BB962C8B-B14F-4D97-AF65-F5344CB8AC3E}">
        <p14:creationId xmlns:p14="http://schemas.microsoft.com/office/powerpoint/2010/main" val="696302677"/>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4: Chromeleon Studio </a:t>
            </a:r>
          </a:p>
        </p:txBody>
      </p:sp>
      <p:sp>
        <p:nvSpPr>
          <p:cNvPr id="5" name="Text Placeholder 4"/>
          <p:cNvSpPr>
            <a:spLocks noGrp="1"/>
          </p:cNvSpPr>
          <p:nvPr>
            <p:ph type="body" sz="quarter" idx="10"/>
          </p:nvPr>
        </p:nvSpPr>
        <p:spPr/>
        <p:txBody>
          <a:bodyPr/>
          <a:lstStyle/>
          <a:p>
            <a:r>
              <a:rPr lang="en-US" b="1" dirty="0"/>
              <a:t>Module 4: Chromeleon Studio </a:t>
            </a:r>
          </a:p>
        </p:txBody>
      </p:sp>
    </p:spTree>
    <p:extLst>
      <p:ext uri="{BB962C8B-B14F-4D97-AF65-F5344CB8AC3E}">
        <p14:creationId xmlns:p14="http://schemas.microsoft.com/office/powerpoint/2010/main" val="1488702098"/>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43257"/>
            <a:ext cx="12188952" cy="457200"/>
          </a:xfrm>
        </p:spPr>
        <p:txBody>
          <a:bodyPr>
            <a:spAutoFit/>
          </a:bodyPr>
          <a:lstStyle/>
          <a:p>
            <a:pPr algn="just"/>
            <a:r>
              <a:rPr lang="en-US" sz="1800" dirty="0"/>
              <a:t>To access the Chromeleon Studio, click on the          icon or double-click on a run.</a:t>
            </a:r>
          </a:p>
        </p:txBody>
      </p:sp>
      <p:sp>
        <p:nvSpPr>
          <p:cNvPr id="3" name="Title 2"/>
          <p:cNvSpPr>
            <a:spLocks noGrp="1"/>
          </p:cNvSpPr>
          <p:nvPr>
            <p:ph type="title"/>
          </p:nvPr>
        </p:nvSpPr>
        <p:spPr/>
        <p:txBody>
          <a:bodyPr/>
          <a:lstStyle/>
          <a:p>
            <a:r>
              <a:rPr lang="en-US" dirty="0"/>
              <a:t>Accessing Chromeleon Studio</a:t>
            </a:r>
          </a:p>
        </p:txBody>
      </p:sp>
      <p:pic>
        <p:nvPicPr>
          <p:cNvPr id="2" name="Picture 1"/>
          <p:cNvPicPr>
            <a:picLocks noChangeAspect="1"/>
          </p:cNvPicPr>
          <p:nvPr/>
        </p:nvPicPr>
        <p:blipFill rotWithShape="1">
          <a:blip r:embed="rId2"/>
          <a:srcRect l="18236" t="10596" r="78846" b="87563"/>
          <a:stretch/>
        </p:blipFill>
        <p:spPr>
          <a:xfrm>
            <a:off x="5003699" y="5971161"/>
            <a:ext cx="575496" cy="198227"/>
          </a:xfrm>
          <a:prstGeom prst="rect">
            <a:avLst/>
          </a:prstGeom>
        </p:spPr>
      </p:pic>
      <p:pic>
        <p:nvPicPr>
          <p:cNvPr id="8" name="Content Placeholder 7">
            <a:extLst>
              <a:ext uri="{FF2B5EF4-FFF2-40B4-BE49-F238E27FC236}">
                <a16:creationId xmlns:a16="http://schemas.microsoft.com/office/drawing/2014/main" id="{976CFE58-0C89-49BC-8538-43138D484B4A}"/>
              </a:ext>
            </a:extLst>
          </p:cNvPr>
          <p:cNvPicPr>
            <a:picLocks noGrp="1" noChangeAspect="1"/>
          </p:cNvPicPr>
          <p:nvPr>
            <p:ph sz="half" idx="1"/>
          </p:nvPr>
        </p:nvPicPr>
        <p:blipFill>
          <a:blip r:embed="rId3"/>
          <a:stretch>
            <a:fillRect/>
          </a:stretch>
        </p:blipFill>
        <p:spPr>
          <a:xfrm>
            <a:off x="1403508" y="640080"/>
            <a:ext cx="9384985" cy="5072108"/>
          </a:xfrm>
          <a:prstGeom prst="rect">
            <a:avLst/>
          </a:prstGeom>
          <a:ln w="28575">
            <a:solidFill>
              <a:schemeClr val="accent1"/>
            </a:solidFill>
          </a:ln>
        </p:spPr>
      </p:pic>
      <p:sp>
        <p:nvSpPr>
          <p:cNvPr id="9" name="Rectangle 8">
            <a:extLst>
              <a:ext uri="{FF2B5EF4-FFF2-40B4-BE49-F238E27FC236}">
                <a16:creationId xmlns:a16="http://schemas.microsoft.com/office/drawing/2014/main" id="{AB8C7D11-D137-4575-BB93-D1DE92EF5075}"/>
              </a:ext>
            </a:extLst>
          </p:cNvPr>
          <p:cNvSpPr/>
          <p:nvPr/>
        </p:nvSpPr>
        <p:spPr bwMode="auto">
          <a:xfrm flipV="1">
            <a:off x="3100662" y="1178424"/>
            <a:ext cx="319596" cy="10653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434488258"/>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4.1: Chromeleon Studio - Chromatogram and Mass Spectra </a:t>
            </a:r>
          </a:p>
        </p:txBody>
      </p:sp>
      <p:sp>
        <p:nvSpPr>
          <p:cNvPr id="5" name="Text Placeholder 4"/>
          <p:cNvSpPr>
            <a:spLocks noGrp="1"/>
          </p:cNvSpPr>
          <p:nvPr>
            <p:ph type="body" sz="quarter" idx="10"/>
          </p:nvPr>
        </p:nvSpPr>
        <p:spPr/>
        <p:txBody>
          <a:bodyPr/>
          <a:lstStyle/>
          <a:p>
            <a:r>
              <a:rPr lang="en-US" b="1" dirty="0"/>
              <a:t>Module 4.1: Chromeleon Studio - Chromatogram and Mass Spectra </a:t>
            </a:r>
          </a:p>
        </p:txBody>
      </p:sp>
    </p:spTree>
    <p:extLst>
      <p:ext uri="{BB962C8B-B14F-4D97-AF65-F5344CB8AC3E}">
        <p14:creationId xmlns:p14="http://schemas.microsoft.com/office/powerpoint/2010/main" val="2794340662"/>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559761"/>
            <a:ext cx="12188952" cy="731520"/>
          </a:xfrm>
        </p:spPr>
        <p:txBody>
          <a:bodyPr>
            <a:spAutoFit/>
          </a:bodyPr>
          <a:lstStyle/>
          <a:p>
            <a:pPr algn="just">
              <a:spcAft>
                <a:spcPts val="0"/>
              </a:spcAft>
            </a:pPr>
            <a:r>
              <a:rPr lang="en-US" sz="1800" dirty="0"/>
              <a:t>In the Data Processing pane in Chromeleon Studio, go to Data Processing Home tab, and ensure the                        icon                    is the only one selected.</a:t>
            </a:r>
          </a:p>
        </p:txBody>
      </p:sp>
      <p:sp>
        <p:nvSpPr>
          <p:cNvPr id="3" name="Title 2"/>
          <p:cNvSpPr>
            <a:spLocks noGrp="1"/>
          </p:cNvSpPr>
          <p:nvPr>
            <p:ph type="title"/>
          </p:nvPr>
        </p:nvSpPr>
        <p:spPr/>
        <p:txBody>
          <a:bodyPr/>
          <a:lstStyle/>
          <a:p>
            <a:r>
              <a:rPr lang="en-US" dirty="0"/>
              <a:t>Chromatogram window</a:t>
            </a:r>
          </a:p>
        </p:txBody>
      </p:sp>
      <p:pic>
        <p:nvPicPr>
          <p:cNvPr id="9" name="Content Placeholder 7"/>
          <p:cNvPicPr>
            <a:picLocks noChangeAspect="1"/>
          </p:cNvPicPr>
          <p:nvPr/>
        </p:nvPicPr>
        <p:blipFill rotWithShape="1">
          <a:blip r:embed="rId2"/>
          <a:srcRect l="22912" t="5368" r="71529" b="92699"/>
          <a:stretch/>
        </p:blipFill>
        <p:spPr bwMode="auto">
          <a:xfrm>
            <a:off x="741045" y="5971358"/>
            <a:ext cx="1183006" cy="224610"/>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7" name="Content Placeholder 6">
            <a:extLst>
              <a:ext uri="{FF2B5EF4-FFF2-40B4-BE49-F238E27FC236}">
                <a16:creationId xmlns:a16="http://schemas.microsoft.com/office/drawing/2014/main" id="{25F2C237-9422-4FF7-80AD-24B40E7BE899}"/>
              </a:ext>
            </a:extLst>
          </p:cNvPr>
          <p:cNvPicPr>
            <a:picLocks noGrp="1" noChangeAspect="1"/>
          </p:cNvPicPr>
          <p:nvPr>
            <p:ph sz="half" idx="1"/>
          </p:nvPr>
        </p:nvPicPr>
        <p:blipFill>
          <a:blip r:embed="rId3"/>
          <a:stretch>
            <a:fillRect/>
          </a:stretch>
        </p:blipFill>
        <p:spPr>
          <a:xfrm>
            <a:off x="1666925" y="642982"/>
            <a:ext cx="8858150" cy="4792358"/>
          </a:xfrm>
          <a:prstGeom prst="rect">
            <a:avLst/>
          </a:prstGeom>
          <a:ln w="28575">
            <a:solidFill>
              <a:schemeClr val="accent1"/>
            </a:solidFill>
          </a:ln>
        </p:spPr>
      </p:pic>
    </p:spTree>
    <p:extLst>
      <p:ext uri="{BB962C8B-B14F-4D97-AF65-F5344CB8AC3E}">
        <p14:creationId xmlns:p14="http://schemas.microsoft.com/office/powerpoint/2010/main" val="2304701977"/>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563058"/>
            <a:ext cx="12188952" cy="731520"/>
          </a:xfrm>
        </p:spPr>
        <p:txBody>
          <a:bodyPr>
            <a:spAutoFit/>
          </a:bodyPr>
          <a:lstStyle/>
          <a:p>
            <a:pPr algn="just">
              <a:spcAft>
                <a:spcPts val="0"/>
              </a:spcAft>
            </a:pPr>
            <a:r>
              <a:rPr lang="en-US" sz="1800" dirty="0"/>
              <a:t>Highlighting the Chromatogram window brings up three tabs (Data Processing Home, Processing and Layout) as indicated by the </a:t>
            </a:r>
            <a:r>
              <a:rPr lang="en-US" sz="1800" i="1" dirty="0"/>
              <a:t>red box</a:t>
            </a:r>
            <a:r>
              <a:rPr lang="en-US" sz="1800" dirty="0"/>
              <a:t>.</a:t>
            </a:r>
          </a:p>
        </p:txBody>
      </p:sp>
      <p:sp>
        <p:nvSpPr>
          <p:cNvPr id="3" name="Title 2"/>
          <p:cNvSpPr>
            <a:spLocks noGrp="1"/>
          </p:cNvSpPr>
          <p:nvPr>
            <p:ph type="title"/>
          </p:nvPr>
        </p:nvSpPr>
        <p:spPr/>
        <p:txBody>
          <a:bodyPr/>
          <a:lstStyle/>
          <a:p>
            <a:r>
              <a:rPr lang="en-US" dirty="0"/>
              <a:t>Chromatogram window</a:t>
            </a:r>
          </a:p>
        </p:txBody>
      </p:sp>
      <p:pic>
        <p:nvPicPr>
          <p:cNvPr id="8" name="Content Placeholder 6">
            <a:extLst>
              <a:ext uri="{FF2B5EF4-FFF2-40B4-BE49-F238E27FC236}">
                <a16:creationId xmlns:a16="http://schemas.microsoft.com/office/drawing/2014/main" id="{95F3C063-C951-4043-B72E-2B4802C97A3C}"/>
              </a:ext>
            </a:extLst>
          </p:cNvPr>
          <p:cNvPicPr>
            <a:picLocks noGrp="1" noChangeAspect="1"/>
          </p:cNvPicPr>
          <p:nvPr>
            <p:ph sz="half" idx="1"/>
          </p:nvPr>
        </p:nvPicPr>
        <p:blipFill>
          <a:blip r:embed="rId2"/>
          <a:stretch>
            <a:fillRect/>
          </a:stretch>
        </p:blipFill>
        <p:spPr>
          <a:xfrm>
            <a:off x="1647875" y="642982"/>
            <a:ext cx="8896250" cy="4812970"/>
          </a:xfrm>
          <a:prstGeom prst="rect">
            <a:avLst/>
          </a:prstGeom>
          <a:ln w="28575">
            <a:solidFill>
              <a:schemeClr val="accent1"/>
            </a:solidFill>
          </a:ln>
        </p:spPr>
      </p:pic>
      <p:sp>
        <p:nvSpPr>
          <p:cNvPr id="11" name="Rectangle 10"/>
          <p:cNvSpPr/>
          <p:nvPr/>
        </p:nvSpPr>
        <p:spPr bwMode="auto">
          <a:xfrm>
            <a:off x="1865997" y="771236"/>
            <a:ext cx="1162953" cy="10506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7874494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9655"/>
            <a:ext cx="12188952" cy="457200"/>
          </a:xfrm>
        </p:spPr>
        <p:txBody>
          <a:bodyPr>
            <a:spAutoFit/>
          </a:bodyPr>
          <a:lstStyle/>
          <a:p>
            <a:pPr algn="just"/>
            <a:r>
              <a:rPr lang="en-US" sz="1800" b="1" u="sng" dirty="0">
                <a:solidFill>
                  <a:srgbClr val="FF0000"/>
                </a:solidFill>
              </a:rPr>
              <a:t>NOTE</a:t>
            </a:r>
            <a:r>
              <a:rPr lang="en-US" sz="1800" b="1" dirty="0"/>
              <a:t>: </a:t>
            </a:r>
            <a:r>
              <a:rPr lang="en-US" sz="1800" dirty="0"/>
              <a:t>You can name your solvents under the Solvents tab.</a:t>
            </a:r>
          </a:p>
        </p:txBody>
      </p:sp>
      <p:sp>
        <p:nvSpPr>
          <p:cNvPr id="3" name="Title 2"/>
          <p:cNvSpPr>
            <a:spLocks noGrp="1"/>
          </p:cNvSpPr>
          <p:nvPr>
            <p:ph type="title"/>
          </p:nvPr>
        </p:nvSpPr>
        <p:spPr/>
        <p:txBody>
          <a:bodyPr/>
          <a:lstStyle/>
          <a:p>
            <a:r>
              <a:rPr lang="en-US" dirty="0"/>
              <a:t>Creating a Module: Pump</a:t>
            </a:r>
          </a:p>
        </p:txBody>
      </p:sp>
      <p:pic>
        <p:nvPicPr>
          <p:cNvPr id="4" name="Content Placeholder 3"/>
          <p:cNvPicPr>
            <a:picLocks noGrp="1" noChangeAspect="1"/>
          </p:cNvPicPr>
          <p:nvPr>
            <p:ph sz="half" idx="1"/>
          </p:nvPr>
        </p:nvPicPr>
        <p:blipFill>
          <a:blip r:embed="rId2"/>
          <a:stretch>
            <a:fillRect/>
          </a:stretch>
        </p:blipFill>
        <p:spPr>
          <a:xfrm>
            <a:off x="3487777" y="640080"/>
            <a:ext cx="5216446" cy="4343400"/>
          </a:xfrm>
          <a:prstGeom prst="rect">
            <a:avLst/>
          </a:prstGeom>
          <a:ln w="28575">
            <a:solidFill>
              <a:schemeClr val="accent1"/>
            </a:solidFill>
          </a:ln>
        </p:spPr>
      </p:pic>
    </p:spTree>
    <p:extLst>
      <p:ext uri="{BB962C8B-B14F-4D97-AF65-F5344CB8AC3E}">
        <p14:creationId xmlns:p14="http://schemas.microsoft.com/office/powerpoint/2010/main" val="572699899"/>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566682"/>
            <a:ext cx="12188952" cy="731520"/>
          </a:xfrm>
        </p:spPr>
        <p:txBody>
          <a:bodyPr>
            <a:spAutoFit/>
          </a:bodyPr>
          <a:lstStyle/>
          <a:p>
            <a:pPr algn="just">
              <a:spcAft>
                <a:spcPts val="0"/>
              </a:spcAft>
            </a:pPr>
            <a:r>
              <a:rPr lang="en-US" sz="1800" dirty="0"/>
              <a:t>Go to the Layout tab.</a:t>
            </a:r>
          </a:p>
          <a:p>
            <a:pPr algn="just">
              <a:spcAft>
                <a:spcPts val="0"/>
              </a:spcAft>
            </a:pPr>
            <a:r>
              <a:rPr lang="en-US" sz="1800" dirty="0"/>
              <a:t>Uncheck                    and                   in the Peak Characterization category.</a:t>
            </a:r>
          </a:p>
        </p:txBody>
      </p:sp>
      <p:sp>
        <p:nvSpPr>
          <p:cNvPr id="3" name="Title 2"/>
          <p:cNvSpPr>
            <a:spLocks noGrp="1"/>
          </p:cNvSpPr>
          <p:nvPr>
            <p:ph type="title"/>
          </p:nvPr>
        </p:nvSpPr>
        <p:spPr/>
        <p:txBody>
          <a:bodyPr/>
          <a:lstStyle/>
          <a:p>
            <a:r>
              <a:rPr lang="en-US" dirty="0"/>
              <a:t>Removing Delimiters and Baseline from the Chromatogram</a:t>
            </a:r>
          </a:p>
        </p:txBody>
      </p:sp>
      <p:pic>
        <p:nvPicPr>
          <p:cNvPr id="7" name="Content Placeholder 4"/>
          <p:cNvPicPr>
            <a:picLocks noChangeAspect="1"/>
          </p:cNvPicPr>
          <p:nvPr/>
        </p:nvPicPr>
        <p:blipFill rotWithShape="1">
          <a:blip r:embed="rId2"/>
          <a:srcRect l="25379" t="7584" r="70496" b="90527"/>
          <a:stretch/>
        </p:blipFill>
        <p:spPr bwMode="auto">
          <a:xfrm>
            <a:off x="1274387" y="5965899"/>
            <a:ext cx="1097278" cy="274320"/>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8" name="Content Placeholder 5"/>
          <p:cNvPicPr>
            <a:picLocks noChangeAspect="1"/>
          </p:cNvPicPr>
          <p:nvPr/>
        </p:nvPicPr>
        <p:blipFill rotWithShape="1">
          <a:blip r:embed="rId2"/>
          <a:srcRect l="25313" t="9802" r="71078" b="88361"/>
          <a:stretch/>
        </p:blipFill>
        <p:spPr bwMode="auto">
          <a:xfrm>
            <a:off x="2926078" y="5965899"/>
            <a:ext cx="987549" cy="274320"/>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9" name="Content Placeholder 8">
            <a:extLst>
              <a:ext uri="{FF2B5EF4-FFF2-40B4-BE49-F238E27FC236}">
                <a16:creationId xmlns:a16="http://schemas.microsoft.com/office/drawing/2014/main" id="{82772911-40A8-4237-B6B4-BE0C160E6C8E}"/>
              </a:ext>
            </a:extLst>
          </p:cNvPr>
          <p:cNvPicPr>
            <a:picLocks noGrp="1" noChangeAspect="1"/>
          </p:cNvPicPr>
          <p:nvPr>
            <p:ph sz="half" idx="1"/>
          </p:nvPr>
        </p:nvPicPr>
        <p:blipFill>
          <a:blip r:embed="rId3"/>
          <a:stretch>
            <a:fillRect/>
          </a:stretch>
        </p:blipFill>
        <p:spPr>
          <a:xfrm>
            <a:off x="1657958" y="643986"/>
            <a:ext cx="8876084" cy="4806633"/>
          </a:xfrm>
          <a:prstGeom prst="rect">
            <a:avLst/>
          </a:prstGeom>
          <a:ln w="28575">
            <a:solidFill>
              <a:schemeClr val="accent1"/>
            </a:solidFill>
          </a:ln>
        </p:spPr>
      </p:pic>
    </p:spTree>
    <p:extLst>
      <p:ext uri="{BB962C8B-B14F-4D97-AF65-F5344CB8AC3E}">
        <p14:creationId xmlns:p14="http://schemas.microsoft.com/office/powerpoint/2010/main" val="1931127078"/>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6934"/>
            <a:ext cx="12188952" cy="457200"/>
          </a:xfrm>
        </p:spPr>
        <p:txBody>
          <a:bodyPr>
            <a:spAutoFit/>
          </a:bodyPr>
          <a:lstStyle/>
          <a:p>
            <a:pPr algn="just">
              <a:spcAft>
                <a:spcPts val="0"/>
              </a:spcAft>
            </a:pPr>
            <a:r>
              <a:rPr lang="en-US" sz="1800" dirty="0"/>
              <a:t>The Delimiters and Baseline are no longer present on the chromatogram.</a:t>
            </a:r>
          </a:p>
        </p:txBody>
      </p:sp>
      <p:sp>
        <p:nvSpPr>
          <p:cNvPr id="3" name="Title 2"/>
          <p:cNvSpPr>
            <a:spLocks noGrp="1"/>
          </p:cNvSpPr>
          <p:nvPr>
            <p:ph type="title"/>
          </p:nvPr>
        </p:nvSpPr>
        <p:spPr/>
        <p:txBody>
          <a:bodyPr/>
          <a:lstStyle/>
          <a:p>
            <a:r>
              <a:rPr lang="en-US" dirty="0"/>
              <a:t>Removing Delimiters and Baseline from the Chromatogram</a:t>
            </a:r>
          </a:p>
        </p:txBody>
      </p:sp>
      <p:pic>
        <p:nvPicPr>
          <p:cNvPr id="7" name="Content Placeholder 6">
            <a:extLst>
              <a:ext uri="{FF2B5EF4-FFF2-40B4-BE49-F238E27FC236}">
                <a16:creationId xmlns:a16="http://schemas.microsoft.com/office/drawing/2014/main" id="{1B7240AB-4B26-4499-9EE4-FA231C8CBAAA}"/>
              </a:ext>
            </a:extLst>
          </p:cNvPr>
          <p:cNvPicPr>
            <a:picLocks noGrp="1" noChangeAspect="1"/>
          </p:cNvPicPr>
          <p:nvPr>
            <p:ph sz="half" idx="1"/>
          </p:nvPr>
        </p:nvPicPr>
        <p:blipFill>
          <a:blip r:embed="rId2"/>
          <a:stretch>
            <a:fillRect/>
          </a:stretch>
        </p:blipFill>
        <p:spPr>
          <a:xfrm>
            <a:off x="1399578" y="640080"/>
            <a:ext cx="9392845" cy="5089770"/>
          </a:xfrm>
          <a:prstGeom prst="rect">
            <a:avLst/>
          </a:prstGeom>
          <a:ln w="28575">
            <a:solidFill>
              <a:schemeClr val="accent1"/>
            </a:solidFill>
          </a:ln>
        </p:spPr>
      </p:pic>
    </p:spTree>
    <p:extLst>
      <p:ext uri="{BB962C8B-B14F-4D97-AF65-F5344CB8AC3E}">
        <p14:creationId xmlns:p14="http://schemas.microsoft.com/office/powerpoint/2010/main" val="3795338011"/>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39729E2-84BB-4F2A-A1B8-78E65036992B}"/>
              </a:ext>
            </a:extLst>
          </p:cNvPr>
          <p:cNvPicPr>
            <a:picLocks noGrp="1" noChangeAspect="1"/>
          </p:cNvPicPr>
          <p:nvPr>
            <p:ph sz="half" idx="1"/>
          </p:nvPr>
        </p:nvPicPr>
        <p:blipFill>
          <a:blip r:embed="rId2"/>
          <a:stretch>
            <a:fillRect/>
          </a:stretch>
        </p:blipFill>
        <p:spPr>
          <a:xfrm>
            <a:off x="1652736" y="640080"/>
            <a:ext cx="8886529" cy="4820404"/>
          </a:xfrm>
          <a:prstGeom prst="rect">
            <a:avLst/>
          </a:prstGeom>
          <a:ln w="28575">
            <a:solidFill>
              <a:schemeClr val="accent1"/>
            </a:solidFill>
          </a:ln>
        </p:spPr>
      </p:pic>
      <p:sp>
        <p:nvSpPr>
          <p:cNvPr id="5" name="Content Placeholder 4"/>
          <p:cNvSpPr>
            <a:spLocks noGrp="1"/>
          </p:cNvSpPr>
          <p:nvPr>
            <p:ph sz="half" idx="2"/>
          </p:nvPr>
        </p:nvSpPr>
        <p:spPr>
          <a:xfrm>
            <a:off x="3048" y="5565719"/>
            <a:ext cx="12188952" cy="731520"/>
          </a:xfrm>
        </p:spPr>
        <p:txBody>
          <a:bodyPr>
            <a:spAutoFit/>
          </a:bodyPr>
          <a:lstStyle/>
          <a:p>
            <a:pPr algn="just">
              <a:spcAft>
                <a:spcPts val="600"/>
              </a:spcAft>
            </a:pPr>
            <a:r>
              <a:rPr lang="en-US" sz="1800" dirty="0"/>
              <a:t>You can see consecutive runs by pressing Shift (on the keyboard) and selecting the last run in the sequence of chromatograms you want to see.</a:t>
            </a:r>
          </a:p>
        </p:txBody>
      </p:sp>
      <p:sp>
        <p:nvSpPr>
          <p:cNvPr id="3" name="Title 2"/>
          <p:cNvSpPr>
            <a:spLocks noGrp="1"/>
          </p:cNvSpPr>
          <p:nvPr>
            <p:ph type="title"/>
          </p:nvPr>
        </p:nvSpPr>
        <p:spPr/>
        <p:txBody>
          <a:bodyPr/>
          <a:lstStyle/>
          <a:p>
            <a:r>
              <a:rPr lang="en-US" dirty="0"/>
              <a:t>Chromatogram window: Seeing multiple chromatograms</a:t>
            </a:r>
          </a:p>
        </p:txBody>
      </p:sp>
      <p:pic>
        <p:nvPicPr>
          <p:cNvPr id="10" name="Picture 2" descr="Image result for keyboard"/>
          <p:cNvPicPr>
            <a:picLocks noChangeAspect="1" noChangeArrowheads="1"/>
          </p:cNvPicPr>
          <p:nvPr/>
        </p:nvPicPr>
        <p:blipFill rotWithShape="1">
          <a:blip r:embed="rId3">
            <a:extLst>
              <a:ext uri="{28A0092B-C50C-407E-A947-70E740481C1C}">
                <a14:useLocalDpi xmlns:a14="http://schemas.microsoft.com/office/drawing/2010/main" val="0"/>
              </a:ext>
            </a:extLst>
          </a:blip>
          <a:srcRect l="1002" t="6539" r="241" b="6714"/>
          <a:stretch/>
        </p:blipFill>
        <p:spPr bwMode="auto">
          <a:xfrm>
            <a:off x="9151069" y="1535084"/>
            <a:ext cx="2776390" cy="1009650"/>
          </a:xfrm>
          <a:prstGeom prst="rect">
            <a:avLst/>
          </a:prstGeom>
          <a:no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9245845" y="2266904"/>
            <a:ext cx="242403" cy="7345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8755153"/>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3637"/>
            <a:ext cx="12188952" cy="822960"/>
          </a:xfrm>
        </p:spPr>
        <p:txBody>
          <a:bodyPr>
            <a:spAutoFit/>
          </a:bodyPr>
          <a:lstStyle/>
          <a:p>
            <a:pPr algn="just">
              <a:spcAft>
                <a:spcPts val="600"/>
              </a:spcAft>
            </a:pPr>
            <a:r>
              <a:rPr lang="en-US" sz="1800" dirty="0"/>
              <a:t>In the Comparison section, switch from “Stacked” to “Overlaid”.</a:t>
            </a:r>
          </a:p>
          <a:p>
            <a:pPr algn="just">
              <a:spcAft>
                <a:spcPts val="600"/>
              </a:spcAft>
            </a:pPr>
            <a:r>
              <a:rPr lang="en-US" sz="1800" dirty="0"/>
              <a:t>The chromatogram window should appear as shown above.</a:t>
            </a:r>
          </a:p>
        </p:txBody>
      </p:sp>
      <p:sp>
        <p:nvSpPr>
          <p:cNvPr id="3" name="Title 2"/>
          <p:cNvSpPr>
            <a:spLocks noGrp="1"/>
          </p:cNvSpPr>
          <p:nvPr>
            <p:ph type="title"/>
          </p:nvPr>
        </p:nvSpPr>
        <p:spPr/>
        <p:txBody>
          <a:bodyPr/>
          <a:lstStyle/>
          <a:p>
            <a:r>
              <a:rPr lang="en-US" dirty="0"/>
              <a:t>Chromatogram window: Seeing multiple chromatograms</a:t>
            </a:r>
          </a:p>
        </p:txBody>
      </p:sp>
      <p:pic>
        <p:nvPicPr>
          <p:cNvPr id="7" name="Content Placeholder 6">
            <a:extLst>
              <a:ext uri="{FF2B5EF4-FFF2-40B4-BE49-F238E27FC236}">
                <a16:creationId xmlns:a16="http://schemas.microsoft.com/office/drawing/2014/main" id="{28579D94-5164-4AA3-90FA-BB0862DB56E0}"/>
              </a:ext>
            </a:extLst>
          </p:cNvPr>
          <p:cNvPicPr>
            <a:picLocks noGrp="1" noChangeAspect="1"/>
          </p:cNvPicPr>
          <p:nvPr>
            <p:ph sz="half" idx="1"/>
          </p:nvPr>
        </p:nvPicPr>
        <p:blipFill>
          <a:blip r:embed="rId2"/>
          <a:stretch>
            <a:fillRect/>
          </a:stretch>
        </p:blipFill>
        <p:spPr>
          <a:xfrm>
            <a:off x="1729254" y="640080"/>
            <a:ext cx="8733493" cy="4722664"/>
          </a:xfrm>
          <a:prstGeom prst="rect">
            <a:avLst/>
          </a:prstGeom>
          <a:ln w="28575">
            <a:solidFill>
              <a:schemeClr val="accent1"/>
            </a:solidFill>
          </a:ln>
        </p:spPr>
      </p:pic>
    </p:spTree>
    <p:extLst>
      <p:ext uri="{BB962C8B-B14F-4D97-AF65-F5344CB8AC3E}">
        <p14:creationId xmlns:p14="http://schemas.microsoft.com/office/powerpoint/2010/main" val="1780669705"/>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3638"/>
            <a:ext cx="12188952" cy="822960"/>
          </a:xfrm>
        </p:spPr>
        <p:txBody>
          <a:bodyPr>
            <a:spAutoFit/>
          </a:bodyPr>
          <a:lstStyle/>
          <a:p>
            <a:pPr algn="just">
              <a:spcAft>
                <a:spcPts val="600"/>
              </a:spcAft>
            </a:pPr>
            <a:r>
              <a:rPr lang="en-US" sz="1800" dirty="0"/>
              <a:t>Next, deselect “Signal Offset” and “Time Offset”. </a:t>
            </a:r>
          </a:p>
          <a:p>
            <a:pPr algn="just">
              <a:spcAft>
                <a:spcPts val="600"/>
              </a:spcAft>
            </a:pPr>
            <a:r>
              <a:rPr lang="en-US" sz="1800" dirty="0"/>
              <a:t>The chromatogram window should appear as shown above.</a:t>
            </a:r>
          </a:p>
        </p:txBody>
      </p:sp>
      <p:sp>
        <p:nvSpPr>
          <p:cNvPr id="3" name="Title 2"/>
          <p:cNvSpPr>
            <a:spLocks noGrp="1"/>
          </p:cNvSpPr>
          <p:nvPr>
            <p:ph type="title"/>
          </p:nvPr>
        </p:nvSpPr>
        <p:spPr/>
        <p:txBody>
          <a:bodyPr/>
          <a:lstStyle/>
          <a:p>
            <a:r>
              <a:rPr lang="en-US" dirty="0"/>
              <a:t>Chromatogram window: Seeing multiple chromatograms</a:t>
            </a:r>
          </a:p>
        </p:txBody>
      </p:sp>
      <p:pic>
        <p:nvPicPr>
          <p:cNvPr id="7" name="Content Placeholder 6">
            <a:extLst>
              <a:ext uri="{FF2B5EF4-FFF2-40B4-BE49-F238E27FC236}">
                <a16:creationId xmlns:a16="http://schemas.microsoft.com/office/drawing/2014/main" id="{AD3490DB-4F5E-493B-B742-D17FDF00B593}"/>
              </a:ext>
            </a:extLst>
          </p:cNvPr>
          <p:cNvPicPr>
            <a:picLocks noGrp="1" noChangeAspect="1"/>
          </p:cNvPicPr>
          <p:nvPr>
            <p:ph sz="half" idx="1"/>
          </p:nvPr>
        </p:nvPicPr>
        <p:blipFill>
          <a:blip r:embed="rId2"/>
          <a:stretch>
            <a:fillRect/>
          </a:stretch>
        </p:blipFill>
        <p:spPr>
          <a:xfrm>
            <a:off x="1744189" y="640079"/>
            <a:ext cx="8703623" cy="4718949"/>
          </a:xfrm>
          <a:prstGeom prst="rect">
            <a:avLst/>
          </a:prstGeom>
          <a:ln w="28575">
            <a:solidFill>
              <a:schemeClr val="accent1"/>
            </a:solidFill>
          </a:ln>
        </p:spPr>
      </p:pic>
    </p:spTree>
    <p:extLst>
      <p:ext uri="{BB962C8B-B14F-4D97-AF65-F5344CB8AC3E}">
        <p14:creationId xmlns:p14="http://schemas.microsoft.com/office/powerpoint/2010/main" val="1102253724"/>
      </p:ext>
    </p:extLst>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40113D9-057F-45A6-A60B-485CE42C3C75}"/>
              </a:ext>
            </a:extLst>
          </p:cNvPr>
          <p:cNvPicPr>
            <a:picLocks noGrp="1" noChangeAspect="1"/>
          </p:cNvPicPr>
          <p:nvPr>
            <p:ph sz="half" idx="1"/>
          </p:nvPr>
        </p:nvPicPr>
        <p:blipFill>
          <a:blip r:embed="rId2"/>
          <a:stretch>
            <a:fillRect/>
          </a:stretch>
        </p:blipFill>
        <p:spPr>
          <a:xfrm>
            <a:off x="1636169" y="640079"/>
            <a:ext cx="8919662" cy="4818321"/>
          </a:xfrm>
          <a:prstGeom prst="rect">
            <a:avLst/>
          </a:prstGeom>
          <a:ln w="28575">
            <a:solidFill>
              <a:schemeClr val="accent1"/>
            </a:solidFill>
          </a:ln>
        </p:spPr>
      </p:pic>
      <p:sp>
        <p:nvSpPr>
          <p:cNvPr id="5" name="Content Placeholder 4"/>
          <p:cNvSpPr>
            <a:spLocks noGrp="1"/>
          </p:cNvSpPr>
          <p:nvPr>
            <p:ph sz="half" idx="2"/>
          </p:nvPr>
        </p:nvSpPr>
        <p:spPr>
          <a:xfrm>
            <a:off x="0" y="5565722"/>
            <a:ext cx="12188952" cy="731520"/>
          </a:xfrm>
        </p:spPr>
        <p:txBody>
          <a:bodyPr>
            <a:spAutoFit/>
          </a:bodyPr>
          <a:lstStyle/>
          <a:p>
            <a:pPr algn="just">
              <a:spcAft>
                <a:spcPts val="600"/>
              </a:spcAft>
            </a:pPr>
            <a:r>
              <a:rPr lang="en-US" sz="1800" dirty="0"/>
              <a:t>You can see specific runs in the Sequence by pressing Ctrl (on the keyboard) and selecting each run in the sequence of chromatograms you want to see.</a:t>
            </a:r>
          </a:p>
        </p:txBody>
      </p:sp>
      <p:sp>
        <p:nvSpPr>
          <p:cNvPr id="3" name="Title 2"/>
          <p:cNvSpPr>
            <a:spLocks noGrp="1"/>
          </p:cNvSpPr>
          <p:nvPr>
            <p:ph type="title"/>
          </p:nvPr>
        </p:nvSpPr>
        <p:spPr/>
        <p:txBody>
          <a:bodyPr/>
          <a:lstStyle/>
          <a:p>
            <a:r>
              <a:rPr lang="en-US" dirty="0"/>
              <a:t>Chromatogram window: Seeing multiple chromatograms</a:t>
            </a:r>
          </a:p>
        </p:txBody>
      </p:sp>
      <p:pic>
        <p:nvPicPr>
          <p:cNvPr id="7" name="Picture 2" descr="Image result for keyboard"/>
          <p:cNvPicPr>
            <a:picLocks noChangeAspect="1" noChangeArrowheads="1"/>
          </p:cNvPicPr>
          <p:nvPr/>
        </p:nvPicPr>
        <p:blipFill rotWithShape="1">
          <a:blip r:embed="rId3">
            <a:extLst>
              <a:ext uri="{28A0092B-C50C-407E-A947-70E740481C1C}">
                <a14:useLocalDpi xmlns:a14="http://schemas.microsoft.com/office/drawing/2010/main" val="0"/>
              </a:ext>
            </a:extLst>
          </a:blip>
          <a:srcRect l="1068" t="7319" b="6088"/>
          <a:stretch/>
        </p:blipFill>
        <p:spPr bwMode="auto">
          <a:xfrm>
            <a:off x="9162704" y="2039911"/>
            <a:ext cx="2786253" cy="1009650"/>
          </a:xfrm>
          <a:prstGeom prst="rect">
            <a:avLst/>
          </a:prstGeom>
          <a:no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9260348" y="2856185"/>
            <a:ext cx="116683" cy="11563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053917424"/>
      </p:ext>
    </p:extLst>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835088"/>
            <a:ext cx="12188952" cy="457200"/>
          </a:xfrm>
        </p:spPr>
        <p:txBody>
          <a:bodyPr>
            <a:spAutoFit/>
          </a:bodyPr>
          <a:lstStyle/>
          <a:p>
            <a:pPr algn="just">
              <a:spcAft>
                <a:spcPts val="600"/>
              </a:spcAft>
            </a:pPr>
            <a:r>
              <a:rPr lang="en-US" sz="1800" dirty="0"/>
              <a:t>To zoom in, left-click and highlight the region where you want to zoom in.</a:t>
            </a:r>
            <a:endParaRPr lang="en-US" sz="1600" dirty="0"/>
          </a:p>
        </p:txBody>
      </p:sp>
      <p:sp>
        <p:nvSpPr>
          <p:cNvPr id="3" name="Title 2"/>
          <p:cNvSpPr>
            <a:spLocks noGrp="1"/>
          </p:cNvSpPr>
          <p:nvPr>
            <p:ph type="title"/>
          </p:nvPr>
        </p:nvSpPr>
        <p:spPr/>
        <p:txBody>
          <a:bodyPr/>
          <a:lstStyle/>
          <a:p>
            <a:r>
              <a:rPr lang="en-US" dirty="0"/>
              <a:t>Chromatogram – Zoom in</a:t>
            </a:r>
          </a:p>
        </p:txBody>
      </p:sp>
      <p:pic>
        <p:nvPicPr>
          <p:cNvPr id="6" name="Picture 5">
            <a:extLst>
              <a:ext uri="{FF2B5EF4-FFF2-40B4-BE49-F238E27FC236}">
                <a16:creationId xmlns:a16="http://schemas.microsoft.com/office/drawing/2014/main" id="{DFF5C26A-5796-45D5-9366-2CBE1370B673}"/>
              </a:ext>
            </a:extLst>
          </p:cNvPr>
          <p:cNvPicPr>
            <a:picLocks noChangeAspect="1"/>
          </p:cNvPicPr>
          <p:nvPr/>
        </p:nvPicPr>
        <p:blipFill rotWithShape="1">
          <a:blip r:embed="rId2"/>
          <a:srcRect b="3818"/>
          <a:stretch/>
        </p:blipFill>
        <p:spPr>
          <a:xfrm>
            <a:off x="1392500" y="640079"/>
            <a:ext cx="9407001" cy="5089371"/>
          </a:xfrm>
          <a:prstGeom prst="rect">
            <a:avLst/>
          </a:prstGeom>
          <a:ln w="28575">
            <a:solidFill>
              <a:schemeClr val="accent1"/>
            </a:solidFill>
          </a:ln>
          <a:effectLst/>
        </p:spPr>
      </p:pic>
    </p:spTree>
    <p:extLst>
      <p:ext uri="{BB962C8B-B14F-4D97-AF65-F5344CB8AC3E}">
        <p14:creationId xmlns:p14="http://schemas.microsoft.com/office/powerpoint/2010/main" val="3391977241"/>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207803"/>
            <a:ext cx="12188952" cy="1092603"/>
          </a:xfrm>
        </p:spPr>
        <p:txBody>
          <a:bodyPr>
            <a:spAutoFit/>
          </a:bodyPr>
          <a:lstStyle/>
          <a:p>
            <a:pPr algn="just">
              <a:spcAft>
                <a:spcPts val="600"/>
              </a:spcAft>
            </a:pPr>
            <a:r>
              <a:rPr lang="en-US" sz="1800" dirty="0"/>
              <a:t>You should now see the zoomed in region of the chromatogram.</a:t>
            </a:r>
          </a:p>
          <a:p>
            <a:pPr lvl="1" algn="just">
              <a:spcAft>
                <a:spcPts val="600"/>
              </a:spcAft>
            </a:pPr>
            <a:r>
              <a:rPr lang="en-US" sz="1600" dirty="0"/>
              <a:t>The entire chromatogram is shown in an overview plot (</a:t>
            </a:r>
            <a:r>
              <a:rPr lang="en-US" sz="1600" i="1" dirty="0"/>
              <a:t>red </a:t>
            </a:r>
            <a:r>
              <a:rPr lang="en-US" sz="1600" dirty="0"/>
              <a:t>box).</a:t>
            </a:r>
          </a:p>
          <a:p>
            <a:pPr algn="just">
              <a:spcAft>
                <a:spcPts val="600"/>
              </a:spcAft>
            </a:pPr>
            <a:r>
              <a:rPr lang="en-US" sz="1800" b="1" u="sng" dirty="0">
                <a:solidFill>
                  <a:srgbClr val="FF0000"/>
                </a:solidFill>
              </a:rPr>
              <a:t>NOTE</a:t>
            </a:r>
            <a:r>
              <a:rPr lang="en-US" sz="1800" b="1" dirty="0">
                <a:solidFill>
                  <a:srgbClr val="FF0000"/>
                </a:solidFill>
              </a:rPr>
              <a:t>:</a:t>
            </a:r>
            <a:r>
              <a:rPr lang="en-US" sz="1800" b="1" dirty="0"/>
              <a:t> </a:t>
            </a:r>
            <a:r>
              <a:rPr lang="en-US" sz="1800" dirty="0"/>
              <a:t>Left and right arrows pan across the chromatogram.</a:t>
            </a:r>
            <a:endParaRPr lang="en-US" sz="1600" b="1" u="sng" dirty="0"/>
          </a:p>
        </p:txBody>
      </p:sp>
      <p:sp>
        <p:nvSpPr>
          <p:cNvPr id="3" name="Title 2"/>
          <p:cNvSpPr>
            <a:spLocks noGrp="1"/>
          </p:cNvSpPr>
          <p:nvPr>
            <p:ph type="title"/>
          </p:nvPr>
        </p:nvSpPr>
        <p:spPr/>
        <p:txBody>
          <a:bodyPr/>
          <a:lstStyle/>
          <a:p>
            <a:r>
              <a:rPr lang="en-US" dirty="0"/>
              <a:t>Chromatogram – Zoom in</a:t>
            </a:r>
            <a:endParaRPr lang="en-US" b="1" dirty="0">
              <a:solidFill>
                <a:srgbClr val="FF0000"/>
              </a:solidFill>
            </a:endParaRPr>
          </a:p>
        </p:txBody>
      </p:sp>
      <p:pic>
        <p:nvPicPr>
          <p:cNvPr id="8" name="Content Placeholder 7">
            <a:extLst>
              <a:ext uri="{FF2B5EF4-FFF2-40B4-BE49-F238E27FC236}">
                <a16:creationId xmlns:a16="http://schemas.microsoft.com/office/drawing/2014/main" id="{E4B7D6F5-F63D-4EAA-A1F3-4060CF9B1F8F}"/>
              </a:ext>
            </a:extLst>
          </p:cNvPr>
          <p:cNvPicPr>
            <a:picLocks noGrp="1" noChangeAspect="1"/>
          </p:cNvPicPr>
          <p:nvPr>
            <p:ph sz="half" idx="1"/>
          </p:nvPr>
        </p:nvPicPr>
        <p:blipFill>
          <a:blip r:embed="rId2"/>
          <a:stretch>
            <a:fillRect/>
          </a:stretch>
        </p:blipFill>
        <p:spPr>
          <a:xfrm>
            <a:off x="1981731" y="636647"/>
            <a:ext cx="8228539" cy="4463877"/>
          </a:xfrm>
          <a:prstGeom prst="rect">
            <a:avLst/>
          </a:prstGeom>
        </p:spPr>
      </p:pic>
      <p:sp>
        <p:nvSpPr>
          <p:cNvPr id="7" name="Rectangle 6"/>
          <p:cNvSpPr/>
          <p:nvPr/>
        </p:nvSpPr>
        <p:spPr bwMode="auto">
          <a:xfrm>
            <a:off x="8426313" y="1370358"/>
            <a:ext cx="1783956" cy="86801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880119121"/>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835089"/>
            <a:ext cx="12188952" cy="457200"/>
          </a:xfrm>
        </p:spPr>
        <p:txBody>
          <a:bodyPr>
            <a:spAutoFit/>
          </a:bodyPr>
          <a:lstStyle/>
          <a:p>
            <a:pPr algn="just">
              <a:spcAft>
                <a:spcPts val="600"/>
              </a:spcAft>
            </a:pPr>
            <a:r>
              <a:rPr lang="en-US" sz="1800" dirty="0"/>
              <a:t>If you can’t see the overview plot, right-click and select Properties.</a:t>
            </a:r>
            <a:endParaRPr lang="en-US" sz="1600" dirty="0"/>
          </a:p>
        </p:txBody>
      </p:sp>
      <p:sp>
        <p:nvSpPr>
          <p:cNvPr id="3" name="Title 2"/>
          <p:cNvSpPr>
            <a:spLocks noGrp="1"/>
          </p:cNvSpPr>
          <p:nvPr>
            <p:ph type="title"/>
          </p:nvPr>
        </p:nvSpPr>
        <p:spPr/>
        <p:txBody>
          <a:bodyPr/>
          <a:lstStyle/>
          <a:p>
            <a:r>
              <a:rPr lang="en-US" dirty="0"/>
              <a:t>Chromatogram – Overview plot</a:t>
            </a:r>
          </a:p>
        </p:txBody>
      </p:sp>
      <p:pic>
        <p:nvPicPr>
          <p:cNvPr id="12" name="Content Placeholder 11">
            <a:extLst>
              <a:ext uri="{FF2B5EF4-FFF2-40B4-BE49-F238E27FC236}">
                <a16:creationId xmlns:a16="http://schemas.microsoft.com/office/drawing/2014/main" id="{EEF627CA-94F3-4706-BA7E-CA27EC3F81C9}"/>
              </a:ext>
            </a:extLst>
          </p:cNvPr>
          <p:cNvPicPr>
            <a:picLocks noGrp="1" noChangeAspect="1"/>
          </p:cNvPicPr>
          <p:nvPr>
            <p:ph sz="half" idx="1"/>
          </p:nvPr>
        </p:nvPicPr>
        <p:blipFill rotWithShape="1">
          <a:blip r:embed="rId2"/>
          <a:srcRect b="3971"/>
          <a:stretch/>
        </p:blipFill>
        <p:spPr>
          <a:xfrm>
            <a:off x="1392428" y="640080"/>
            <a:ext cx="9407145" cy="5081390"/>
          </a:xfrm>
          <a:prstGeom prst="rect">
            <a:avLst/>
          </a:prstGeom>
          <a:ln w="28575">
            <a:solidFill>
              <a:schemeClr val="accent1"/>
            </a:solidFill>
          </a:ln>
        </p:spPr>
      </p:pic>
    </p:spTree>
    <p:extLst>
      <p:ext uri="{BB962C8B-B14F-4D97-AF65-F5344CB8AC3E}">
        <p14:creationId xmlns:p14="http://schemas.microsoft.com/office/powerpoint/2010/main" val="2557558990"/>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07563"/>
            <a:ext cx="12188952" cy="1188720"/>
          </a:xfrm>
        </p:spPr>
        <p:txBody>
          <a:bodyPr>
            <a:spAutoFit/>
          </a:bodyPr>
          <a:lstStyle/>
          <a:p>
            <a:pPr algn="just">
              <a:spcAft>
                <a:spcPts val="600"/>
              </a:spcAft>
            </a:pPr>
            <a:r>
              <a:rPr lang="en-US" sz="1800" dirty="0"/>
              <a:t>In the Properties Chromatogram window that appears, go to the “Interactive Settings” tab.</a:t>
            </a:r>
          </a:p>
          <a:p>
            <a:pPr algn="just">
              <a:spcAft>
                <a:spcPts val="600"/>
              </a:spcAft>
            </a:pPr>
            <a:r>
              <a:rPr lang="en-US" sz="1800" dirty="0"/>
              <a:t>Click “Show overview plot” (</a:t>
            </a:r>
            <a:r>
              <a:rPr lang="en-US" sz="1800" i="1" dirty="0"/>
              <a:t>red </a:t>
            </a:r>
            <a:r>
              <a:rPr lang="en-US" sz="1800" dirty="0"/>
              <a:t>box).</a:t>
            </a:r>
          </a:p>
          <a:p>
            <a:pPr lvl="1" algn="just">
              <a:spcAft>
                <a:spcPts val="600"/>
              </a:spcAft>
            </a:pPr>
            <a:r>
              <a:rPr lang="en-US" sz="1600" dirty="0"/>
              <a:t>The Overview plot should now appear in the chromatogram window. </a:t>
            </a:r>
            <a:endParaRPr lang="en-US" sz="1400" dirty="0"/>
          </a:p>
        </p:txBody>
      </p:sp>
      <p:sp>
        <p:nvSpPr>
          <p:cNvPr id="3" name="Title 2"/>
          <p:cNvSpPr>
            <a:spLocks noGrp="1"/>
          </p:cNvSpPr>
          <p:nvPr>
            <p:ph type="title"/>
          </p:nvPr>
        </p:nvSpPr>
        <p:spPr/>
        <p:txBody>
          <a:bodyPr/>
          <a:lstStyle/>
          <a:p>
            <a:r>
              <a:rPr lang="en-US" dirty="0"/>
              <a:t>Chromatogram – Overview plot</a:t>
            </a:r>
          </a:p>
        </p:txBody>
      </p:sp>
      <p:pic>
        <p:nvPicPr>
          <p:cNvPr id="8" name="Content Placeholder 7">
            <a:extLst>
              <a:ext uri="{FF2B5EF4-FFF2-40B4-BE49-F238E27FC236}">
                <a16:creationId xmlns:a16="http://schemas.microsoft.com/office/drawing/2014/main" id="{B32D8AB6-D414-48A5-B10E-E4C646B37ECB}"/>
              </a:ext>
            </a:extLst>
          </p:cNvPr>
          <p:cNvPicPr>
            <a:picLocks noGrp="1" noChangeAspect="1"/>
          </p:cNvPicPr>
          <p:nvPr>
            <p:ph sz="half" idx="1"/>
          </p:nvPr>
        </p:nvPicPr>
        <p:blipFill rotWithShape="1">
          <a:blip r:embed="rId2"/>
          <a:srcRect b="3642"/>
          <a:stretch/>
        </p:blipFill>
        <p:spPr>
          <a:xfrm>
            <a:off x="2072752" y="640080"/>
            <a:ext cx="8046496" cy="4361318"/>
          </a:xfrm>
          <a:prstGeom prst="rect">
            <a:avLst/>
          </a:prstGeom>
          <a:ln w="28575">
            <a:solidFill>
              <a:schemeClr val="accent1"/>
            </a:solidFill>
          </a:ln>
        </p:spPr>
      </p:pic>
      <p:sp>
        <p:nvSpPr>
          <p:cNvPr id="7" name="Rectangle 6"/>
          <p:cNvSpPr/>
          <p:nvPr/>
        </p:nvSpPr>
        <p:spPr bwMode="auto">
          <a:xfrm>
            <a:off x="3242310" y="1565835"/>
            <a:ext cx="520445" cy="10675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0832797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4531611"/>
            <a:ext cx="12188952" cy="1768981"/>
          </a:xfrm>
        </p:spPr>
        <p:txBody>
          <a:bodyPr/>
          <a:lstStyle/>
          <a:p>
            <a:pPr algn="just"/>
            <a:r>
              <a:rPr lang="en-US" sz="1800" dirty="0"/>
              <a:t>Also, add Vanquish:</a:t>
            </a:r>
          </a:p>
          <a:p>
            <a:pPr lvl="1" algn="just"/>
            <a:r>
              <a:rPr lang="en-US" sz="1600" dirty="0"/>
              <a:t>Column Compartment</a:t>
            </a:r>
          </a:p>
          <a:p>
            <a:pPr lvl="1" algn="just"/>
            <a:r>
              <a:rPr lang="en-US" sz="1600" dirty="0" err="1"/>
              <a:t>Autosampler</a:t>
            </a:r>
            <a:endParaRPr lang="en-US" sz="1600" dirty="0"/>
          </a:p>
          <a:p>
            <a:pPr lvl="1" algn="just"/>
            <a:r>
              <a:rPr lang="en-US" sz="1600" dirty="0"/>
              <a:t>Diode Array Detector (</a:t>
            </a:r>
            <a:r>
              <a:rPr lang="en-US" sz="1600" b="1" i="1" dirty="0">
                <a:solidFill>
                  <a:schemeClr val="accent1">
                    <a:lumMod val="50000"/>
                  </a:schemeClr>
                </a:solidFill>
              </a:rPr>
              <a:t>if needed</a:t>
            </a:r>
            <a:r>
              <a:rPr lang="en-US" sz="1600" dirty="0"/>
              <a:t>)</a:t>
            </a:r>
          </a:p>
        </p:txBody>
      </p:sp>
      <p:sp>
        <p:nvSpPr>
          <p:cNvPr id="3" name="Title 2"/>
          <p:cNvSpPr>
            <a:spLocks noGrp="1"/>
          </p:cNvSpPr>
          <p:nvPr>
            <p:ph type="title"/>
          </p:nvPr>
        </p:nvSpPr>
        <p:spPr/>
        <p:txBody>
          <a:bodyPr/>
          <a:lstStyle/>
          <a:p>
            <a:r>
              <a:rPr lang="en-US" dirty="0"/>
              <a:t>Creating a Module: Column, </a:t>
            </a:r>
            <a:r>
              <a:rPr lang="en-US" dirty="0" err="1"/>
              <a:t>Autosampler</a:t>
            </a:r>
            <a:r>
              <a:rPr lang="en-US" dirty="0"/>
              <a:t> &amp; DAD</a:t>
            </a:r>
          </a:p>
        </p:txBody>
      </p:sp>
      <p:pic>
        <p:nvPicPr>
          <p:cNvPr id="7" name="Picture 6">
            <a:extLst>
              <a:ext uri="{FF2B5EF4-FFF2-40B4-BE49-F238E27FC236}">
                <a16:creationId xmlns:a16="http://schemas.microsoft.com/office/drawing/2014/main" id="{2163EDCA-5845-494C-AD7F-C6B1D69FF3F0}"/>
              </a:ext>
            </a:extLst>
          </p:cNvPr>
          <p:cNvPicPr>
            <a:picLocks noChangeAspect="1"/>
          </p:cNvPicPr>
          <p:nvPr/>
        </p:nvPicPr>
        <p:blipFill>
          <a:blip r:embed="rId2"/>
          <a:stretch>
            <a:fillRect/>
          </a:stretch>
        </p:blipFill>
        <p:spPr>
          <a:xfrm>
            <a:off x="2121694" y="640079"/>
            <a:ext cx="7948612" cy="3779340"/>
          </a:xfrm>
          <a:prstGeom prst="rect">
            <a:avLst/>
          </a:prstGeom>
          <a:ln w="28575">
            <a:solidFill>
              <a:schemeClr val="accent1"/>
            </a:solidFill>
          </a:ln>
          <a:effectLst/>
        </p:spPr>
      </p:pic>
    </p:spTree>
    <p:extLst>
      <p:ext uri="{BB962C8B-B14F-4D97-AF65-F5344CB8AC3E}">
        <p14:creationId xmlns:p14="http://schemas.microsoft.com/office/powerpoint/2010/main" val="2986338406"/>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40341"/>
            <a:ext cx="12188952" cy="457200"/>
          </a:xfrm>
        </p:spPr>
        <p:txBody>
          <a:bodyPr>
            <a:spAutoFit/>
          </a:bodyPr>
          <a:lstStyle/>
          <a:p>
            <a:pPr algn="just">
              <a:spcAft>
                <a:spcPts val="600"/>
              </a:spcAft>
            </a:pPr>
            <a:r>
              <a:rPr lang="en-US" sz="1800" b="1" u="sng" dirty="0">
                <a:solidFill>
                  <a:srgbClr val="FF0000"/>
                </a:solidFill>
              </a:rPr>
              <a:t>NOTE</a:t>
            </a:r>
            <a:r>
              <a:rPr lang="en-US" sz="1800" b="1" dirty="0">
                <a:solidFill>
                  <a:srgbClr val="FF0000"/>
                </a:solidFill>
              </a:rPr>
              <a:t>:</a:t>
            </a:r>
            <a:r>
              <a:rPr lang="en-US" sz="1800" b="1" dirty="0"/>
              <a:t> </a:t>
            </a:r>
            <a:r>
              <a:rPr lang="en-US" sz="1800" dirty="0"/>
              <a:t>You can also click in the middle of either the x-axis or y-axis to activate the Auto-zoom (</a:t>
            </a:r>
            <a:r>
              <a:rPr lang="en-US" sz="1800" i="1" dirty="0"/>
              <a:t>red </a:t>
            </a:r>
            <a:r>
              <a:rPr lang="en-US" sz="1800" dirty="0"/>
              <a:t>box).</a:t>
            </a:r>
            <a:endParaRPr lang="en-US" sz="1600" b="1" u="sng" dirty="0"/>
          </a:p>
        </p:txBody>
      </p:sp>
      <p:sp>
        <p:nvSpPr>
          <p:cNvPr id="3" name="Title 2"/>
          <p:cNvSpPr>
            <a:spLocks noGrp="1"/>
          </p:cNvSpPr>
          <p:nvPr>
            <p:ph type="title"/>
          </p:nvPr>
        </p:nvSpPr>
        <p:spPr/>
        <p:txBody>
          <a:bodyPr/>
          <a:lstStyle/>
          <a:p>
            <a:r>
              <a:rPr lang="en-US" b="1" dirty="0">
                <a:solidFill>
                  <a:schemeClr val="accent6"/>
                </a:solidFill>
              </a:rPr>
              <a:t>Chromatogram – Zoom in Tips and Tricks</a:t>
            </a:r>
            <a:endParaRPr lang="en-US" dirty="0">
              <a:solidFill>
                <a:schemeClr val="accent6"/>
              </a:solidFill>
            </a:endParaRPr>
          </a:p>
        </p:txBody>
      </p:sp>
      <p:pic>
        <p:nvPicPr>
          <p:cNvPr id="8" name="Content Placeholder 7">
            <a:extLst>
              <a:ext uri="{FF2B5EF4-FFF2-40B4-BE49-F238E27FC236}">
                <a16:creationId xmlns:a16="http://schemas.microsoft.com/office/drawing/2014/main" id="{05A7CDC4-F110-4955-89FF-648688FD1979}"/>
              </a:ext>
            </a:extLst>
          </p:cNvPr>
          <p:cNvPicPr>
            <a:picLocks noGrp="1" noChangeAspect="1"/>
          </p:cNvPicPr>
          <p:nvPr>
            <p:ph sz="half" idx="1"/>
          </p:nvPr>
        </p:nvPicPr>
        <p:blipFill rotWithShape="1">
          <a:blip r:embed="rId2"/>
          <a:srcRect b="4018"/>
          <a:stretch/>
        </p:blipFill>
        <p:spPr>
          <a:xfrm>
            <a:off x="1377002" y="640079"/>
            <a:ext cx="9437997" cy="5095571"/>
          </a:xfrm>
          <a:prstGeom prst="rect">
            <a:avLst/>
          </a:prstGeom>
          <a:ln w="28575">
            <a:solidFill>
              <a:schemeClr val="accent1"/>
            </a:solidFill>
          </a:ln>
        </p:spPr>
      </p:pic>
      <p:sp>
        <p:nvSpPr>
          <p:cNvPr id="7" name="Rectangle 6"/>
          <p:cNvSpPr/>
          <p:nvPr/>
        </p:nvSpPr>
        <p:spPr bwMode="auto">
          <a:xfrm>
            <a:off x="2616375" y="3256980"/>
            <a:ext cx="155400" cy="457769"/>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057257108"/>
      </p:ext>
    </p:extLst>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accent6"/>
                </a:solidFill>
              </a:rPr>
              <a:t>Chromatogram - Viewing data points Tips and Tricks</a:t>
            </a:r>
          </a:p>
        </p:txBody>
      </p:sp>
      <p:sp>
        <p:nvSpPr>
          <p:cNvPr id="5" name="Content Placeholder 4"/>
          <p:cNvSpPr>
            <a:spLocks noGrp="1"/>
          </p:cNvSpPr>
          <p:nvPr>
            <p:ph sz="half" idx="10"/>
          </p:nvPr>
        </p:nvSpPr>
        <p:spPr>
          <a:xfrm>
            <a:off x="1524" y="5194907"/>
            <a:ext cx="12188952" cy="1100668"/>
          </a:xfrm>
        </p:spPr>
        <p:txBody>
          <a:bodyPr/>
          <a:lstStyle/>
          <a:p>
            <a:pPr algn="just"/>
            <a:r>
              <a:rPr lang="en-US" sz="1800" dirty="0"/>
              <a:t>To see data points in the Chromatogram:</a:t>
            </a:r>
          </a:p>
          <a:p>
            <a:pPr lvl="1" algn="just"/>
            <a:r>
              <a:rPr lang="en-US" sz="1600" dirty="0"/>
              <a:t>Highlight the chromatogram.</a:t>
            </a:r>
          </a:p>
          <a:p>
            <a:pPr lvl="1" algn="just"/>
            <a:r>
              <a:rPr lang="en-US" sz="1600" dirty="0"/>
              <a:t>In the Layout tab, click on the “Plot Details” icon and select “Data Points”</a:t>
            </a:r>
          </a:p>
        </p:txBody>
      </p:sp>
      <p:pic>
        <p:nvPicPr>
          <p:cNvPr id="8" name="Content Placeholder 7">
            <a:extLst>
              <a:ext uri="{FF2B5EF4-FFF2-40B4-BE49-F238E27FC236}">
                <a16:creationId xmlns:a16="http://schemas.microsoft.com/office/drawing/2014/main" id="{0567F3EF-2AAD-49AD-B312-980A5A27EF89}"/>
              </a:ext>
            </a:extLst>
          </p:cNvPr>
          <p:cNvPicPr>
            <a:picLocks noGrp="1" noChangeAspect="1"/>
          </p:cNvPicPr>
          <p:nvPr>
            <p:ph sz="half" idx="1"/>
          </p:nvPr>
        </p:nvPicPr>
        <p:blipFill rotWithShape="1">
          <a:blip r:embed="rId2"/>
          <a:srcRect b="4002"/>
          <a:stretch/>
        </p:blipFill>
        <p:spPr>
          <a:xfrm>
            <a:off x="1981068" y="640079"/>
            <a:ext cx="8229865" cy="4444035"/>
          </a:xfrm>
          <a:prstGeom prst="rect">
            <a:avLst/>
          </a:prstGeom>
          <a:ln w="28575">
            <a:solidFill>
              <a:schemeClr val="accent1"/>
            </a:solidFill>
          </a:ln>
        </p:spPr>
      </p:pic>
    </p:spTree>
    <p:extLst>
      <p:ext uri="{BB962C8B-B14F-4D97-AF65-F5344CB8AC3E}">
        <p14:creationId xmlns:p14="http://schemas.microsoft.com/office/powerpoint/2010/main" val="3023548973"/>
      </p:ext>
    </p:extLst>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840007"/>
            <a:ext cx="12188952" cy="457200"/>
          </a:xfrm>
        </p:spPr>
        <p:txBody>
          <a:bodyPr>
            <a:spAutoFit/>
          </a:bodyPr>
          <a:lstStyle/>
          <a:p>
            <a:pPr algn="just">
              <a:spcAft>
                <a:spcPts val="600"/>
              </a:spcAft>
            </a:pPr>
            <a:r>
              <a:rPr lang="en-US" sz="1800" b="1" u="sng" dirty="0">
                <a:solidFill>
                  <a:srgbClr val="FF0000"/>
                </a:solidFill>
              </a:rPr>
              <a:t>NOTE</a:t>
            </a:r>
            <a:r>
              <a:rPr lang="en-US" sz="1800" b="1" dirty="0"/>
              <a:t>: </a:t>
            </a:r>
            <a:r>
              <a:rPr lang="en-US" sz="1800" dirty="0"/>
              <a:t>Left-clicking on the middle of the x-axis (</a:t>
            </a:r>
            <a:r>
              <a:rPr lang="en-US" sz="1800" i="1" dirty="0"/>
              <a:t>red</a:t>
            </a:r>
            <a:r>
              <a:rPr lang="en-US" sz="1800" dirty="0"/>
              <a:t> box) zooms out to the Full scale.</a:t>
            </a:r>
            <a:endParaRPr lang="en-US" sz="1600" b="1" u="sng" dirty="0"/>
          </a:p>
        </p:txBody>
      </p:sp>
      <p:sp>
        <p:nvSpPr>
          <p:cNvPr id="3" name="Title 2"/>
          <p:cNvSpPr>
            <a:spLocks noGrp="1"/>
          </p:cNvSpPr>
          <p:nvPr>
            <p:ph type="title"/>
          </p:nvPr>
        </p:nvSpPr>
        <p:spPr/>
        <p:txBody>
          <a:bodyPr/>
          <a:lstStyle/>
          <a:p>
            <a:r>
              <a:rPr lang="en-US" b="1" dirty="0">
                <a:solidFill>
                  <a:schemeClr val="accent6"/>
                </a:solidFill>
              </a:rPr>
              <a:t>Chromatogram – Zoom out Tips and Tricks</a:t>
            </a:r>
            <a:endParaRPr lang="en-US" dirty="0">
              <a:solidFill>
                <a:schemeClr val="accent6"/>
              </a:solidFill>
            </a:endParaRPr>
          </a:p>
        </p:txBody>
      </p:sp>
      <p:pic>
        <p:nvPicPr>
          <p:cNvPr id="12" name="Content Placeholder 11">
            <a:extLst>
              <a:ext uri="{FF2B5EF4-FFF2-40B4-BE49-F238E27FC236}">
                <a16:creationId xmlns:a16="http://schemas.microsoft.com/office/drawing/2014/main" id="{4CA05296-57EF-474E-B3C0-336C9F7A5472}"/>
              </a:ext>
            </a:extLst>
          </p:cNvPr>
          <p:cNvPicPr>
            <a:picLocks noGrp="1" noChangeAspect="1"/>
          </p:cNvPicPr>
          <p:nvPr>
            <p:ph sz="half" idx="1"/>
          </p:nvPr>
        </p:nvPicPr>
        <p:blipFill rotWithShape="1">
          <a:blip r:embed="rId2"/>
          <a:srcRect l="12954" t="13419" b="5594"/>
          <a:stretch/>
        </p:blipFill>
        <p:spPr>
          <a:xfrm>
            <a:off x="147814" y="640080"/>
            <a:ext cx="6807200" cy="3562538"/>
          </a:xfrm>
          <a:prstGeom prst="rect">
            <a:avLst/>
          </a:prstGeom>
          <a:ln w="28575">
            <a:solidFill>
              <a:schemeClr val="accent1"/>
            </a:solidFill>
          </a:ln>
        </p:spPr>
      </p:pic>
      <p:sp>
        <p:nvSpPr>
          <p:cNvPr id="7" name="Rectangle 6"/>
          <p:cNvSpPr/>
          <p:nvPr/>
        </p:nvSpPr>
        <p:spPr bwMode="auto">
          <a:xfrm>
            <a:off x="147814" y="2272551"/>
            <a:ext cx="135467" cy="29759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3" name="Picture 12">
            <a:extLst>
              <a:ext uri="{FF2B5EF4-FFF2-40B4-BE49-F238E27FC236}">
                <a16:creationId xmlns:a16="http://schemas.microsoft.com/office/drawing/2014/main" id="{1C9DAFF7-3AFD-4EFA-B50B-A0DD7070A609}"/>
              </a:ext>
            </a:extLst>
          </p:cNvPr>
          <p:cNvPicPr>
            <a:picLocks noChangeAspect="1"/>
          </p:cNvPicPr>
          <p:nvPr/>
        </p:nvPicPr>
        <p:blipFill rotWithShape="1">
          <a:blip r:embed="rId3"/>
          <a:srcRect l="13056" t="13662" b="4691"/>
          <a:stretch/>
        </p:blipFill>
        <p:spPr>
          <a:xfrm>
            <a:off x="5236986" y="2088255"/>
            <a:ext cx="6807200" cy="3595709"/>
          </a:xfrm>
          <a:prstGeom prst="rect">
            <a:avLst/>
          </a:prstGeom>
          <a:ln w="28575">
            <a:solidFill>
              <a:schemeClr val="accent1"/>
            </a:solidFill>
          </a:ln>
        </p:spPr>
      </p:pic>
      <p:sp>
        <p:nvSpPr>
          <p:cNvPr id="14" name="Rectangle 13">
            <a:extLst>
              <a:ext uri="{FF2B5EF4-FFF2-40B4-BE49-F238E27FC236}">
                <a16:creationId xmlns:a16="http://schemas.microsoft.com/office/drawing/2014/main" id="{C510AB7B-71B0-4A1A-879E-3541D23C77D4}"/>
              </a:ext>
            </a:extLst>
          </p:cNvPr>
          <p:cNvSpPr/>
          <p:nvPr/>
        </p:nvSpPr>
        <p:spPr bwMode="auto">
          <a:xfrm>
            <a:off x="8495022" y="5535167"/>
            <a:ext cx="372534" cy="14879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011729104"/>
      </p:ext>
    </p:extLst>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41008"/>
            <a:ext cx="12188952" cy="457200"/>
          </a:xfrm>
        </p:spPr>
        <p:txBody>
          <a:bodyPr>
            <a:spAutoFit/>
          </a:bodyPr>
          <a:lstStyle/>
          <a:p>
            <a:pPr algn="just">
              <a:spcAft>
                <a:spcPts val="600"/>
              </a:spcAft>
            </a:pPr>
            <a:r>
              <a:rPr lang="en-US" sz="1800" dirty="0"/>
              <a:t>To generate XICs you can use MS AutoFilters (</a:t>
            </a:r>
            <a:r>
              <a:rPr lang="en-US" sz="1800" i="1" dirty="0"/>
              <a:t>red box</a:t>
            </a:r>
            <a:r>
              <a:rPr lang="en-US" sz="1800" dirty="0"/>
              <a:t>).</a:t>
            </a:r>
          </a:p>
        </p:txBody>
      </p:sp>
      <p:sp>
        <p:nvSpPr>
          <p:cNvPr id="3" name="Title 2"/>
          <p:cNvSpPr>
            <a:spLocks noGrp="1"/>
          </p:cNvSpPr>
          <p:nvPr>
            <p:ph type="title"/>
          </p:nvPr>
        </p:nvSpPr>
        <p:spPr/>
        <p:txBody>
          <a:bodyPr/>
          <a:lstStyle/>
          <a:p>
            <a:r>
              <a:rPr lang="en-US" dirty="0"/>
              <a:t>Generating XICs</a:t>
            </a:r>
          </a:p>
        </p:txBody>
      </p:sp>
      <p:pic>
        <p:nvPicPr>
          <p:cNvPr id="6" name="Content Placeholder 5">
            <a:extLst>
              <a:ext uri="{FF2B5EF4-FFF2-40B4-BE49-F238E27FC236}">
                <a16:creationId xmlns:a16="http://schemas.microsoft.com/office/drawing/2014/main" id="{559C410C-781A-47CF-B9B2-6E8BAB797428}"/>
              </a:ext>
            </a:extLst>
          </p:cNvPr>
          <p:cNvPicPr>
            <a:picLocks noGrp="1" noChangeAspect="1"/>
          </p:cNvPicPr>
          <p:nvPr>
            <p:ph sz="half" idx="1"/>
          </p:nvPr>
        </p:nvPicPr>
        <p:blipFill>
          <a:blip r:embed="rId2"/>
          <a:stretch>
            <a:fillRect/>
          </a:stretch>
        </p:blipFill>
        <p:spPr>
          <a:xfrm>
            <a:off x="1400121" y="640080"/>
            <a:ext cx="9391759" cy="5086763"/>
          </a:xfrm>
          <a:prstGeom prst="rect">
            <a:avLst/>
          </a:prstGeom>
          <a:ln w="28575">
            <a:solidFill>
              <a:schemeClr val="accent1"/>
            </a:solidFill>
          </a:ln>
        </p:spPr>
      </p:pic>
      <p:sp>
        <p:nvSpPr>
          <p:cNvPr id="9" name="Rectangle 8">
            <a:extLst>
              <a:ext uri="{FF2B5EF4-FFF2-40B4-BE49-F238E27FC236}">
                <a16:creationId xmlns:a16="http://schemas.microsoft.com/office/drawing/2014/main" id="{F7A0D21B-C134-483D-AD12-4AF188C89E3F}"/>
              </a:ext>
            </a:extLst>
          </p:cNvPr>
          <p:cNvSpPr/>
          <p:nvPr/>
        </p:nvSpPr>
        <p:spPr bwMode="auto">
          <a:xfrm>
            <a:off x="6866311" y="890881"/>
            <a:ext cx="426312" cy="7996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0" name="Rectangle 9">
            <a:extLst>
              <a:ext uri="{FF2B5EF4-FFF2-40B4-BE49-F238E27FC236}">
                <a16:creationId xmlns:a16="http://schemas.microsoft.com/office/drawing/2014/main" id="{E92E0AD3-3A2D-44EA-B53F-14C2BEADFF8B}"/>
              </a:ext>
            </a:extLst>
          </p:cNvPr>
          <p:cNvSpPr/>
          <p:nvPr/>
        </p:nvSpPr>
        <p:spPr bwMode="auto">
          <a:xfrm>
            <a:off x="6746641" y="1349483"/>
            <a:ext cx="4045238" cy="427979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896221147"/>
      </p:ext>
    </p:extLst>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246A16B3-F81D-4300-B06B-262CE817C95A}"/>
              </a:ext>
            </a:extLst>
          </p:cNvPr>
          <p:cNvPicPr>
            <a:picLocks noGrp="1" noChangeAspect="1"/>
          </p:cNvPicPr>
          <p:nvPr>
            <p:ph sz="half" idx="1"/>
          </p:nvPr>
        </p:nvPicPr>
        <p:blipFill rotWithShape="1">
          <a:blip r:embed="rId2"/>
          <a:srcRect b="4193"/>
          <a:stretch/>
        </p:blipFill>
        <p:spPr>
          <a:xfrm>
            <a:off x="1596378" y="640079"/>
            <a:ext cx="8999245" cy="4849861"/>
          </a:xfrm>
          <a:prstGeom prst="rect">
            <a:avLst/>
          </a:prstGeom>
          <a:ln w="28575">
            <a:solidFill>
              <a:schemeClr val="accent1"/>
            </a:solidFill>
          </a:ln>
        </p:spPr>
      </p:pic>
      <p:sp>
        <p:nvSpPr>
          <p:cNvPr id="5" name="Content Placeholder 4"/>
          <p:cNvSpPr>
            <a:spLocks noGrp="1"/>
          </p:cNvSpPr>
          <p:nvPr>
            <p:ph sz="half" idx="2"/>
          </p:nvPr>
        </p:nvSpPr>
        <p:spPr>
          <a:xfrm>
            <a:off x="0" y="5599174"/>
            <a:ext cx="12188952" cy="692493"/>
          </a:xfrm>
        </p:spPr>
        <p:txBody>
          <a:bodyPr>
            <a:spAutoFit/>
          </a:bodyPr>
          <a:lstStyle/>
          <a:p>
            <a:pPr algn="just">
              <a:spcAft>
                <a:spcPts val="600"/>
              </a:spcAft>
            </a:pPr>
            <a:r>
              <a:rPr lang="en-US" sz="1800" b="1" u="sng" dirty="0">
                <a:solidFill>
                  <a:srgbClr val="FF0000"/>
                </a:solidFill>
              </a:rPr>
              <a:t>NOTE</a:t>
            </a:r>
            <a:r>
              <a:rPr lang="en-US" sz="1800" b="1" dirty="0">
                <a:solidFill>
                  <a:schemeClr val="tx1"/>
                </a:solidFill>
              </a:rPr>
              <a:t>:</a:t>
            </a:r>
            <a:r>
              <a:rPr lang="en-US" sz="1800" b="1" dirty="0"/>
              <a:t> </a:t>
            </a:r>
            <a:r>
              <a:rPr lang="en-US" sz="1800" dirty="0"/>
              <a:t>You can switch the view so that the Chromatogram and Mass Spectrum are </a:t>
            </a:r>
            <a:r>
              <a:rPr lang="en-US" sz="1800" i="1" dirty="0"/>
              <a:t>side-by-side</a:t>
            </a:r>
            <a:r>
              <a:rPr lang="en-US" sz="1800" dirty="0"/>
              <a:t>, by clicking Ctrl + Shift + F12 on your keyboard.</a:t>
            </a:r>
            <a:endParaRPr lang="en-US" sz="1800" b="1" u="sng" dirty="0"/>
          </a:p>
        </p:txBody>
      </p:sp>
      <p:sp>
        <p:nvSpPr>
          <p:cNvPr id="3" name="Title 2"/>
          <p:cNvSpPr>
            <a:spLocks noGrp="1"/>
          </p:cNvSpPr>
          <p:nvPr>
            <p:ph type="title"/>
          </p:nvPr>
        </p:nvSpPr>
        <p:spPr/>
        <p:txBody>
          <a:bodyPr/>
          <a:lstStyle/>
          <a:p>
            <a:r>
              <a:rPr lang="en-US" dirty="0"/>
              <a:t>Chromeleon Studio: Switching the View</a:t>
            </a:r>
          </a:p>
        </p:txBody>
      </p:sp>
      <p:pic>
        <p:nvPicPr>
          <p:cNvPr id="6" name="Picture 2" descr="Image result for keyboard"/>
          <p:cNvPicPr>
            <a:picLocks noChangeAspect="1" noChangeArrowheads="1"/>
          </p:cNvPicPr>
          <p:nvPr/>
        </p:nvPicPr>
        <p:blipFill rotWithShape="1">
          <a:blip r:embed="rId3">
            <a:extLst>
              <a:ext uri="{28A0092B-C50C-407E-A947-70E740481C1C}">
                <a14:useLocalDpi xmlns:a14="http://schemas.microsoft.com/office/drawing/2010/main" val="0"/>
              </a:ext>
            </a:extLst>
          </a:blip>
          <a:srcRect l="1348" t="6994" r="1094" b="6118"/>
          <a:stretch/>
        </p:blipFill>
        <p:spPr bwMode="auto">
          <a:xfrm>
            <a:off x="6972300" y="3429000"/>
            <a:ext cx="5114925" cy="1885950"/>
          </a:xfrm>
          <a:prstGeom prst="rect">
            <a:avLst/>
          </a:prstGeom>
          <a:no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7131952" y="4944146"/>
            <a:ext cx="215756" cy="20481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9" name="Rectangle 8"/>
          <p:cNvSpPr/>
          <p:nvPr/>
        </p:nvSpPr>
        <p:spPr bwMode="auto">
          <a:xfrm>
            <a:off x="7131952" y="4739333"/>
            <a:ext cx="425183" cy="20481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0" name="Rectangle 9"/>
          <p:cNvSpPr/>
          <p:nvPr/>
        </p:nvSpPr>
        <p:spPr bwMode="auto">
          <a:xfrm>
            <a:off x="10132696" y="3789186"/>
            <a:ext cx="172720" cy="20652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675808452"/>
      </p:ext>
    </p:extLst>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5: Building Processing Method</a:t>
            </a:r>
          </a:p>
        </p:txBody>
      </p:sp>
      <p:sp>
        <p:nvSpPr>
          <p:cNvPr id="5" name="Text Placeholder 4"/>
          <p:cNvSpPr>
            <a:spLocks noGrp="1"/>
          </p:cNvSpPr>
          <p:nvPr>
            <p:ph type="body" sz="quarter" idx="10"/>
          </p:nvPr>
        </p:nvSpPr>
        <p:spPr/>
        <p:txBody>
          <a:bodyPr/>
          <a:lstStyle/>
          <a:p>
            <a:r>
              <a:rPr lang="en-US" b="1" dirty="0"/>
              <a:t>Module 5: Building Processing Method</a:t>
            </a:r>
          </a:p>
        </p:txBody>
      </p:sp>
    </p:spTree>
    <p:extLst>
      <p:ext uri="{BB962C8B-B14F-4D97-AF65-F5344CB8AC3E}">
        <p14:creationId xmlns:p14="http://schemas.microsoft.com/office/powerpoint/2010/main" val="728760563"/>
      </p:ext>
    </p:extLst>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 y="5605552"/>
            <a:ext cx="12188952" cy="692493"/>
          </a:xfrm>
        </p:spPr>
        <p:txBody>
          <a:bodyPr>
            <a:spAutoFit/>
          </a:bodyPr>
          <a:lstStyle/>
          <a:p>
            <a:pPr algn="just"/>
            <a:r>
              <a:rPr lang="en-US" sz="1800" dirty="0"/>
              <a:t>To see the Processing Method window, click on the “ Processing Method” icon (</a:t>
            </a:r>
            <a:r>
              <a:rPr lang="en-US" sz="1800" i="1" dirty="0"/>
              <a:t>red box</a:t>
            </a:r>
            <a:r>
              <a:rPr lang="en-US" sz="1800" dirty="0"/>
              <a:t>) in the ribbon found under the Data Processing Home tab.</a:t>
            </a:r>
          </a:p>
        </p:txBody>
      </p:sp>
      <p:sp>
        <p:nvSpPr>
          <p:cNvPr id="4" name="Title 3"/>
          <p:cNvSpPr>
            <a:spLocks noGrp="1"/>
          </p:cNvSpPr>
          <p:nvPr>
            <p:ph type="title"/>
          </p:nvPr>
        </p:nvSpPr>
        <p:spPr/>
        <p:txBody>
          <a:bodyPr/>
          <a:lstStyle/>
          <a:p>
            <a:r>
              <a:rPr lang="en-US" dirty="0"/>
              <a:t>Adding the Processing Method window to the View Settings</a:t>
            </a:r>
          </a:p>
        </p:txBody>
      </p:sp>
      <p:pic>
        <p:nvPicPr>
          <p:cNvPr id="7" name="Content Placeholder 6">
            <a:extLst>
              <a:ext uri="{FF2B5EF4-FFF2-40B4-BE49-F238E27FC236}">
                <a16:creationId xmlns:a16="http://schemas.microsoft.com/office/drawing/2014/main" id="{1DB6B635-E0B2-4B97-B1AC-744F15AAAD16}"/>
              </a:ext>
            </a:extLst>
          </p:cNvPr>
          <p:cNvPicPr>
            <a:picLocks noGrp="1" noChangeAspect="1"/>
          </p:cNvPicPr>
          <p:nvPr>
            <p:ph sz="half" idx="1"/>
          </p:nvPr>
        </p:nvPicPr>
        <p:blipFill rotWithShape="1">
          <a:blip r:embed="rId2"/>
          <a:srcRect b="3613"/>
          <a:stretch/>
        </p:blipFill>
        <p:spPr>
          <a:xfrm>
            <a:off x="1619663" y="640080"/>
            <a:ext cx="8952675" cy="4853942"/>
          </a:xfrm>
          <a:prstGeom prst="rect">
            <a:avLst/>
          </a:prstGeom>
          <a:ln w="28575">
            <a:solidFill>
              <a:schemeClr val="accent1"/>
            </a:solidFill>
          </a:ln>
        </p:spPr>
      </p:pic>
      <p:sp>
        <p:nvSpPr>
          <p:cNvPr id="8" name="Rectangle 7"/>
          <p:cNvSpPr/>
          <p:nvPr/>
        </p:nvSpPr>
        <p:spPr bwMode="auto">
          <a:xfrm>
            <a:off x="4264556" y="884430"/>
            <a:ext cx="640819" cy="11569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273782239"/>
      </p:ext>
    </p:extLst>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524" y="4990418"/>
            <a:ext cx="12188952" cy="1301974"/>
          </a:xfrm>
        </p:spPr>
        <p:txBody>
          <a:bodyPr>
            <a:spAutoFit/>
          </a:bodyPr>
          <a:lstStyle/>
          <a:p>
            <a:pPr algn="just"/>
            <a:r>
              <a:rPr lang="en-US" sz="1800" dirty="0"/>
              <a:t>The Processing Method window should now appear at the bottom.</a:t>
            </a:r>
          </a:p>
          <a:p>
            <a:pPr algn="just"/>
            <a:r>
              <a:rPr lang="en-US" sz="1800" dirty="0"/>
              <a:t>It comprises of a number of tabs (</a:t>
            </a:r>
            <a:r>
              <a:rPr lang="en-US" sz="1800" i="1" dirty="0"/>
              <a:t>red box</a:t>
            </a:r>
            <a:r>
              <a:rPr lang="en-US" sz="1800" dirty="0"/>
              <a:t>). </a:t>
            </a:r>
          </a:p>
          <a:p>
            <a:pPr algn="just"/>
            <a:r>
              <a:rPr lang="en-US" sz="1800" dirty="0"/>
              <a:t>In the next few Modules we will go through the relevant ones for MS/MS analysis.</a:t>
            </a:r>
          </a:p>
        </p:txBody>
      </p:sp>
      <p:sp>
        <p:nvSpPr>
          <p:cNvPr id="4" name="Title 3"/>
          <p:cNvSpPr>
            <a:spLocks noGrp="1"/>
          </p:cNvSpPr>
          <p:nvPr>
            <p:ph type="title"/>
          </p:nvPr>
        </p:nvSpPr>
        <p:spPr/>
        <p:txBody>
          <a:bodyPr/>
          <a:lstStyle/>
          <a:p>
            <a:r>
              <a:rPr lang="en-US" dirty="0"/>
              <a:t>The Processing Method window</a:t>
            </a:r>
          </a:p>
        </p:txBody>
      </p:sp>
      <p:pic>
        <p:nvPicPr>
          <p:cNvPr id="7" name="Content Placeholder 6">
            <a:extLst>
              <a:ext uri="{FF2B5EF4-FFF2-40B4-BE49-F238E27FC236}">
                <a16:creationId xmlns:a16="http://schemas.microsoft.com/office/drawing/2014/main" id="{BC197470-F6E1-4C6E-8431-BAF73E134B96}"/>
              </a:ext>
            </a:extLst>
          </p:cNvPr>
          <p:cNvPicPr>
            <a:picLocks noGrp="1" noChangeAspect="1"/>
          </p:cNvPicPr>
          <p:nvPr>
            <p:ph sz="half" idx="1"/>
          </p:nvPr>
        </p:nvPicPr>
        <p:blipFill>
          <a:blip r:embed="rId2"/>
          <a:stretch>
            <a:fillRect/>
          </a:stretch>
        </p:blipFill>
        <p:spPr>
          <a:xfrm>
            <a:off x="2184488" y="640079"/>
            <a:ext cx="7823024" cy="4241875"/>
          </a:xfrm>
          <a:prstGeom prst="rect">
            <a:avLst/>
          </a:prstGeom>
          <a:ln w="28575">
            <a:solidFill>
              <a:schemeClr val="accent1"/>
            </a:solidFill>
          </a:ln>
        </p:spPr>
      </p:pic>
      <p:sp>
        <p:nvSpPr>
          <p:cNvPr id="8" name="Rectangle 7"/>
          <p:cNvSpPr/>
          <p:nvPr/>
        </p:nvSpPr>
        <p:spPr bwMode="auto">
          <a:xfrm>
            <a:off x="3184745" y="3000697"/>
            <a:ext cx="3611872" cy="14643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600699359"/>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 y="5839188"/>
            <a:ext cx="12188952" cy="457200"/>
          </a:xfrm>
        </p:spPr>
        <p:txBody>
          <a:bodyPr>
            <a:spAutoFit/>
          </a:bodyPr>
          <a:lstStyle/>
          <a:p>
            <a:pPr algn="just">
              <a:spcAft>
                <a:spcPts val="600"/>
              </a:spcAft>
            </a:pPr>
            <a:r>
              <a:rPr lang="en-US" sz="1800" b="1" u="sng" dirty="0">
                <a:solidFill>
                  <a:srgbClr val="FF0000"/>
                </a:solidFill>
              </a:rPr>
              <a:t>NOTE</a:t>
            </a:r>
            <a:r>
              <a:rPr lang="en-US" sz="1800" b="1" dirty="0"/>
              <a:t>: </a:t>
            </a:r>
            <a:r>
              <a:rPr lang="en-US" sz="1800" dirty="0"/>
              <a:t>You can add more or remove pages by right-clicking on one of the tabs and selecting “Page Selector”.</a:t>
            </a:r>
          </a:p>
        </p:txBody>
      </p:sp>
      <p:sp>
        <p:nvSpPr>
          <p:cNvPr id="4" name="Title 3"/>
          <p:cNvSpPr>
            <a:spLocks noGrp="1"/>
          </p:cNvSpPr>
          <p:nvPr>
            <p:ph type="title"/>
          </p:nvPr>
        </p:nvSpPr>
        <p:spPr/>
        <p:txBody>
          <a:bodyPr/>
          <a:lstStyle/>
          <a:p>
            <a:r>
              <a:rPr lang="en-US" b="1" dirty="0">
                <a:solidFill>
                  <a:schemeClr val="accent6"/>
                </a:solidFill>
              </a:rPr>
              <a:t>The Processing Method window Tips and Tricks</a:t>
            </a:r>
          </a:p>
        </p:txBody>
      </p:sp>
      <p:pic>
        <p:nvPicPr>
          <p:cNvPr id="7" name="Content Placeholder 6">
            <a:extLst>
              <a:ext uri="{FF2B5EF4-FFF2-40B4-BE49-F238E27FC236}">
                <a16:creationId xmlns:a16="http://schemas.microsoft.com/office/drawing/2014/main" id="{5A7CC890-0B2C-45F3-81D3-4A0F7F5D6B8D}"/>
              </a:ext>
            </a:extLst>
          </p:cNvPr>
          <p:cNvPicPr>
            <a:picLocks noGrp="1" noChangeAspect="1"/>
          </p:cNvPicPr>
          <p:nvPr>
            <p:ph sz="half" idx="1"/>
          </p:nvPr>
        </p:nvPicPr>
        <p:blipFill rotWithShape="1">
          <a:blip r:embed="rId2"/>
          <a:srcRect b="3762"/>
          <a:stretch/>
        </p:blipFill>
        <p:spPr>
          <a:xfrm>
            <a:off x="1396515" y="640080"/>
            <a:ext cx="9398970" cy="5088023"/>
          </a:xfrm>
          <a:prstGeom prst="rect">
            <a:avLst/>
          </a:prstGeom>
          <a:ln w="28575">
            <a:solidFill>
              <a:schemeClr val="accent1"/>
            </a:solidFill>
          </a:ln>
        </p:spPr>
      </p:pic>
    </p:spTree>
    <p:extLst>
      <p:ext uri="{BB962C8B-B14F-4D97-AF65-F5344CB8AC3E}">
        <p14:creationId xmlns:p14="http://schemas.microsoft.com/office/powerpoint/2010/main" val="1034171529"/>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524" y="5173762"/>
            <a:ext cx="12188952" cy="1123380"/>
          </a:xfrm>
        </p:spPr>
        <p:txBody>
          <a:bodyPr>
            <a:spAutoFit/>
          </a:bodyPr>
          <a:lstStyle/>
          <a:p>
            <a:pPr algn="just">
              <a:spcAft>
                <a:spcPts val="600"/>
              </a:spcAft>
            </a:pPr>
            <a:r>
              <a:rPr lang="en-US" sz="1800" dirty="0"/>
              <a:t>In the Page Selector window, uncheck the Page you want to remove.</a:t>
            </a:r>
          </a:p>
          <a:p>
            <a:pPr lvl="1" algn="just">
              <a:spcAft>
                <a:spcPts val="600"/>
              </a:spcAft>
            </a:pPr>
            <a:r>
              <a:rPr lang="en-US" sz="1600" dirty="0"/>
              <a:t>In this example, we remove Peptide Table, MS Library Screening and Composite Scoring</a:t>
            </a:r>
          </a:p>
          <a:p>
            <a:pPr algn="just">
              <a:spcAft>
                <a:spcPts val="600"/>
              </a:spcAft>
            </a:pPr>
            <a:r>
              <a:rPr lang="en-US" sz="1800" dirty="0"/>
              <a:t>Click “OK”.</a:t>
            </a:r>
          </a:p>
        </p:txBody>
      </p:sp>
      <p:sp>
        <p:nvSpPr>
          <p:cNvPr id="4" name="Title 3"/>
          <p:cNvSpPr>
            <a:spLocks noGrp="1"/>
          </p:cNvSpPr>
          <p:nvPr>
            <p:ph type="title"/>
          </p:nvPr>
        </p:nvSpPr>
        <p:spPr/>
        <p:txBody>
          <a:bodyPr/>
          <a:lstStyle/>
          <a:p>
            <a:r>
              <a:rPr lang="en-US" b="1" dirty="0">
                <a:solidFill>
                  <a:schemeClr val="accent6"/>
                </a:solidFill>
              </a:rPr>
              <a:t>The Processing Method window Tips and Tricks</a:t>
            </a:r>
          </a:p>
        </p:txBody>
      </p:sp>
      <p:sp>
        <p:nvSpPr>
          <p:cNvPr id="15" name="Right Arrow 14"/>
          <p:cNvSpPr/>
          <p:nvPr/>
        </p:nvSpPr>
        <p:spPr bwMode="auto">
          <a:xfrm>
            <a:off x="5280563" y="2113808"/>
            <a:ext cx="220820" cy="255682"/>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0" name="Content Placeholder 9">
            <a:extLst>
              <a:ext uri="{FF2B5EF4-FFF2-40B4-BE49-F238E27FC236}">
                <a16:creationId xmlns:a16="http://schemas.microsoft.com/office/drawing/2014/main" id="{678B1CA4-4942-4671-8AA6-84660639F0C1}"/>
              </a:ext>
            </a:extLst>
          </p:cNvPr>
          <p:cNvPicPr>
            <a:picLocks noGrp="1" noChangeAspect="1"/>
          </p:cNvPicPr>
          <p:nvPr>
            <p:ph sz="half" idx="1"/>
          </p:nvPr>
        </p:nvPicPr>
        <p:blipFill>
          <a:blip r:embed="rId2"/>
          <a:stretch>
            <a:fillRect/>
          </a:stretch>
        </p:blipFill>
        <p:spPr>
          <a:xfrm>
            <a:off x="2022872" y="640080"/>
            <a:ext cx="8146256" cy="4420945"/>
          </a:xfrm>
          <a:prstGeom prst="rect">
            <a:avLst/>
          </a:prstGeom>
          <a:ln w="28575">
            <a:solidFill>
              <a:schemeClr val="accent1"/>
            </a:solidFill>
          </a:ln>
        </p:spPr>
      </p:pic>
    </p:spTree>
    <p:extLst>
      <p:ext uri="{BB962C8B-B14F-4D97-AF65-F5344CB8AC3E}">
        <p14:creationId xmlns:p14="http://schemas.microsoft.com/office/powerpoint/2010/main" val="18557909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41D6B7-0E33-46DB-8881-1E3000115720}"/>
              </a:ext>
            </a:extLst>
          </p:cNvPr>
          <p:cNvSpPr>
            <a:spLocks noGrp="1"/>
          </p:cNvSpPr>
          <p:nvPr>
            <p:ph type="title"/>
          </p:nvPr>
        </p:nvSpPr>
        <p:spPr/>
        <p:txBody>
          <a:bodyPr/>
          <a:lstStyle/>
          <a:p>
            <a:r>
              <a:rPr lang="fr-FR" dirty="0" err="1"/>
              <a:t>Summary</a:t>
            </a:r>
            <a:endParaRPr lang="en-US" dirty="0"/>
          </a:p>
        </p:txBody>
      </p:sp>
      <p:sp>
        <p:nvSpPr>
          <p:cNvPr id="6" name="TextBox 5">
            <a:extLst>
              <a:ext uri="{FF2B5EF4-FFF2-40B4-BE49-F238E27FC236}">
                <a16:creationId xmlns:a16="http://schemas.microsoft.com/office/drawing/2014/main" id="{91F25B21-4DE8-4673-8AF4-8CFDF95F48C8}"/>
              </a:ext>
            </a:extLst>
          </p:cNvPr>
          <p:cNvSpPr txBox="1"/>
          <p:nvPr/>
        </p:nvSpPr>
        <p:spPr>
          <a:xfrm>
            <a:off x="5327467" y="518309"/>
            <a:ext cx="6242415" cy="5878532"/>
          </a:xfrm>
          <a:prstGeom prst="rect">
            <a:avLst/>
          </a:prstGeom>
          <a:noFill/>
        </p:spPr>
        <p:txBody>
          <a:bodyPr wrap="none" rtlCol="0">
            <a:spAutoFit/>
          </a:bodyPr>
          <a:lstStyle/>
          <a:p>
            <a:r>
              <a:rPr lang="en-US" sz="1400" dirty="0">
                <a:hlinkClick r:id="rId2" action="ppaction://hlinksldjump"/>
              </a:rPr>
              <a:t>Module 1: Starting Chromeleon 7.2 workstation</a:t>
            </a:r>
            <a:r>
              <a:rPr lang="en-US" sz="1400" dirty="0"/>
              <a:t> </a:t>
            </a:r>
          </a:p>
          <a:p>
            <a:r>
              <a:rPr lang="en-US" sz="1400" dirty="0">
                <a:hlinkClick r:id="rId3" action="ppaction://hlinksldjump"/>
              </a:rPr>
              <a:t>Module 2: Chromeleon Console </a:t>
            </a:r>
            <a:endParaRPr lang="en-US" sz="1400" dirty="0"/>
          </a:p>
          <a:p>
            <a:r>
              <a:rPr lang="en-US" sz="1200" dirty="0"/>
              <a:t>	</a:t>
            </a:r>
            <a:r>
              <a:rPr lang="en-US" sz="1200" dirty="0">
                <a:hlinkClick r:id="rId4" action="ppaction://hlinksldjump"/>
              </a:rPr>
              <a:t>Module 2.1: Chromeleon Console: Administrative Tasks</a:t>
            </a:r>
            <a:endParaRPr lang="en-US" sz="1200" dirty="0"/>
          </a:p>
          <a:p>
            <a:r>
              <a:rPr lang="en-US" sz="1200" dirty="0"/>
              <a:t>	</a:t>
            </a:r>
            <a:r>
              <a:rPr lang="en-US" sz="1200" dirty="0">
                <a:hlinkClick r:id="rId5" action="ppaction://hlinksldjump"/>
              </a:rPr>
              <a:t>Module 2.2: Chromeleon Console: Data Vault</a:t>
            </a:r>
            <a:endParaRPr lang="en-US" sz="1200" dirty="0"/>
          </a:p>
          <a:p>
            <a:r>
              <a:rPr lang="en-US" sz="1200" dirty="0"/>
              <a:t>	</a:t>
            </a:r>
            <a:r>
              <a:rPr lang="en-US" sz="1200" dirty="0">
                <a:hlinkClick r:id="rId6" action="ppaction://hlinksldjump"/>
              </a:rPr>
              <a:t>Module 2.3: Chromeleon Console: Data Category Bar </a:t>
            </a:r>
            <a:endParaRPr lang="en-US" sz="1200" dirty="0"/>
          </a:p>
          <a:p>
            <a:r>
              <a:rPr lang="en-US" sz="1200" dirty="0"/>
              <a:t>	</a:t>
            </a:r>
            <a:r>
              <a:rPr lang="en-US" sz="1200" dirty="0">
                <a:hlinkClick r:id="rId7" action="ppaction://hlinksldjump"/>
              </a:rPr>
              <a:t>Module 2.4: Chromeleon Console: The Sequence</a:t>
            </a:r>
            <a:endParaRPr lang="en-US" sz="1200" dirty="0"/>
          </a:p>
          <a:p>
            <a:r>
              <a:rPr lang="en-US" sz="1200" dirty="0"/>
              <a:t>	</a:t>
            </a:r>
            <a:r>
              <a:rPr lang="en-US" sz="1200" dirty="0">
                <a:hlinkClick r:id="rId8" action="ppaction://hlinksldjump"/>
              </a:rPr>
              <a:t>Module 2.5: Chromeleon Console: The Injection List and Associated Items</a:t>
            </a:r>
            <a:endParaRPr lang="en-US" sz="1200" dirty="0"/>
          </a:p>
          <a:p>
            <a:r>
              <a:rPr lang="en-US" sz="1200" dirty="0"/>
              <a:t>	</a:t>
            </a:r>
            <a:r>
              <a:rPr lang="en-US" sz="1200" dirty="0">
                <a:hlinkClick r:id="rId9" action="ppaction://hlinksldjump"/>
              </a:rPr>
              <a:t>Module 2.6: Chromeleon Console: Instrument Category Bar</a:t>
            </a:r>
            <a:r>
              <a:rPr lang="en-US" sz="1200" dirty="0"/>
              <a:t> </a:t>
            </a:r>
          </a:p>
          <a:p>
            <a:r>
              <a:rPr lang="en-US" sz="1200" dirty="0"/>
              <a:t>	</a:t>
            </a:r>
            <a:r>
              <a:rPr lang="en-US" sz="1200" dirty="0">
                <a:hlinkClick r:id="rId10" action="ppaction://hlinksldjump"/>
              </a:rPr>
              <a:t>Module 2.7: Chromeleon Console: </a:t>
            </a:r>
            <a:r>
              <a:rPr lang="en-US" sz="1200" dirty="0" err="1">
                <a:hlinkClick r:id="rId10" action="ppaction://hlinksldjump"/>
              </a:rPr>
              <a:t>eWorkflows</a:t>
            </a:r>
            <a:r>
              <a:rPr lang="en-US" sz="1200" dirty="0">
                <a:hlinkClick r:id="rId10" action="ppaction://hlinksldjump"/>
              </a:rPr>
              <a:t> Category Bar</a:t>
            </a:r>
            <a:r>
              <a:rPr lang="en-US" sz="1200" dirty="0"/>
              <a:t> </a:t>
            </a:r>
          </a:p>
          <a:p>
            <a:r>
              <a:rPr lang="en-US" sz="1400" dirty="0">
                <a:hlinkClick r:id="rId11" action="ppaction://hlinksldjump"/>
              </a:rPr>
              <a:t>Module 3: Data Acquisition</a:t>
            </a:r>
            <a:endParaRPr lang="en-US" sz="1400" dirty="0"/>
          </a:p>
          <a:p>
            <a:r>
              <a:rPr lang="en-US" sz="1200" dirty="0"/>
              <a:t>	</a:t>
            </a:r>
            <a:r>
              <a:rPr lang="en-US" sz="1200" dirty="0">
                <a:hlinkClick r:id="rId12" action="ppaction://hlinksldjump"/>
              </a:rPr>
              <a:t>Module 3.1: Creating a Sequence</a:t>
            </a:r>
            <a:endParaRPr lang="en-US" sz="1200" dirty="0"/>
          </a:p>
          <a:p>
            <a:r>
              <a:rPr lang="en-US" sz="1200" dirty="0"/>
              <a:t>	</a:t>
            </a:r>
            <a:r>
              <a:rPr lang="en-US" sz="1200" dirty="0">
                <a:hlinkClick r:id="rId13" action="ppaction://hlinksldjump"/>
              </a:rPr>
              <a:t>Module 3.2: Creating an Instrument Method</a:t>
            </a:r>
            <a:endParaRPr lang="en-US" sz="1200" dirty="0"/>
          </a:p>
          <a:p>
            <a:r>
              <a:rPr lang="en-US" sz="1200" dirty="0"/>
              <a:t>	</a:t>
            </a:r>
            <a:r>
              <a:rPr lang="en-US" sz="1200" dirty="0">
                <a:hlinkClick r:id="rId14" action="ppaction://hlinksldjump"/>
              </a:rPr>
              <a:t>Module 3.3: Creating a Shutdown Instrument Method</a:t>
            </a:r>
            <a:endParaRPr lang="en-US" sz="1200" dirty="0"/>
          </a:p>
          <a:p>
            <a:r>
              <a:rPr lang="en-US" sz="1200" dirty="0"/>
              <a:t>	</a:t>
            </a:r>
            <a:r>
              <a:rPr lang="en-US" sz="1200" dirty="0">
                <a:hlinkClick r:id="rId15" action="ppaction://hlinksldjump"/>
              </a:rPr>
              <a:t>Module 3.4: Creating a Processing Method</a:t>
            </a:r>
            <a:endParaRPr lang="en-US" sz="1200" dirty="0"/>
          </a:p>
          <a:p>
            <a:r>
              <a:rPr lang="en-US" sz="1200" dirty="0"/>
              <a:t>	</a:t>
            </a:r>
            <a:r>
              <a:rPr lang="en-US" sz="1200" dirty="0">
                <a:hlinkClick r:id="rId16" action="ppaction://hlinksldjump"/>
              </a:rPr>
              <a:t>Module 3.5: Running the Sequence</a:t>
            </a:r>
            <a:endParaRPr lang="en-US" sz="1200" dirty="0"/>
          </a:p>
          <a:p>
            <a:r>
              <a:rPr lang="en-US" sz="1400" dirty="0">
                <a:hlinkClick r:id="rId17" action="ppaction://hlinksldjump"/>
              </a:rPr>
              <a:t>Module 4: Chromeleon Studio </a:t>
            </a:r>
            <a:endParaRPr lang="en-US" sz="1400" dirty="0"/>
          </a:p>
          <a:p>
            <a:r>
              <a:rPr lang="en-US" sz="1200" dirty="0"/>
              <a:t>	</a:t>
            </a:r>
            <a:r>
              <a:rPr lang="en-US" sz="1200" dirty="0">
                <a:hlinkClick r:id="rId18" action="ppaction://hlinksldjump"/>
              </a:rPr>
              <a:t>Module 4.1: Chromeleon Studio - Chromatogram and Mass Spectra </a:t>
            </a:r>
            <a:endParaRPr lang="en-US" sz="1200" dirty="0"/>
          </a:p>
          <a:p>
            <a:r>
              <a:rPr lang="en-US" sz="1400" dirty="0">
                <a:hlinkClick r:id="rId19" action="ppaction://hlinksldjump"/>
              </a:rPr>
              <a:t>Module 5: Building Processing Method</a:t>
            </a:r>
            <a:endParaRPr lang="en-US" sz="1400" dirty="0"/>
          </a:p>
          <a:p>
            <a:r>
              <a:rPr lang="en-US" sz="1200" dirty="0"/>
              <a:t>	</a:t>
            </a:r>
            <a:r>
              <a:rPr lang="en-US" sz="1200" dirty="0">
                <a:hlinkClick r:id="rId20" action="ppaction://hlinksldjump"/>
              </a:rPr>
              <a:t>Module 5.1: Data Processing - Processing Method / MS Component Table</a:t>
            </a:r>
            <a:endParaRPr lang="en-US" sz="1200" dirty="0"/>
          </a:p>
          <a:p>
            <a:r>
              <a:rPr lang="en-US" sz="1200" dirty="0"/>
              <a:t>	</a:t>
            </a:r>
            <a:r>
              <a:rPr lang="en-US" sz="1200" dirty="0">
                <a:hlinkClick r:id="rId21" action="ppaction://hlinksldjump"/>
              </a:rPr>
              <a:t>Module 5.2: Data Processing - MS Component Window</a:t>
            </a:r>
            <a:endParaRPr lang="en-US" sz="1200" dirty="0"/>
          </a:p>
          <a:p>
            <a:r>
              <a:rPr lang="en-US" sz="1200" dirty="0"/>
              <a:t>	</a:t>
            </a:r>
            <a:r>
              <a:rPr lang="en-US" sz="1200" dirty="0">
                <a:hlinkClick r:id="rId22" action="ppaction://hlinksldjump"/>
              </a:rPr>
              <a:t>Module 5.3: Data Processing – Calibration Levels</a:t>
            </a:r>
            <a:endParaRPr lang="en-US" sz="1200" dirty="0"/>
          </a:p>
          <a:p>
            <a:r>
              <a:rPr lang="en-US" sz="1200" dirty="0"/>
              <a:t>	</a:t>
            </a:r>
            <a:r>
              <a:rPr lang="en-US" sz="1200" dirty="0">
                <a:hlinkClick r:id="rId23" action="ppaction://hlinksldjump"/>
              </a:rPr>
              <a:t>Module 5.4: Data Processing - Properties Component</a:t>
            </a:r>
            <a:endParaRPr lang="en-US" sz="1200" dirty="0"/>
          </a:p>
          <a:p>
            <a:r>
              <a:rPr lang="en-US" sz="1200" dirty="0"/>
              <a:t>	</a:t>
            </a:r>
            <a:r>
              <a:rPr lang="en-US" sz="1200" dirty="0">
                <a:hlinkClick r:id="rId24" action="ppaction://hlinksldjump"/>
              </a:rPr>
              <a:t>Module 5.5: Data Processing - MS Components</a:t>
            </a:r>
            <a:endParaRPr lang="en-US" sz="1200" dirty="0"/>
          </a:p>
          <a:p>
            <a:r>
              <a:rPr lang="en-US" sz="1200" dirty="0"/>
              <a:t>	</a:t>
            </a:r>
            <a:r>
              <a:rPr lang="en-US" sz="1200" dirty="0">
                <a:hlinkClick r:id="rId25" action="ppaction://hlinksldjump"/>
              </a:rPr>
              <a:t>Module 5.6: Data Processing – Calibration Plot</a:t>
            </a:r>
            <a:endParaRPr lang="en-US" sz="1200" dirty="0"/>
          </a:p>
          <a:p>
            <a:r>
              <a:rPr lang="en-US" sz="1200" dirty="0"/>
              <a:t>	</a:t>
            </a:r>
            <a:r>
              <a:rPr lang="en-US" sz="1200" dirty="0">
                <a:hlinkClick r:id="rId26" action="ppaction://hlinksldjump"/>
              </a:rPr>
              <a:t>Module 5.7: Data Processing – Interactive Results</a:t>
            </a:r>
            <a:endParaRPr lang="en-US" sz="1200" dirty="0"/>
          </a:p>
          <a:p>
            <a:r>
              <a:rPr lang="en-US" sz="1200" dirty="0"/>
              <a:t>	</a:t>
            </a:r>
            <a:r>
              <a:rPr lang="en-US" sz="1200" dirty="0">
                <a:hlinkClick r:id="rId27" action="ppaction://hlinksldjump"/>
              </a:rPr>
              <a:t>Module 5.8: Data Processing – Interactive Charts</a:t>
            </a:r>
            <a:endParaRPr lang="en-US" sz="1200" dirty="0"/>
          </a:p>
          <a:p>
            <a:r>
              <a:rPr lang="en-US" sz="1200" dirty="0"/>
              <a:t>	</a:t>
            </a:r>
            <a:r>
              <a:rPr lang="en-US" sz="1200" dirty="0">
                <a:hlinkClick r:id="rId28" action="ppaction://hlinksldjump"/>
              </a:rPr>
              <a:t>Module 5.9: Data Processing - Using </a:t>
            </a:r>
            <a:r>
              <a:rPr lang="en-US" sz="1200" dirty="0" err="1">
                <a:hlinkClick r:id="rId28" action="ppaction://hlinksldjump"/>
              </a:rPr>
              <a:t>SmartLink</a:t>
            </a:r>
            <a:r>
              <a:rPr lang="en-US" sz="1200" dirty="0">
                <a:hlinkClick r:id="rId28" action="ppaction://hlinksldjump"/>
              </a:rPr>
              <a:t> in MS Components window</a:t>
            </a:r>
            <a:endParaRPr lang="en-US" sz="1200" dirty="0"/>
          </a:p>
          <a:p>
            <a:r>
              <a:rPr lang="en-US" sz="1400" dirty="0">
                <a:hlinkClick r:id="rId29" action="ppaction://hlinksldjump"/>
              </a:rPr>
              <a:t>Module 6: Report Templates</a:t>
            </a:r>
            <a:endParaRPr lang="en-US" sz="1400" dirty="0"/>
          </a:p>
          <a:p>
            <a:r>
              <a:rPr lang="en-US" sz="1400" dirty="0">
                <a:hlinkClick r:id="rId30" action="ppaction://hlinksldjump"/>
              </a:rPr>
              <a:t>Module 7: Creating an </a:t>
            </a:r>
            <a:r>
              <a:rPr lang="en-US" sz="1400" dirty="0" err="1">
                <a:hlinkClick r:id="rId30" action="ppaction://hlinksldjump"/>
              </a:rPr>
              <a:t>eWorkflow</a:t>
            </a:r>
            <a:endParaRPr lang="en-US" sz="1400" dirty="0"/>
          </a:p>
          <a:p>
            <a:r>
              <a:rPr lang="en-US" sz="1400" dirty="0">
                <a:hlinkClick r:id="rId31" action="ppaction://hlinksldjump"/>
              </a:rPr>
              <a:t>Module 8: Exporting and Importing Data</a:t>
            </a:r>
            <a:r>
              <a:rPr lang="en-US" sz="1400" dirty="0"/>
              <a:t> </a:t>
            </a:r>
          </a:p>
        </p:txBody>
      </p:sp>
      <p:pic>
        <p:nvPicPr>
          <p:cNvPr id="13314" name="Picture 2" descr="Chromeleon™ Chromatography Data System (CDS) Software">
            <a:extLst>
              <a:ext uri="{FF2B5EF4-FFF2-40B4-BE49-F238E27FC236}">
                <a16:creationId xmlns:a16="http://schemas.microsoft.com/office/drawing/2014/main" id="{803F0050-A6B0-4ECA-94C6-1AAED89A552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6748" y="833437"/>
            <a:ext cx="5191125" cy="5191125"/>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9660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1648"/>
            <a:ext cx="12188952" cy="828944"/>
          </a:xfrm>
        </p:spPr>
        <p:txBody>
          <a:bodyPr/>
          <a:lstStyle/>
          <a:p>
            <a:pPr algn="just"/>
            <a:r>
              <a:rPr lang="en-US" dirty="0"/>
              <a:t>After adding all the Modules, you can edit a specific Module by right-clicking on it (e.g. the Column Compartment) and choosing Properties...</a:t>
            </a:r>
          </a:p>
        </p:txBody>
      </p:sp>
      <p:sp>
        <p:nvSpPr>
          <p:cNvPr id="3" name="Title 2"/>
          <p:cNvSpPr>
            <a:spLocks noGrp="1"/>
          </p:cNvSpPr>
          <p:nvPr>
            <p:ph type="title"/>
          </p:nvPr>
        </p:nvSpPr>
        <p:spPr/>
        <p:txBody>
          <a:bodyPr/>
          <a:lstStyle/>
          <a:p>
            <a:r>
              <a:rPr lang="en-US" dirty="0"/>
              <a:t>Editing a Module</a:t>
            </a:r>
          </a:p>
        </p:txBody>
      </p:sp>
      <p:pic>
        <p:nvPicPr>
          <p:cNvPr id="6" name="Picture 5">
            <a:extLst>
              <a:ext uri="{FF2B5EF4-FFF2-40B4-BE49-F238E27FC236}">
                <a16:creationId xmlns:a16="http://schemas.microsoft.com/office/drawing/2014/main" id="{47A5748D-A060-4EA6-99AD-F8F142014124}"/>
              </a:ext>
            </a:extLst>
          </p:cNvPr>
          <p:cNvPicPr>
            <a:picLocks noChangeAspect="1"/>
          </p:cNvPicPr>
          <p:nvPr/>
        </p:nvPicPr>
        <p:blipFill rotWithShape="1">
          <a:blip r:embed="rId2"/>
          <a:srcRect l="10598" t="18116" r="15625" b="13768"/>
          <a:stretch/>
        </p:blipFill>
        <p:spPr>
          <a:xfrm>
            <a:off x="1567684" y="640080"/>
            <a:ext cx="9056632" cy="4703445"/>
          </a:xfrm>
          <a:prstGeom prst="rect">
            <a:avLst/>
          </a:prstGeom>
          <a:ln w="28575">
            <a:solidFill>
              <a:schemeClr val="accent1"/>
            </a:solidFill>
          </a:ln>
          <a:effectLst/>
        </p:spPr>
      </p:pic>
    </p:spTree>
    <p:extLst>
      <p:ext uri="{BB962C8B-B14F-4D97-AF65-F5344CB8AC3E}">
        <p14:creationId xmlns:p14="http://schemas.microsoft.com/office/powerpoint/2010/main" val="4110097417"/>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Saving the Processing Method View Setting</a:t>
            </a:r>
          </a:p>
        </p:txBody>
      </p:sp>
      <p:sp>
        <p:nvSpPr>
          <p:cNvPr id="7" name="Content Placeholder 4"/>
          <p:cNvSpPr txBox="1">
            <a:spLocks/>
          </p:cNvSpPr>
          <p:nvPr/>
        </p:nvSpPr>
        <p:spPr bwMode="auto">
          <a:xfrm>
            <a:off x="1524" y="5572476"/>
            <a:ext cx="12188952" cy="731520"/>
          </a:xfrm>
          <a:prstGeom prst="roundRect">
            <a:avLst>
              <a:gd name="adj" fmla="val 3431"/>
            </a:avLst>
          </a:prstGeom>
          <a:solidFill>
            <a:schemeClr val="accent1">
              <a:lumMod val="60000"/>
              <a:lumOff val="40000"/>
            </a:schemeClr>
          </a:solidFill>
          <a:ln w="15875" cap="flat" algn="ctr">
            <a:no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algn="just">
              <a:spcAft>
                <a:spcPts val="600"/>
              </a:spcAft>
            </a:pPr>
            <a:r>
              <a:rPr lang="en-US" sz="1800" dirty="0"/>
              <a:t>To save this view as a new View Setting, right-click on the currently selected View Setting and choose the “Save As” option.</a:t>
            </a:r>
          </a:p>
        </p:txBody>
      </p:sp>
      <p:pic>
        <p:nvPicPr>
          <p:cNvPr id="6" name="Content Placeholder 5">
            <a:extLst>
              <a:ext uri="{FF2B5EF4-FFF2-40B4-BE49-F238E27FC236}">
                <a16:creationId xmlns:a16="http://schemas.microsoft.com/office/drawing/2014/main" id="{BF9FB0CF-B460-468F-A5E8-B89CBBC2EB73}"/>
              </a:ext>
            </a:extLst>
          </p:cNvPr>
          <p:cNvPicPr>
            <a:picLocks noGrp="1" noChangeAspect="1"/>
          </p:cNvPicPr>
          <p:nvPr>
            <p:ph sz="half" idx="1"/>
          </p:nvPr>
        </p:nvPicPr>
        <p:blipFill rotWithShape="1">
          <a:blip r:embed="rId2"/>
          <a:srcRect b="3815"/>
          <a:stretch/>
        </p:blipFill>
        <p:spPr>
          <a:xfrm>
            <a:off x="1638951" y="640080"/>
            <a:ext cx="8914098" cy="4822901"/>
          </a:xfrm>
          <a:prstGeom prst="rect">
            <a:avLst/>
          </a:prstGeom>
          <a:ln w="28575">
            <a:solidFill>
              <a:schemeClr val="accent1"/>
            </a:solidFill>
          </a:ln>
        </p:spPr>
      </p:pic>
    </p:spTree>
    <p:extLst>
      <p:ext uri="{BB962C8B-B14F-4D97-AF65-F5344CB8AC3E}">
        <p14:creationId xmlns:p14="http://schemas.microsoft.com/office/powerpoint/2010/main" val="2976087450"/>
      </p:ext>
    </p:extLst>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Saving the Processing Method View Setting</a:t>
            </a:r>
          </a:p>
        </p:txBody>
      </p:sp>
      <p:sp>
        <p:nvSpPr>
          <p:cNvPr id="7" name="Content Placeholder 4"/>
          <p:cNvSpPr txBox="1">
            <a:spLocks/>
          </p:cNvSpPr>
          <p:nvPr/>
        </p:nvSpPr>
        <p:spPr bwMode="auto">
          <a:xfrm>
            <a:off x="1524" y="5851744"/>
            <a:ext cx="12188952" cy="457200"/>
          </a:xfrm>
          <a:prstGeom prst="roundRect">
            <a:avLst>
              <a:gd name="adj" fmla="val 3431"/>
            </a:avLst>
          </a:prstGeom>
          <a:solidFill>
            <a:schemeClr val="accent1">
              <a:lumMod val="60000"/>
              <a:lumOff val="40000"/>
            </a:schemeClr>
          </a:solidFill>
          <a:ln w="15875" cap="flat" algn="ctr">
            <a:no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algn="just">
              <a:spcAft>
                <a:spcPts val="600"/>
              </a:spcAft>
            </a:pPr>
            <a:r>
              <a:rPr lang="en-US" sz="1800" dirty="0"/>
              <a:t>In the pop-up window that appears, input an Object </a:t>
            </a:r>
            <a:r>
              <a:rPr lang="en-US" sz="1800" u="sng" dirty="0"/>
              <a:t>n</a:t>
            </a:r>
            <a:r>
              <a:rPr lang="en-US" sz="1800" dirty="0"/>
              <a:t>ame and click Save.</a:t>
            </a:r>
          </a:p>
        </p:txBody>
      </p:sp>
      <p:pic>
        <p:nvPicPr>
          <p:cNvPr id="9" name="Content Placeholder 8">
            <a:extLst>
              <a:ext uri="{FF2B5EF4-FFF2-40B4-BE49-F238E27FC236}">
                <a16:creationId xmlns:a16="http://schemas.microsoft.com/office/drawing/2014/main" id="{FFBDD607-3BB6-4282-A502-5BFB74AA78C9}"/>
              </a:ext>
            </a:extLst>
          </p:cNvPr>
          <p:cNvPicPr>
            <a:picLocks noGrp="1" noChangeAspect="1"/>
          </p:cNvPicPr>
          <p:nvPr>
            <p:ph sz="half" idx="1"/>
          </p:nvPr>
        </p:nvPicPr>
        <p:blipFill>
          <a:blip r:embed="rId2"/>
          <a:stretch>
            <a:fillRect/>
          </a:stretch>
        </p:blipFill>
        <p:spPr>
          <a:xfrm>
            <a:off x="1392889" y="640079"/>
            <a:ext cx="9406223" cy="5099441"/>
          </a:xfrm>
          <a:prstGeom prst="rect">
            <a:avLst/>
          </a:prstGeom>
          <a:ln w="28575">
            <a:solidFill>
              <a:schemeClr val="accent1"/>
            </a:solidFill>
          </a:ln>
        </p:spPr>
      </p:pic>
    </p:spTree>
    <p:extLst>
      <p:ext uri="{BB962C8B-B14F-4D97-AF65-F5344CB8AC3E}">
        <p14:creationId xmlns:p14="http://schemas.microsoft.com/office/powerpoint/2010/main" val="122542515"/>
      </p:ext>
    </p:extLst>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Saving the Processing Method View Setting</a:t>
            </a:r>
          </a:p>
        </p:txBody>
      </p:sp>
      <p:sp>
        <p:nvSpPr>
          <p:cNvPr id="7" name="Content Placeholder 4"/>
          <p:cNvSpPr txBox="1">
            <a:spLocks/>
          </p:cNvSpPr>
          <p:nvPr/>
        </p:nvSpPr>
        <p:spPr bwMode="auto">
          <a:xfrm>
            <a:off x="3048" y="5850060"/>
            <a:ext cx="12188952" cy="457200"/>
          </a:xfrm>
          <a:prstGeom prst="roundRect">
            <a:avLst>
              <a:gd name="adj" fmla="val 3431"/>
            </a:avLst>
          </a:prstGeom>
          <a:solidFill>
            <a:schemeClr val="accent1">
              <a:lumMod val="60000"/>
              <a:lumOff val="40000"/>
            </a:schemeClr>
          </a:solidFill>
          <a:ln w="15875" cap="flat" algn="ctr">
            <a:no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algn="just">
              <a:spcAft>
                <a:spcPts val="600"/>
              </a:spcAft>
            </a:pPr>
            <a:r>
              <a:rPr lang="en-US" sz="1800" dirty="0"/>
              <a:t>There should now be two View Settings (Default and Processing Method) in the View Settings section.</a:t>
            </a:r>
          </a:p>
        </p:txBody>
      </p:sp>
      <p:pic>
        <p:nvPicPr>
          <p:cNvPr id="6" name="Content Placeholder 5">
            <a:extLst>
              <a:ext uri="{FF2B5EF4-FFF2-40B4-BE49-F238E27FC236}">
                <a16:creationId xmlns:a16="http://schemas.microsoft.com/office/drawing/2014/main" id="{0D5653DE-5E8E-4DDC-A6D7-B3B31067942D}"/>
              </a:ext>
            </a:extLst>
          </p:cNvPr>
          <p:cNvPicPr>
            <a:picLocks noGrp="1" noChangeAspect="1"/>
          </p:cNvPicPr>
          <p:nvPr>
            <p:ph sz="half" idx="1"/>
          </p:nvPr>
        </p:nvPicPr>
        <p:blipFill>
          <a:blip r:embed="rId2"/>
          <a:stretch>
            <a:fillRect/>
          </a:stretch>
        </p:blipFill>
        <p:spPr>
          <a:xfrm>
            <a:off x="1384697" y="640079"/>
            <a:ext cx="9422606" cy="5105897"/>
          </a:xfrm>
          <a:prstGeom prst="rect">
            <a:avLst/>
          </a:prstGeom>
          <a:ln w="28575">
            <a:solidFill>
              <a:schemeClr val="accent1"/>
            </a:solidFill>
          </a:ln>
        </p:spPr>
      </p:pic>
    </p:spTree>
    <p:extLst>
      <p:ext uri="{BB962C8B-B14F-4D97-AF65-F5344CB8AC3E}">
        <p14:creationId xmlns:p14="http://schemas.microsoft.com/office/powerpoint/2010/main" val="3627708723"/>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567315"/>
            <a:ext cx="12188952" cy="731520"/>
          </a:xfrm>
        </p:spPr>
        <p:txBody>
          <a:bodyPr>
            <a:spAutoFit/>
          </a:bodyPr>
          <a:lstStyle/>
          <a:p>
            <a:pPr algn="just">
              <a:spcAft>
                <a:spcPts val="600"/>
              </a:spcAft>
            </a:pPr>
            <a:r>
              <a:rPr lang="en-US" sz="1800" dirty="0"/>
              <a:t>The Default View for your Chromeleon Studio is a property of the Sequence. To set the Default View, right-click on the Sequence in the Navigation pane, and choose Properties.</a:t>
            </a:r>
          </a:p>
        </p:txBody>
      </p:sp>
      <p:sp>
        <p:nvSpPr>
          <p:cNvPr id="3" name="Title 2"/>
          <p:cNvSpPr>
            <a:spLocks noGrp="1"/>
          </p:cNvSpPr>
          <p:nvPr>
            <p:ph type="title"/>
          </p:nvPr>
        </p:nvSpPr>
        <p:spPr/>
        <p:txBody>
          <a:bodyPr/>
          <a:lstStyle/>
          <a:p>
            <a:r>
              <a:rPr lang="en-US" dirty="0"/>
              <a:t>Setting Default View Setting for Chromeleon Studio</a:t>
            </a:r>
          </a:p>
        </p:txBody>
      </p:sp>
      <p:pic>
        <p:nvPicPr>
          <p:cNvPr id="7" name="Content Placeholder 6">
            <a:extLst>
              <a:ext uri="{FF2B5EF4-FFF2-40B4-BE49-F238E27FC236}">
                <a16:creationId xmlns:a16="http://schemas.microsoft.com/office/drawing/2014/main" id="{F6B30201-7D35-41B3-B165-AFDC3AECEB5F}"/>
              </a:ext>
            </a:extLst>
          </p:cNvPr>
          <p:cNvPicPr>
            <a:picLocks noGrp="1" noChangeAspect="1"/>
          </p:cNvPicPr>
          <p:nvPr>
            <p:ph sz="half" idx="1"/>
          </p:nvPr>
        </p:nvPicPr>
        <p:blipFill rotWithShape="1">
          <a:blip r:embed="rId2"/>
          <a:srcRect b="3881"/>
          <a:stretch/>
        </p:blipFill>
        <p:spPr>
          <a:xfrm>
            <a:off x="1637110" y="640080"/>
            <a:ext cx="8917781" cy="4821574"/>
          </a:xfrm>
          <a:prstGeom prst="rect">
            <a:avLst/>
          </a:prstGeom>
          <a:ln w="28575">
            <a:solidFill>
              <a:schemeClr val="accent1"/>
            </a:solidFill>
          </a:ln>
        </p:spPr>
      </p:pic>
    </p:spTree>
    <p:extLst>
      <p:ext uri="{BB962C8B-B14F-4D97-AF65-F5344CB8AC3E}">
        <p14:creationId xmlns:p14="http://schemas.microsoft.com/office/powerpoint/2010/main" val="1479055408"/>
      </p:ext>
    </p:extLst>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203315"/>
            <a:ext cx="12188952" cy="1097280"/>
          </a:xfrm>
        </p:spPr>
        <p:txBody>
          <a:bodyPr>
            <a:spAutoFit/>
          </a:bodyPr>
          <a:lstStyle/>
          <a:p>
            <a:pPr algn="just">
              <a:spcAft>
                <a:spcPts val="600"/>
              </a:spcAft>
            </a:pPr>
            <a:r>
              <a:rPr lang="en-US" sz="1800" dirty="0"/>
              <a:t>The Sequence Properties window appears.</a:t>
            </a:r>
          </a:p>
          <a:p>
            <a:pPr algn="just">
              <a:spcAft>
                <a:spcPts val="600"/>
              </a:spcAft>
            </a:pPr>
            <a:r>
              <a:rPr lang="en-US" sz="1800" dirty="0"/>
              <a:t>Click on the drop-down menu for “</a:t>
            </a:r>
            <a:r>
              <a:rPr lang="en-US" sz="1800" u="sng" dirty="0"/>
              <a:t>V</a:t>
            </a:r>
            <a:r>
              <a:rPr lang="en-US" sz="1800" dirty="0"/>
              <a:t>iew Settings” and choose the Chromeleon Studio View template you want to use as default.</a:t>
            </a:r>
          </a:p>
        </p:txBody>
      </p:sp>
      <p:sp>
        <p:nvSpPr>
          <p:cNvPr id="3" name="Title 2"/>
          <p:cNvSpPr>
            <a:spLocks noGrp="1"/>
          </p:cNvSpPr>
          <p:nvPr>
            <p:ph type="title"/>
          </p:nvPr>
        </p:nvSpPr>
        <p:spPr/>
        <p:txBody>
          <a:bodyPr/>
          <a:lstStyle/>
          <a:p>
            <a:r>
              <a:rPr lang="en-US" dirty="0"/>
              <a:t>Setting Default View Setting for Chromeleon Studio</a:t>
            </a:r>
          </a:p>
        </p:txBody>
      </p:sp>
      <p:pic>
        <p:nvPicPr>
          <p:cNvPr id="7" name="Content Placeholder 6">
            <a:extLst>
              <a:ext uri="{FF2B5EF4-FFF2-40B4-BE49-F238E27FC236}">
                <a16:creationId xmlns:a16="http://schemas.microsoft.com/office/drawing/2014/main" id="{A28835E4-341B-4BF0-BCFD-815E950244A6}"/>
              </a:ext>
            </a:extLst>
          </p:cNvPr>
          <p:cNvPicPr>
            <a:picLocks noGrp="1" noChangeAspect="1"/>
          </p:cNvPicPr>
          <p:nvPr>
            <p:ph sz="half" idx="1"/>
          </p:nvPr>
        </p:nvPicPr>
        <p:blipFill>
          <a:blip r:embed="rId2"/>
          <a:stretch>
            <a:fillRect/>
          </a:stretch>
        </p:blipFill>
        <p:spPr>
          <a:xfrm>
            <a:off x="1979327" y="640079"/>
            <a:ext cx="8233346" cy="4458957"/>
          </a:xfrm>
          <a:prstGeom prst="rect">
            <a:avLst/>
          </a:prstGeom>
          <a:ln w="28575">
            <a:solidFill>
              <a:schemeClr val="accent1"/>
            </a:solidFill>
          </a:ln>
        </p:spPr>
      </p:pic>
    </p:spTree>
    <p:extLst>
      <p:ext uri="{BB962C8B-B14F-4D97-AF65-F5344CB8AC3E}">
        <p14:creationId xmlns:p14="http://schemas.microsoft.com/office/powerpoint/2010/main" val="1693743475"/>
      </p:ext>
    </p:extLst>
  </p:cSld>
  <p:clrMapOvr>
    <a:masterClrMapping/>
  </p:clrMapOvr>
  <p:transition>
    <p:fade/>
  </p:transition>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5.1: Data Processing - Processing Method / MS Component Table</a:t>
            </a:r>
          </a:p>
        </p:txBody>
      </p:sp>
      <p:sp>
        <p:nvSpPr>
          <p:cNvPr id="5" name="Text Placeholder 4"/>
          <p:cNvSpPr>
            <a:spLocks noGrp="1"/>
          </p:cNvSpPr>
          <p:nvPr>
            <p:ph type="body" sz="quarter" idx="10"/>
          </p:nvPr>
        </p:nvSpPr>
        <p:spPr/>
        <p:txBody>
          <a:bodyPr/>
          <a:lstStyle/>
          <a:p>
            <a:r>
              <a:rPr lang="en-US" b="1" dirty="0"/>
              <a:t>Module 5.1: Data Processing - Processing Method / MS Component Table</a:t>
            </a:r>
          </a:p>
        </p:txBody>
      </p:sp>
    </p:spTree>
    <p:extLst>
      <p:ext uri="{BB962C8B-B14F-4D97-AF65-F5344CB8AC3E}">
        <p14:creationId xmlns:p14="http://schemas.microsoft.com/office/powerpoint/2010/main" val="1719485683"/>
      </p:ext>
    </p:extLst>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3" y="5171396"/>
            <a:ext cx="12188952" cy="1123380"/>
          </a:xfrm>
        </p:spPr>
        <p:txBody>
          <a:bodyPr>
            <a:spAutoFit/>
          </a:bodyPr>
          <a:lstStyle/>
          <a:p>
            <a:pPr algn="just">
              <a:spcAft>
                <a:spcPts val="600"/>
              </a:spcAft>
            </a:pPr>
            <a:r>
              <a:rPr lang="en-US" sz="1800" dirty="0"/>
              <a:t>Click on the “MS Component Table” tab in the Processing Method window.</a:t>
            </a:r>
          </a:p>
          <a:p>
            <a:pPr algn="just">
              <a:spcAft>
                <a:spcPts val="600"/>
              </a:spcAft>
            </a:pPr>
            <a:r>
              <a:rPr lang="en-US" sz="1800" dirty="0"/>
              <a:t>Next, click on the Processing Method tab in the ribbon and click          icon.</a:t>
            </a:r>
          </a:p>
          <a:p>
            <a:pPr lvl="1" algn="just">
              <a:spcAft>
                <a:spcPts val="600"/>
              </a:spcAft>
            </a:pPr>
            <a:r>
              <a:rPr lang="en-US" sz="1600" dirty="0"/>
              <a:t>This is greyed out if the MS Component Table tab is selected.</a:t>
            </a:r>
          </a:p>
        </p:txBody>
      </p:sp>
      <p:sp>
        <p:nvSpPr>
          <p:cNvPr id="3" name="Title 2"/>
          <p:cNvSpPr>
            <a:spLocks noGrp="1"/>
          </p:cNvSpPr>
          <p:nvPr>
            <p:ph type="title"/>
          </p:nvPr>
        </p:nvSpPr>
        <p:spPr/>
        <p:txBody>
          <a:bodyPr/>
          <a:lstStyle/>
          <a:p>
            <a:r>
              <a:rPr lang="en-US" dirty="0"/>
              <a:t>Importing new components</a:t>
            </a:r>
          </a:p>
        </p:txBody>
      </p:sp>
      <p:pic>
        <p:nvPicPr>
          <p:cNvPr id="10" name="Picture 9"/>
          <p:cNvPicPr>
            <a:picLocks noChangeAspect="1"/>
          </p:cNvPicPr>
          <p:nvPr/>
        </p:nvPicPr>
        <p:blipFill rotWithShape="1">
          <a:blip r:embed="rId2"/>
          <a:srcRect l="8913" t="5441" r="87896" b="91908"/>
          <a:stretch/>
        </p:blipFill>
        <p:spPr>
          <a:xfrm>
            <a:off x="6781230" y="5655170"/>
            <a:ext cx="491828" cy="223118"/>
          </a:xfrm>
          <a:prstGeom prst="rect">
            <a:avLst/>
          </a:prstGeom>
        </p:spPr>
      </p:pic>
      <p:pic>
        <p:nvPicPr>
          <p:cNvPr id="6" name="Content Placeholder 5">
            <a:extLst>
              <a:ext uri="{FF2B5EF4-FFF2-40B4-BE49-F238E27FC236}">
                <a16:creationId xmlns:a16="http://schemas.microsoft.com/office/drawing/2014/main" id="{007AF74B-E6AF-43DF-B401-6FB24BDADC92}"/>
              </a:ext>
            </a:extLst>
          </p:cNvPr>
          <p:cNvPicPr>
            <a:picLocks noGrp="1" noChangeAspect="1"/>
          </p:cNvPicPr>
          <p:nvPr>
            <p:ph sz="half" idx="1"/>
          </p:nvPr>
        </p:nvPicPr>
        <p:blipFill rotWithShape="1">
          <a:blip r:embed="rId3"/>
          <a:srcRect b="3423"/>
          <a:stretch/>
        </p:blipFill>
        <p:spPr>
          <a:xfrm>
            <a:off x="2026704" y="640080"/>
            <a:ext cx="8138593" cy="4421286"/>
          </a:xfrm>
          <a:prstGeom prst="rect">
            <a:avLst/>
          </a:prstGeom>
          <a:ln w="28575">
            <a:solidFill>
              <a:schemeClr val="accent1"/>
            </a:solidFill>
          </a:ln>
        </p:spPr>
      </p:pic>
    </p:spTree>
    <p:extLst>
      <p:ext uri="{BB962C8B-B14F-4D97-AF65-F5344CB8AC3E}">
        <p14:creationId xmlns:p14="http://schemas.microsoft.com/office/powerpoint/2010/main" val="1596608245"/>
      </p:ext>
    </p:extLst>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561402"/>
            <a:ext cx="12188952" cy="738660"/>
          </a:xfrm>
        </p:spPr>
        <p:txBody>
          <a:bodyPr>
            <a:spAutoFit/>
          </a:bodyPr>
          <a:lstStyle/>
          <a:p>
            <a:pPr algn="just">
              <a:spcAft>
                <a:spcPts val="600"/>
              </a:spcAft>
            </a:pPr>
            <a:r>
              <a:rPr lang="en-US" sz="1800" dirty="0"/>
              <a:t>In the pop-up window that appears:</a:t>
            </a:r>
          </a:p>
          <a:p>
            <a:pPr lvl="1" algn="just">
              <a:spcAft>
                <a:spcPts val="600"/>
              </a:spcAft>
            </a:pPr>
            <a:r>
              <a:rPr lang="en-US" sz="1600" dirty="0"/>
              <a:t>Click the drop-down arrow (next to Browse) and select “MS Raw Data”.</a:t>
            </a:r>
          </a:p>
        </p:txBody>
      </p:sp>
      <p:sp>
        <p:nvSpPr>
          <p:cNvPr id="3" name="Title 2"/>
          <p:cNvSpPr>
            <a:spLocks noGrp="1"/>
          </p:cNvSpPr>
          <p:nvPr>
            <p:ph type="title"/>
          </p:nvPr>
        </p:nvSpPr>
        <p:spPr/>
        <p:txBody>
          <a:bodyPr/>
          <a:lstStyle/>
          <a:p>
            <a:r>
              <a:rPr lang="en-US" dirty="0"/>
              <a:t>Importing new components</a:t>
            </a:r>
          </a:p>
        </p:txBody>
      </p:sp>
      <p:pic>
        <p:nvPicPr>
          <p:cNvPr id="6" name="Content Placeholder 5">
            <a:extLst>
              <a:ext uri="{FF2B5EF4-FFF2-40B4-BE49-F238E27FC236}">
                <a16:creationId xmlns:a16="http://schemas.microsoft.com/office/drawing/2014/main" id="{25A53CEE-357B-411D-A56F-B43D97DDA16F}"/>
              </a:ext>
            </a:extLst>
          </p:cNvPr>
          <p:cNvPicPr>
            <a:picLocks noGrp="1" noChangeAspect="1"/>
          </p:cNvPicPr>
          <p:nvPr>
            <p:ph sz="half" idx="1"/>
          </p:nvPr>
        </p:nvPicPr>
        <p:blipFill rotWithShape="1">
          <a:blip r:embed="rId2"/>
          <a:srcRect b="3269"/>
          <a:stretch/>
        </p:blipFill>
        <p:spPr>
          <a:xfrm>
            <a:off x="1672788" y="640080"/>
            <a:ext cx="8846425" cy="4813461"/>
          </a:xfrm>
          <a:prstGeom prst="rect">
            <a:avLst/>
          </a:prstGeom>
          <a:ln w="28575">
            <a:solidFill>
              <a:schemeClr val="accent1"/>
            </a:solidFill>
          </a:ln>
        </p:spPr>
      </p:pic>
    </p:spTree>
    <p:extLst>
      <p:ext uri="{BB962C8B-B14F-4D97-AF65-F5344CB8AC3E}">
        <p14:creationId xmlns:p14="http://schemas.microsoft.com/office/powerpoint/2010/main" val="3123176628"/>
      </p:ext>
    </p:extLst>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3" y="5523533"/>
            <a:ext cx="12188952" cy="769437"/>
          </a:xfrm>
        </p:spPr>
        <p:txBody>
          <a:bodyPr>
            <a:spAutoFit/>
          </a:bodyPr>
          <a:lstStyle/>
          <a:p>
            <a:pPr algn="just">
              <a:spcAft>
                <a:spcPts val="600"/>
              </a:spcAft>
            </a:pPr>
            <a:r>
              <a:rPr lang="en-US" sz="1800" dirty="0"/>
              <a:t>Browse to the location of the MS Raw Data you previously acquired.</a:t>
            </a:r>
          </a:p>
          <a:p>
            <a:pPr algn="just">
              <a:spcAft>
                <a:spcPts val="600"/>
              </a:spcAft>
            </a:pPr>
            <a:r>
              <a:rPr lang="en-US" sz="1800" dirty="0"/>
              <a:t>Click Open.</a:t>
            </a:r>
          </a:p>
        </p:txBody>
      </p:sp>
      <p:sp>
        <p:nvSpPr>
          <p:cNvPr id="3" name="Title 2"/>
          <p:cNvSpPr>
            <a:spLocks noGrp="1"/>
          </p:cNvSpPr>
          <p:nvPr>
            <p:ph type="title"/>
          </p:nvPr>
        </p:nvSpPr>
        <p:spPr/>
        <p:txBody>
          <a:bodyPr/>
          <a:lstStyle/>
          <a:p>
            <a:r>
              <a:rPr lang="en-US" dirty="0"/>
              <a:t>Importing new components</a:t>
            </a:r>
          </a:p>
        </p:txBody>
      </p:sp>
      <p:pic>
        <p:nvPicPr>
          <p:cNvPr id="6" name="Content Placeholder 5">
            <a:extLst>
              <a:ext uri="{FF2B5EF4-FFF2-40B4-BE49-F238E27FC236}">
                <a16:creationId xmlns:a16="http://schemas.microsoft.com/office/drawing/2014/main" id="{C55D8EAE-D3F9-47CF-A1BF-C5E6E4E1276D}"/>
              </a:ext>
            </a:extLst>
          </p:cNvPr>
          <p:cNvPicPr>
            <a:picLocks noGrp="1" noChangeAspect="1"/>
          </p:cNvPicPr>
          <p:nvPr>
            <p:ph sz="half" idx="1"/>
          </p:nvPr>
        </p:nvPicPr>
        <p:blipFill>
          <a:blip r:embed="rId2"/>
          <a:stretch>
            <a:fillRect/>
          </a:stretch>
        </p:blipFill>
        <p:spPr>
          <a:xfrm>
            <a:off x="3020369" y="640080"/>
            <a:ext cx="6151262" cy="4772345"/>
          </a:xfrm>
          <a:prstGeom prst="rect">
            <a:avLst/>
          </a:prstGeom>
          <a:ln w="28575">
            <a:solidFill>
              <a:schemeClr val="accent1"/>
            </a:solidFill>
          </a:ln>
        </p:spPr>
      </p:pic>
    </p:spTree>
    <p:extLst>
      <p:ext uri="{BB962C8B-B14F-4D97-AF65-F5344CB8AC3E}">
        <p14:creationId xmlns:p14="http://schemas.microsoft.com/office/powerpoint/2010/main" val="2147269757"/>
      </p:ext>
    </p:extLst>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4896395"/>
            <a:ext cx="12188952" cy="1400379"/>
          </a:xfrm>
        </p:spPr>
        <p:txBody>
          <a:bodyPr>
            <a:spAutoFit/>
          </a:bodyPr>
          <a:lstStyle/>
          <a:p>
            <a:pPr algn="just">
              <a:spcAft>
                <a:spcPts val="600"/>
              </a:spcAft>
            </a:pPr>
            <a:r>
              <a:rPr lang="en-US" sz="1800" dirty="0"/>
              <a:t>The Components should now appear in the “Compound Data Import” window.</a:t>
            </a:r>
          </a:p>
          <a:p>
            <a:pPr algn="just">
              <a:spcAft>
                <a:spcPts val="600"/>
              </a:spcAft>
            </a:pPr>
            <a:r>
              <a:rPr lang="en-US" sz="1800" dirty="0"/>
              <a:t>Click Import.</a:t>
            </a:r>
          </a:p>
          <a:p>
            <a:pPr algn="just">
              <a:spcAft>
                <a:spcPts val="600"/>
              </a:spcAft>
            </a:pPr>
            <a:r>
              <a:rPr lang="en-US" sz="1800" b="1" u="sng" dirty="0">
                <a:solidFill>
                  <a:srgbClr val="FF0000"/>
                </a:solidFill>
              </a:rPr>
              <a:t>NOTE</a:t>
            </a:r>
            <a:r>
              <a:rPr lang="en-US" sz="1800" b="1" dirty="0"/>
              <a:t>: </a:t>
            </a:r>
            <a:r>
              <a:rPr lang="en-US" sz="1800" dirty="0"/>
              <a:t>You have the option of manually selecting a few components from the list by checking only those components.</a:t>
            </a:r>
          </a:p>
        </p:txBody>
      </p:sp>
      <p:sp>
        <p:nvSpPr>
          <p:cNvPr id="3" name="Title 2"/>
          <p:cNvSpPr>
            <a:spLocks noGrp="1"/>
          </p:cNvSpPr>
          <p:nvPr>
            <p:ph type="title"/>
          </p:nvPr>
        </p:nvSpPr>
        <p:spPr/>
        <p:txBody>
          <a:bodyPr/>
          <a:lstStyle/>
          <a:p>
            <a:r>
              <a:rPr lang="en-US" dirty="0"/>
              <a:t>Importing new components</a:t>
            </a:r>
          </a:p>
        </p:txBody>
      </p:sp>
      <p:pic>
        <p:nvPicPr>
          <p:cNvPr id="6" name="Content Placeholder 5">
            <a:extLst>
              <a:ext uri="{FF2B5EF4-FFF2-40B4-BE49-F238E27FC236}">
                <a16:creationId xmlns:a16="http://schemas.microsoft.com/office/drawing/2014/main" id="{FE94D35D-9A76-4114-B41B-CD6BE86FCB72}"/>
              </a:ext>
            </a:extLst>
          </p:cNvPr>
          <p:cNvPicPr>
            <a:picLocks noGrp="1" noChangeAspect="1"/>
          </p:cNvPicPr>
          <p:nvPr>
            <p:ph sz="half" idx="1"/>
          </p:nvPr>
        </p:nvPicPr>
        <p:blipFill>
          <a:blip r:embed="rId2"/>
          <a:stretch>
            <a:fillRect/>
          </a:stretch>
        </p:blipFill>
        <p:spPr>
          <a:xfrm>
            <a:off x="3423444" y="640080"/>
            <a:ext cx="5345113" cy="4151606"/>
          </a:xfrm>
          <a:prstGeom prst="rect">
            <a:avLst/>
          </a:prstGeom>
          <a:ln w="28575">
            <a:solidFill>
              <a:schemeClr val="accent1"/>
            </a:solidFill>
          </a:ln>
        </p:spPr>
      </p:pic>
    </p:spTree>
    <p:extLst>
      <p:ext uri="{BB962C8B-B14F-4D97-AF65-F5344CB8AC3E}">
        <p14:creationId xmlns:p14="http://schemas.microsoft.com/office/powerpoint/2010/main" val="39277211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2731"/>
            <a:ext cx="12188952" cy="822960"/>
          </a:xfrm>
        </p:spPr>
        <p:txBody>
          <a:bodyPr>
            <a:spAutoFit/>
          </a:bodyPr>
          <a:lstStyle/>
          <a:p>
            <a:pPr algn="just"/>
            <a:r>
              <a:rPr lang="en-US" sz="1800" dirty="0"/>
              <a:t>In this example, we are editing the Column Compartment.</a:t>
            </a:r>
          </a:p>
          <a:p>
            <a:pPr lvl="1" algn="just"/>
            <a:r>
              <a:rPr lang="en-US" sz="1600" dirty="0"/>
              <a:t>Hence the Column Compartment Configuration window appears.</a:t>
            </a:r>
          </a:p>
        </p:txBody>
      </p:sp>
      <p:sp>
        <p:nvSpPr>
          <p:cNvPr id="3" name="Title 2"/>
          <p:cNvSpPr>
            <a:spLocks noGrp="1"/>
          </p:cNvSpPr>
          <p:nvPr>
            <p:ph type="title"/>
          </p:nvPr>
        </p:nvSpPr>
        <p:spPr/>
        <p:txBody>
          <a:bodyPr/>
          <a:lstStyle/>
          <a:p>
            <a:r>
              <a:rPr lang="en-US" dirty="0"/>
              <a:t>Editing a Module</a:t>
            </a:r>
          </a:p>
        </p:txBody>
      </p:sp>
      <p:pic>
        <p:nvPicPr>
          <p:cNvPr id="4" name="Content Placeholder 3"/>
          <p:cNvPicPr>
            <a:picLocks noGrp="1" noChangeAspect="1"/>
          </p:cNvPicPr>
          <p:nvPr>
            <p:ph sz="half" idx="1"/>
          </p:nvPr>
        </p:nvPicPr>
        <p:blipFill>
          <a:blip r:embed="rId2"/>
          <a:stretch>
            <a:fillRect/>
          </a:stretch>
        </p:blipFill>
        <p:spPr>
          <a:xfrm>
            <a:off x="3762375" y="640080"/>
            <a:ext cx="4667250" cy="4343400"/>
          </a:xfrm>
          <a:prstGeom prst="rect">
            <a:avLst/>
          </a:prstGeom>
          <a:ln w="28575">
            <a:solidFill>
              <a:schemeClr val="accent1"/>
            </a:solidFill>
          </a:ln>
        </p:spPr>
      </p:pic>
    </p:spTree>
    <p:extLst>
      <p:ext uri="{BB962C8B-B14F-4D97-AF65-F5344CB8AC3E}">
        <p14:creationId xmlns:p14="http://schemas.microsoft.com/office/powerpoint/2010/main" val="1293046483"/>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8880"/>
            <a:ext cx="12188952" cy="457200"/>
          </a:xfrm>
        </p:spPr>
        <p:txBody>
          <a:bodyPr>
            <a:spAutoFit/>
          </a:bodyPr>
          <a:lstStyle/>
          <a:p>
            <a:pPr algn="just">
              <a:spcAft>
                <a:spcPts val="600"/>
              </a:spcAft>
            </a:pPr>
            <a:r>
              <a:rPr lang="en-US" sz="1800" dirty="0"/>
              <a:t>When the import process is complete, the imported components should now appear in the MS Component Table.</a:t>
            </a:r>
          </a:p>
        </p:txBody>
      </p:sp>
      <p:sp>
        <p:nvSpPr>
          <p:cNvPr id="3" name="Title 2"/>
          <p:cNvSpPr>
            <a:spLocks noGrp="1"/>
          </p:cNvSpPr>
          <p:nvPr>
            <p:ph type="title"/>
          </p:nvPr>
        </p:nvSpPr>
        <p:spPr/>
        <p:txBody>
          <a:bodyPr/>
          <a:lstStyle/>
          <a:p>
            <a:r>
              <a:rPr lang="en-US" dirty="0"/>
              <a:t>Importing new components</a:t>
            </a:r>
          </a:p>
        </p:txBody>
      </p:sp>
      <p:pic>
        <p:nvPicPr>
          <p:cNvPr id="6" name="Content Placeholder 5">
            <a:extLst>
              <a:ext uri="{FF2B5EF4-FFF2-40B4-BE49-F238E27FC236}">
                <a16:creationId xmlns:a16="http://schemas.microsoft.com/office/drawing/2014/main" id="{77C030AA-ADBE-4CB9-834F-6770FE48B25C}"/>
              </a:ext>
            </a:extLst>
          </p:cNvPr>
          <p:cNvPicPr>
            <a:picLocks noGrp="1" noChangeAspect="1"/>
          </p:cNvPicPr>
          <p:nvPr>
            <p:ph sz="half" idx="1"/>
          </p:nvPr>
        </p:nvPicPr>
        <p:blipFill>
          <a:blip r:embed="rId2"/>
          <a:stretch>
            <a:fillRect/>
          </a:stretch>
        </p:blipFill>
        <p:spPr>
          <a:xfrm>
            <a:off x="1401854" y="640079"/>
            <a:ext cx="9388292" cy="5084445"/>
          </a:xfrm>
          <a:prstGeom prst="rect">
            <a:avLst/>
          </a:prstGeom>
          <a:ln w="28575">
            <a:solidFill>
              <a:schemeClr val="accent1"/>
            </a:solidFill>
          </a:ln>
        </p:spPr>
      </p:pic>
    </p:spTree>
    <p:extLst>
      <p:ext uri="{BB962C8B-B14F-4D97-AF65-F5344CB8AC3E}">
        <p14:creationId xmlns:p14="http://schemas.microsoft.com/office/powerpoint/2010/main" val="2106859092"/>
      </p:ext>
    </p:extLst>
  </p:cSld>
  <p:clrMapOvr>
    <a:masterClrMapping/>
  </p:clrMapOvr>
  <p:transition>
    <p:fade/>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606597"/>
            <a:ext cx="12188952" cy="692493"/>
          </a:xfrm>
        </p:spPr>
        <p:txBody>
          <a:bodyPr>
            <a:spAutoFit/>
          </a:bodyPr>
          <a:lstStyle/>
          <a:p>
            <a:pPr algn="just">
              <a:spcAft>
                <a:spcPts val="600"/>
              </a:spcAft>
            </a:pPr>
            <a:r>
              <a:rPr lang="en-US" sz="1800" dirty="0"/>
              <a:t>Right-click on the top of the MS Components Table where the Column Names are located and choose the “Table Columns…” option.</a:t>
            </a:r>
          </a:p>
        </p:txBody>
      </p:sp>
      <p:sp>
        <p:nvSpPr>
          <p:cNvPr id="3" name="Title 2"/>
          <p:cNvSpPr>
            <a:spLocks noGrp="1"/>
          </p:cNvSpPr>
          <p:nvPr>
            <p:ph type="title"/>
          </p:nvPr>
        </p:nvSpPr>
        <p:spPr/>
        <p:txBody>
          <a:bodyPr/>
          <a:lstStyle/>
          <a:p>
            <a:r>
              <a:rPr lang="en-US" b="1" dirty="0">
                <a:solidFill>
                  <a:schemeClr val="accent6"/>
                </a:solidFill>
              </a:rPr>
              <a:t>MS Components Table Tips &amp; Tricks: Freeze Columns</a:t>
            </a:r>
            <a:endParaRPr lang="en-US" dirty="0">
              <a:solidFill>
                <a:schemeClr val="accent6"/>
              </a:solidFill>
            </a:endParaRPr>
          </a:p>
        </p:txBody>
      </p:sp>
      <p:pic>
        <p:nvPicPr>
          <p:cNvPr id="6" name="Content Placeholder 5">
            <a:extLst>
              <a:ext uri="{FF2B5EF4-FFF2-40B4-BE49-F238E27FC236}">
                <a16:creationId xmlns:a16="http://schemas.microsoft.com/office/drawing/2014/main" id="{731E39C7-48B6-4EE6-93DD-83FCAA69EA04}"/>
              </a:ext>
            </a:extLst>
          </p:cNvPr>
          <p:cNvPicPr>
            <a:picLocks noGrp="1" noChangeAspect="1"/>
          </p:cNvPicPr>
          <p:nvPr>
            <p:ph sz="half" idx="1"/>
          </p:nvPr>
        </p:nvPicPr>
        <p:blipFill rotWithShape="1">
          <a:blip r:embed="rId2"/>
          <a:srcRect b="3637"/>
          <a:stretch/>
        </p:blipFill>
        <p:spPr>
          <a:xfrm>
            <a:off x="1613496" y="640080"/>
            <a:ext cx="8965009" cy="4859407"/>
          </a:xfrm>
          <a:prstGeom prst="rect">
            <a:avLst/>
          </a:prstGeom>
          <a:ln w="28575">
            <a:solidFill>
              <a:schemeClr val="accent1"/>
            </a:solidFill>
          </a:ln>
        </p:spPr>
      </p:pic>
    </p:spTree>
    <p:extLst>
      <p:ext uri="{BB962C8B-B14F-4D97-AF65-F5344CB8AC3E}">
        <p14:creationId xmlns:p14="http://schemas.microsoft.com/office/powerpoint/2010/main" val="1996587392"/>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3" y="5472882"/>
            <a:ext cx="12188952" cy="822960"/>
          </a:xfrm>
        </p:spPr>
        <p:txBody>
          <a:bodyPr>
            <a:spAutoFit/>
          </a:bodyPr>
          <a:lstStyle/>
          <a:p>
            <a:pPr algn="just">
              <a:spcAft>
                <a:spcPts val="600"/>
              </a:spcAft>
            </a:pPr>
            <a:r>
              <a:rPr lang="en-US" sz="1800" dirty="0"/>
              <a:t>In the Table Columns pop-up window that appears, input “3” for Frozen Columns (</a:t>
            </a:r>
            <a:r>
              <a:rPr lang="en-US" sz="1800" i="1" dirty="0"/>
              <a:t>red box</a:t>
            </a:r>
            <a:r>
              <a:rPr lang="en-US" sz="1800" dirty="0"/>
              <a:t>).</a:t>
            </a:r>
          </a:p>
          <a:p>
            <a:pPr algn="just">
              <a:spcAft>
                <a:spcPts val="600"/>
              </a:spcAft>
            </a:pPr>
            <a:r>
              <a:rPr lang="en-US" sz="1800" dirty="0"/>
              <a:t>Click “OK”.</a:t>
            </a:r>
          </a:p>
        </p:txBody>
      </p:sp>
      <p:sp>
        <p:nvSpPr>
          <p:cNvPr id="3" name="Title 2"/>
          <p:cNvSpPr>
            <a:spLocks noGrp="1"/>
          </p:cNvSpPr>
          <p:nvPr>
            <p:ph type="title"/>
          </p:nvPr>
        </p:nvSpPr>
        <p:spPr/>
        <p:txBody>
          <a:bodyPr/>
          <a:lstStyle/>
          <a:p>
            <a:r>
              <a:rPr lang="en-US" b="1" dirty="0">
                <a:solidFill>
                  <a:schemeClr val="accent6"/>
                </a:solidFill>
              </a:rPr>
              <a:t>MS Components Table Tips &amp; Tricks: Freeze Columns</a:t>
            </a:r>
            <a:endParaRPr lang="en-US" dirty="0">
              <a:solidFill>
                <a:schemeClr val="accent6"/>
              </a:solidFill>
            </a:endParaRPr>
          </a:p>
        </p:txBody>
      </p:sp>
      <p:pic>
        <p:nvPicPr>
          <p:cNvPr id="6" name="Content Placeholder 5">
            <a:extLst>
              <a:ext uri="{FF2B5EF4-FFF2-40B4-BE49-F238E27FC236}">
                <a16:creationId xmlns:a16="http://schemas.microsoft.com/office/drawing/2014/main" id="{278CE6E9-7476-415C-A252-3B64E3B653E3}"/>
              </a:ext>
            </a:extLst>
          </p:cNvPr>
          <p:cNvPicPr>
            <a:picLocks noGrp="1" noChangeAspect="1"/>
          </p:cNvPicPr>
          <p:nvPr>
            <p:ph sz="half" idx="1"/>
          </p:nvPr>
        </p:nvPicPr>
        <p:blipFill>
          <a:blip r:embed="rId2"/>
          <a:stretch>
            <a:fillRect/>
          </a:stretch>
        </p:blipFill>
        <p:spPr>
          <a:xfrm>
            <a:off x="2076135" y="640079"/>
            <a:ext cx="8039730" cy="4721597"/>
          </a:xfrm>
          <a:prstGeom prst="rect">
            <a:avLst/>
          </a:prstGeom>
          <a:ln w="28575">
            <a:solidFill>
              <a:schemeClr val="accent1"/>
            </a:solidFill>
          </a:ln>
        </p:spPr>
      </p:pic>
      <p:sp>
        <p:nvSpPr>
          <p:cNvPr id="9" name="Rectangle 8"/>
          <p:cNvSpPr/>
          <p:nvPr/>
        </p:nvSpPr>
        <p:spPr bwMode="auto">
          <a:xfrm>
            <a:off x="3025878" y="4737408"/>
            <a:ext cx="1355622" cy="16796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549717792"/>
      </p:ext>
    </p:extLst>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accent6"/>
                </a:solidFill>
              </a:rPr>
              <a:t>MS Components Table Tips &amp; Tricks: Freeze Columns</a:t>
            </a:r>
            <a:endParaRPr lang="en-US" dirty="0">
              <a:solidFill>
                <a:schemeClr val="accent6"/>
              </a:solidFill>
            </a:endParaRPr>
          </a:p>
        </p:txBody>
      </p:sp>
      <p:sp>
        <p:nvSpPr>
          <p:cNvPr id="5" name="Content Placeholder 4"/>
          <p:cNvSpPr>
            <a:spLocks noGrp="1"/>
          </p:cNvSpPr>
          <p:nvPr>
            <p:ph sz="half" idx="10"/>
          </p:nvPr>
        </p:nvSpPr>
        <p:spPr>
          <a:xfrm>
            <a:off x="1524" y="5650149"/>
            <a:ext cx="12188952" cy="646323"/>
          </a:xfrm>
        </p:spPr>
        <p:txBody>
          <a:bodyPr wrap="square">
            <a:spAutoFit/>
          </a:bodyPr>
          <a:lstStyle/>
          <a:p>
            <a:pPr algn="just"/>
            <a:r>
              <a:rPr lang="en-US" sz="1800" dirty="0"/>
              <a:t>You should now be able to always see the first three columns (</a:t>
            </a:r>
            <a:r>
              <a:rPr lang="en-US" sz="1800" i="1" dirty="0"/>
              <a:t>red </a:t>
            </a:r>
            <a:r>
              <a:rPr lang="en-US" sz="1800" dirty="0"/>
              <a:t>box), even when you scroll to the MS Confirming Peak columns on the right.</a:t>
            </a:r>
          </a:p>
        </p:txBody>
      </p:sp>
      <p:pic>
        <p:nvPicPr>
          <p:cNvPr id="8" name="Content Placeholder 7">
            <a:extLst>
              <a:ext uri="{FF2B5EF4-FFF2-40B4-BE49-F238E27FC236}">
                <a16:creationId xmlns:a16="http://schemas.microsoft.com/office/drawing/2014/main" id="{98011E5E-4870-4FE2-AB64-5316756B92AA}"/>
              </a:ext>
            </a:extLst>
          </p:cNvPr>
          <p:cNvPicPr>
            <a:picLocks noGrp="1" noChangeAspect="1"/>
          </p:cNvPicPr>
          <p:nvPr>
            <p:ph sz="half" idx="1"/>
          </p:nvPr>
        </p:nvPicPr>
        <p:blipFill>
          <a:blip r:embed="rId2"/>
          <a:stretch>
            <a:fillRect/>
          </a:stretch>
        </p:blipFill>
        <p:spPr>
          <a:xfrm>
            <a:off x="1447801" y="640079"/>
            <a:ext cx="9296399" cy="2414883"/>
          </a:xfrm>
          <a:prstGeom prst="rect">
            <a:avLst/>
          </a:prstGeom>
          <a:ln w="28575">
            <a:solidFill>
              <a:schemeClr val="accent1"/>
            </a:solidFill>
          </a:ln>
        </p:spPr>
      </p:pic>
      <p:pic>
        <p:nvPicPr>
          <p:cNvPr id="9" name="Content Placeholder 8">
            <a:extLst>
              <a:ext uri="{FF2B5EF4-FFF2-40B4-BE49-F238E27FC236}">
                <a16:creationId xmlns:a16="http://schemas.microsoft.com/office/drawing/2014/main" id="{D1EF7CAA-3376-4624-AA3C-9EFA76EC32B9}"/>
              </a:ext>
            </a:extLst>
          </p:cNvPr>
          <p:cNvPicPr>
            <a:picLocks noGrp="1" noChangeAspect="1"/>
          </p:cNvPicPr>
          <p:nvPr>
            <p:ph sz="half" idx="13"/>
          </p:nvPr>
        </p:nvPicPr>
        <p:blipFill>
          <a:blip r:embed="rId3"/>
          <a:stretch>
            <a:fillRect/>
          </a:stretch>
        </p:blipFill>
        <p:spPr>
          <a:xfrm>
            <a:off x="1447801" y="3133066"/>
            <a:ext cx="9296399" cy="2394984"/>
          </a:xfrm>
          <a:prstGeom prst="rect">
            <a:avLst/>
          </a:prstGeom>
          <a:ln w="28575">
            <a:solidFill>
              <a:schemeClr val="accent1"/>
            </a:solidFill>
          </a:ln>
        </p:spPr>
      </p:pic>
      <p:sp>
        <p:nvSpPr>
          <p:cNvPr id="14" name="Rectangle 13"/>
          <p:cNvSpPr/>
          <p:nvPr/>
        </p:nvSpPr>
        <p:spPr bwMode="auto">
          <a:xfrm>
            <a:off x="1599874" y="1246845"/>
            <a:ext cx="1752925" cy="77777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6" name="Rectangle 15">
            <a:extLst>
              <a:ext uri="{FF2B5EF4-FFF2-40B4-BE49-F238E27FC236}">
                <a16:creationId xmlns:a16="http://schemas.microsoft.com/office/drawing/2014/main" id="{B4EAB662-2FFF-4F99-A9B8-909770F8BD8C}"/>
              </a:ext>
            </a:extLst>
          </p:cNvPr>
          <p:cNvSpPr/>
          <p:nvPr/>
        </p:nvSpPr>
        <p:spPr bwMode="auto">
          <a:xfrm>
            <a:off x="1599873" y="3739811"/>
            <a:ext cx="1752925" cy="72741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31582930"/>
      </p:ext>
    </p:extLst>
  </p:cSld>
  <p:clrMapOvr>
    <a:masterClrMapping/>
  </p:clrMapOvr>
  <p:transition>
    <p:fade/>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5.2: Data Processing - MS Component Window</a:t>
            </a:r>
          </a:p>
        </p:txBody>
      </p:sp>
      <p:sp>
        <p:nvSpPr>
          <p:cNvPr id="5" name="Text Placeholder 4"/>
          <p:cNvSpPr>
            <a:spLocks noGrp="1"/>
          </p:cNvSpPr>
          <p:nvPr>
            <p:ph type="body" sz="quarter" idx="10"/>
          </p:nvPr>
        </p:nvSpPr>
        <p:spPr/>
        <p:txBody>
          <a:bodyPr/>
          <a:lstStyle/>
          <a:p>
            <a:r>
              <a:rPr lang="en-US" b="1" dirty="0"/>
              <a:t>Module 5.2: Data Processing - MS Component Window</a:t>
            </a:r>
          </a:p>
        </p:txBody>
      </p:sp>
    </p:spTree>
    <p:extLst>
      <p:ext uri="{BB962C8B-B14F-4D97-AF65-F5344CB8AC3E}">
        <p14:creationId xmlns:p14="http://schemas.microsoft.com/office/powerpoint/2010/main" val="2599886137"/>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4"/>
          </p:nvPr>
        </p:nvSpPr>
        <p:spPr>
          <a:xfrm>
            <a:off x="0" y="5280297"/>
            <a:ext cx="12188952" cy="1015655"/>
          </a:xfrm>
        </p:spPr>
        <p:txBody>
          <a:bodyPr>
            <a:spAutoFit/>
          </a:bodyPr>
          <a:lstStyle/>
          <a:p>
            <a:pPr algn="just"/>
            <a:r>
              <a:rPr lang="en-US" sz="1800" dirty="0"/>
              <a:t>In the Data Processing Home tab, deselect the Auto Filters icon, and select the MS Components icon.</a:t>
            </a:r>
          </a:p>
          <a:p>
            <a:pPr lvl="1" algn="just"/>
            <a:r>
              <a:rPr lang="en-US" sz="1600" dirty="0"/>
              <a:t>The MS Components window (</a:t>
            </a:r>
            <a:r>
              <a:rPr lang="en-US" sz="1600" i="1" dirty="0"/>
              <a:t>red</a:t>
            </a:r>
            <a:r>
              <a:rPr lang="en-US" sz="1600" dirty="0"/>
              <a:t> box) should now appear next to the Chromatogram.</a:t>
            </a:r>
          </a:p>
          <a:p>
            <a:pPr lvl="1" algn="just"/>
            <a:r>
              <a:rPr lang="en-US" sz="1600" dirty="0"/>
              <a:t>Make sure that the MS Quantitation channel is selected by default (</a:t>
            </a:r>
            <a:r>
              <a:rPr lang="en-US" sz="1600" i="1" dirty="0"/>
              <a:t>blue box</a:t>
            </a:r>
            <a:r>
              <a:rPr lang="en-US" sz="1600" dirty="0"/>
              <a:t>)</a:t>
            </a:r>
          </a:p>
        </p:txBody>
      </p:sp>
      <p:pic>
        <p:nvPicPr>
          <p:cNvPr id="18" name="Content Placeholder 17">
            <a:extLst>
              <a:ext uri="{FF2B5EF4-FFF2-40B4-BE49-F238E27FC236}">
                <a16:creationId xmlns:a16="http://schemas.microsoft.com/office/drawing/2014/main" id="{378949E8-B810-40C0-B962-1392A8F38982}"/>
              </a:ext>
            </a:extLst>
          </p:cNvPr>
          <p:cNvPicPr>
            <a:picLocks noGrp="1" noChangeAspect="1"/>
          </p:cNvPicPr>
          <p:nvPr>
            <p:ph sz="half" idx="1"/>
          </p:nvPr>
        </p:nvPicPr>
        <p:blipFill>
          <a:blip r:embed="rId2"/>
          <a:stretch>
            <a:fillRect/>
          </a:stretch>
        </p:blipFill>
        <p:spPr>
          <a:xfrm>
            <a:off x="1907242" y="640080"/>
            <a:ext cx="8377516" cy="4530170"/>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 window</a:t>
            </a:r>
          </a:p>
        </p:txBody>
      </p:sp>
      <p:sp>
        <p:nvSpPr>
          <p:cNvPr id="9" name="Rectangle 8"/>
          <p:cNvSpPr/>
          <p:nvPr/>
        </p:nvSpPr>
        <p:spPr bwMode="auto">
          <a:xfrm>
            <a:off x="2986580" y="1249908"/>
            <a:ext cx="1909269" cy="239816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5" name="Rectangle 14">
            <a:extLst>
              <a:ext uri="{FF2B5EF4-FFF2-40B4-BE49-F238E27FC236}">
                <a16:creationId xmlns:a16="http://schemas.microsoft.com/office/drawing/2014/main" id="{D09EB20B-CFB7-44F6-BC84-0851FC152D65}"/>
              </a:ext>
            </a:extLst>
          </p:cNvPr>
          <p:cNvSpPr/>
          <p:nvPr/>
        </p:nvSpPr>
        <p:spPr bwMode="auto">
          <a:xfrm>
            <a:off x="1776134" y="2754662"/>
            <a:ext cx="977576" cy="114662"/>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12569933"/>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8949E8-B810-40C0-B962-1392A8F38982}"/>
              </a:ext>
            </a:extLst>
          </p:cNvPr>
          <p:cNvPicPr>
            <a:picLocks noGrp="1" noChangeAspect="1"/>
          </p:cNvPicPr>
          <p:nvPr>
            <p:ph sz="half" idx="1"/>
          </p:nvPr>
        </p:nvPicPr>
        <p:blipFill>
          <a:blip r:embed="rId2"/>
          <a:stretch>
            <a:fillRect/>
          </a:stretch>
        </p:blipFill>
        <p:spPr>
          <a:xfrm>
            <a:off x="1392892" y="640080"/>
            <a:ext cx="9406216" cy="5086443"/>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 window</a:t>
            </a:r>
          </a:p>
        </p:txBody>
      </p:sp>
      <p:sp>
        <p:nvSpPr>
          <p:cNvPr id="9" name="Rectangle 8"/>
          <p:cNvSpPr/>
          <p:nvPr/>
        </p:nvSpPr>
        <p:spPr bwMode="auto">
          <a:xfrm>
            <a:off x="1392892" y="3429000"/>
            <a:ext cx="1102658" cy="74295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5" name="Rectangle 14">
            <a:extLst>
              <a:ext uri="{FF2B5EF4-FFF2-40B4-BE49-F238E27FC236}">
                <a16:creationId xmlns:a16="http://schemas.microsoft.com/office/drawing/2014/main" id="{D09EB20B-CFB7-44F6-BC84-0851FC152D65}"/>
              </a:ext>
            </a:extLst>
          </p:cNvPr>
          <p:cNvSpPr/>
          <p:nvPr/>
        </p:nvSpPr>
        <p:spPr bwMode="auto">
          <a:xfrm>
            <a:off x="1776134" y="2754662"/>
            <a:ext cx="977576" cy="114662"/>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5" name="Content Placeholder 4"/>
          <p:cNvSpPr>
            <a:spLocks noGrp="1"/>
          </p:cNvSpPr>
          <p:nvPr>
            <p:ph sz="half" idx="14"/>
          </p:nvPr>
        </p:nvSpPr>
        <p:spPr>
          <a:xfrm>
            <a:off x="1524" y="5834534"/>
            <a:ext cx="12188952" cy="457200"/>
          </a:xfrm>
        </p:spPr>
        <p:txBody>
          <a:bodyPr>
            <a:spAutoFit/>
          </a:bodyPr>
          <a:lstStyle/>
          <a:p>
            <a:pPr algn="just"/>
            <a:r>
              <a:rPr lang="en-US" sz="1800" dirty="0"/>
              <a:t>Switch from a component to another by clicking on a different component in the Components list (</a:t>
            </a:r>
            <a:r>
              <a:rPr lang="en-US" sz="1800" i="1" dirty="0"/>
              <a:t>red box</a:t>
            </a:r>
            <a:r>
              <a:rPr lang="en-US" sz="1800" dirty="0"/>
              <a:t>). </a:t>
            </a:r>
          </a:p>
        </p:txBody>
      </p:sp>
    </p:spTree>
    <p:extLst>
      <p:ext uri="{BB962C8B-B14F-4D97-AF65-F5344CB8AC3E}">
        <p14:creationId xmlns:p14="http://schemas.microsoft.com/office/powerpoint/2010/main" val="3862006761"/>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764C54B-C256-48BD-98BF-306813A4C317}"/>
              </a:ext>
            </a:extLst>
          </p:cNvPr>
          <p:cNvPicPr>
            <a:picLocks noGrp="1" noChangeAspect="1"/>
          </p:cNvPicPr>
          <p:nvPr>
            <p:ph sz="half" idx="1"/>
          </p:nvPr>
        </p:nvPicPr>
        <p:blipFill rotWithShape="1">
          <a:blip r:embed="rId2"/>
          <a:srcRect b="3833"/>
          <a:stretch/>
        </p:blipFill>
        <p:spPr>
          <a:xfrm>
            <a:off x="1580268" y="640079"/>
            <a:ext cx="9031464" cy="4885487"/>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 window</a:t>
            </a:r>
          </a:p>
        </p:txBody>
      </p:sp>
      <p:sp>
        <p:nvSpPr>
          <p:cNvPr id="9" name="Rectangle 8"/>
          <p:cNvSpPr/>
          <p:nvPr/>
        </p:nvSpPr>
        <p:spPr bwMode="auto">
          <a:xfrm>
            <a:off x="5501181" y="4162425"/>
            <a:ext cx="2433144" cy="125730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5" name="Content Placeholder 4"/>
          <p:cNvSpPr>
            <a:spLocks noGrp="1"/>
          </p:cNvSpPr>
          <p:nvPr>
            <p:ph sz="half" idx="14"/>
          </p:nvPr>
        </p:nvSpPr>
        <p:spPr>
          <a:xfrm>
            <a:off x="3048" y="5630951"/>
            <a:ext cx="12188952" cy="665075"/>
          </a:xfrm>
        </p:spPr>
        <p:txBody>
          <a:bodyPr>
            <a:spAutoFit/>
          </a:bodyPr>
          <a:lstStyle/>
          <a:p>
            <a:pPr algn="just"/>
            <a:r>
              <a:rPr lang="en-US" sz="1800" dirty="0"/>
              <a:t>In the MS Settings tab, make sure that the Mass tolerance is fixed at 500 MMU and checked the Inhibit integration for TIC channel (</a:t>
            </a:r>
            <a:r>
              <a:rPr lang="en-US" sz="1800" i="1" dirty="0"/>
              <a:t>red box</a:t>
            </a:r>
            <a:r>
              <a:rPr lang="en-US" sz="1800" dirty="0"/>
              <a:t>). </a:t>
            </a:r>
          </a:p>
        </p:txBody>
      </p:sp>
    </p:spTree>
    <p:extLst>
      <p:ext uri="{BB962C8B-B14F-4D97-AF65-F5344CB8AC3E}">
        <p14:creationId xmlns:p14="http://schemas.microsoft.com/office/powerpoint/2010/main" val="3093754377"/>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973EA5A-7A8A-49C4-8FB1-B511E10EE393}"/>
              </a:ext>
            </a:extLst>
          </p:cNvPr>
          <p:cNvPicPr>
            <a:picLocks noGrp="1" noChangeAspect="1"/>
          </p:cNvPicPr>
          <p:nvPr>
            <p:ph sz="half" idx="1"/>
          </p:nvPr>
        </p:nvPicPr>
        <p:blipFill rotWithShape="1">
          <a:blip r:embed="rId2"/>
          <a:srcRect b="3575"/>
          <a:stretch/>
        </p:blipFill>
        <p:spPr>
          <a:xfrm>
            <a:off x="1400607" y="640079"/>
            <a:ext cx="9390786" cy="5093493"/>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 window</a:t>
            </a:r>
          </a:p>
        </p:txBody>
      </p:sp>
      <p:sp>
        <p:nvSpPr>
          <p:cNvPr id="9" name="Rectangle 8"/>
          <p:cNvSpPr/>
          <p:nvPr/>
        </p:nvSpPr>
        <p:spPr bwMode="auto">
          <a:xfrm>
            <a:off x="3434255" y="4444615"/>
            <a:ext cx="899619" cy="39408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5" name="Content Placeholder 4"/>
          <p:cNvSpPr>
            <a:spLocks noGrp="1"/>
          </p:cNvSpPr>
          <p:nvPr>
            <p:ph sz="half" idx="14"/>
          </p:nvPr>
        </p:nvSpPr>
        <p:spPr>
          <a:xfrm>
            <a:off x="0" y="5837888"/>
            <a:ext cx="12188952" cy="457200"/>
          </a:xfrm>
        </p:spPr>
        <p:txBody>
          <a:bodyPr>
            <a:spAutoFit/>
          </a:bodyPr>
          <a:lstStyle/>
          <a:p>
            <a:pPr algn="just"/>
            <a:r>
              <a:rPr lang="en-US" sz="1800" dirty="0"/>
              <a:t>In the MS Detection tab, specify the Default Detection Algorithm, ICIS or Genesis for MS data (</a:t>
            </a:r>
            <a:r>
              <a:rPr lang="en-US" sz="1800" i="1" dirty="0"/>
              <a:t>red box</a:t>
            </a:r>
            <a:r>
              <a:rPr lang="en-US" sz="1800" dirty="0"/>
              <a:t>).</a:t>
            </a:r>
          </a:p>
        </p:txBody>
      </p:sp>
    </p:spTree>
    <p:extLst>
      <p:ext uri="{BB962C8B-B14F-4D97-AF65-F5344CB8AC3E}">
        <p14:creationId xmlns:p14="http://schemas.microsoft.com/office/powerpoint/2010/main" val="1664701848"/>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window</a:t>
            </a:r>
          </a:p>
        </p:txBody>
      </p:sp>
      <p:sp>
        <p:nvSpPr>
          <p:cNvPr id="5" name="Content Placeholder 4"/>
          <p:cNvSpPr>
            <a:spLocks noGrp="1"/>
          </p:cNvSpPr>
          <p:nvPr>
            <p:ph sz="half" idx="14"/>
          </p:nvPr>
        </p:nvSpPr>
        <p:spPr>
          <a:xfrm>
            <a:off x="3048" y="5836711"/>
            <a:ext cx="12188952" cy="457200"/>
          </a:xfrm>
        </p:spPr>
        <p:txBody>
          <a:bodyPr>
            <a:spAutoFit/>
          </a:bodyPr>
          <a:lstStyle/>
          <a:p>
            <a:pPr algn="just"/>
            <a:r>
              <a:rPr lang="en-US" sz="1800" dirty="0"/>
              <a:t>In the MS Detection tab, specify the Default Detection Algorithm, ICIS or Genesis for MS data.</a:t>
            </a:r>
          </a:p>
        </p:txBody>
      </p:sp>
      <p:pic>
        <p:nvPicPr>
          <p:cNvPr id="11" name="Content Placeholder 10">
            <a:extLst>
              <a:ext uri="{FF2B5EF4-FFF2-40B4-BE49-F238E27FC236}">
                <a16:creationId xmlns:a16="http://schemas.microsoft.com/office/drawing/2014/main" id="{5F2FAC99-08B1-4108-A635-16B53421B3EB}"/>
              </a:ext>
            </a:extLst>
          </p:cNvPr>
          <p:cNvPicPr>
            <a:picLocks noGrp="1" noChangeAspect="1"/>
          </p:cNvPicPr>
          <p:nvPr>
            <p:ph sz="half" idx="1"/>
          </p:nvPr>
        </p:nvPicPr>
        <p:blipFill rotWithShape="1">
          <a:blip r:embed="rId2"/>
          <a:srcRect b="3935"/>
          <a:stretch/>
        </p:blipFill>
        <p:spPr>
          <a:xfrm>
            <a:off x="1381330" y="640291"/>
            <a:ext cx="9429340" cy="5095270"/>
          </a:xfrm>
          <a:prstGeom prst="rect">
            <a:avLst/>
          </a:prstGeom>
          <a:ln w="28575">
            <a:solidFill>
              <a:schemeClr val="accent1"/>
            </a:solidFill>
          </a:ln>
        </p:spPr>
      </p:pic>
    </p:spTree>
    <p:extLst>
      <p:ext uri="{BB962C8B-B14F-4D97-AF65-F5344CB8AC3E}">
        <p14:creationId xmlns:p14="http://schemas.microsoft.com/office/powerpoint/2010/main" val="12019603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011402"/>
            <a:ext cx="12188952" cy="1280160"/>
          </a:xfrm>
        </p:spPr>
        <p:txBody>
          <a:bodyPr/>
          <a:lstStyle/>
          <a:p>
            <a:pPr algn="just"/>
            <a:r>
              <a:rPr lang="en-US" sz="1800" dirty="0"/>
              <a:t>Here, the column compartment is on the right, thus we are only using the Right Pre-heater.</a:t>
            </a:r>
          </a:p>
          <a:p>
            <a:pPr algn="just"/>
            <a:r>
              <a:rPr lang="en-US" sz="1800" dirty="0"/>
              <a:t>To not use the Left Pre-heater, uncheck it.</a:t>
            </a:r>
          </a:p>
          <a:p>
            <a:pPr algn="just"/>
            <a:r>
              <a:rPr lang="en-US" sz="1800" b="1" u="sng" dirty="0">
                <a:solidFill>
                  <a:srgbClr val="FF0000"/>
                </a:solidFill>
              </a:rPr>
              <a:t>NOTE</a:t>
            </a:r>
            <a:r>
              <a:rPr lang="en-US" sz="1800" b="1" dirty="0"/>
              <a:t>:</a:t>
            </a:r>
            <a:r>
              <a:rPr lang="en-US" sz="1800" dirty="0"/>
              <a:t> Remove the voltage connection (there’s still a latent heat of ~30 ºC when plugged in).</a:t>
            </a:r>
          </a:p>
        </p:txBody>
      </p:sp>
      <p:sp>
        <p:nvSpPr>
          <p:cNvPr id="3" name="Title 2"/>
          <p:cNvSpPr>
            <a:spLocks noGrp="1"/>
          </p:cNvSpPr>
          <p:nvPr>
            <p:ph type="title"/>
          </p:nvPr>
        </p:nvSpPr>
        <p:spPr/>
        <p:txBody>
          <a:bodyPr/>
          <a:lstStyle/>
          <a:p>
            <a:r>
              <a:rPr lang="en-US" dirty="0"/>
              <a:t>Editing a Module</a:t>
            </a:r>
          </a:p>
        </p:txBody>
      </p:sp>
      <p:pic>
        <p:nvPicPr>
          <p:cNvPr id="6" name="Content Placeholder 5"/>
          <p:cNvPicPr>
            <a:picLocks noGrp="1" noChangeAspect="1"/>
          </p:cNvPicPr>
          <p:nvPr>
            <p:ph sz="half" idx="1"/>
          </p:nvPr>
        </p:nvPicPr>
        <p:blipFill>
          <a:blip r:embed="rId2"/>
          <a:stretch>
            <a:fillRect/>
          </a:stretch>
        </p:blipFill>
        <p:spPr>
          <a:xfrm>
            <a:off x="3762376" y="639105"/>
            <a:ext cx="4618121" cy="4297680"/>
          </a:xfrm>
          <a:prstGeom prst="rect">
            <a:avLst/>
          </a:prstGeom>
          <a:ln w="28575">
            <a:solidFill>
              <a:schemeClr val="accent1"/>
            </a:solidFill>
          </a:ln>
        </p:spPr>
      </p:pic>
    </p:spTree>
    <p:extLst>
      <p:ext uri="{BB962C8B-B14F-4D97-AF65-F5344CB8AC3E}">
        <p14:creationId xmlns:p14="http://schemas.microsoft.com/office/powerpoint/2010/main" val="3776384769"/>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282074-BD06-4B80-850C-AA0CA1A38B09}"/>
              </a:ext>
            </a:extLst>
          </p:cNvPr>
          <p:cNvSpPr>
            <a:spLocks noGrp="1"/>
          </p:cNvSpPr>
          <p:nvPr>
            <p:ph type="title"/>
          </p:nvPr>
        </p:nvSpPr>
        <p:spPr/>
        <p:txBody>
          <a:bodyPr/>
          <a:lstStyle/>
          <a:p>
            <a:r>
              <a:rPr lang="en-US" dirty="0"/>
              <a:t>Module 5.3: Data Processing – Calibration Levels</a:t>
            </a:r>
          </a:p>
        </p:txBody>
      </p:sp>
      <p:sp>
        <p:nvSpPr>
          <p:cNvPr id="8" name="Text Placeholder 7">
            <a:extLst>
              <a:ext uri="{FF2B5EF4-FFF2-40B4-BE49-F238E27FC236}">
                <a16:creationId xmlns:a16="http://schemas.microsoft.com/office/drawing/2014/main" id="{6D947546-1F87-4DD8-B1F2-547076A46C30}"/>
              </a:ext>
            </a:extLst>
          </p:cNvPr>
          <p:cNvSpPr>
            <a:spLocks noGrp="1"/>
          </p:cNvSpPr>
          <p:nvPr>
            <p:ph type="body" sz="quarter" idx="10"/>
          </p:nvPr>
        </p:nvSpPr>
        <p:spPr/>
        <p:txBody>
          <a:bodyPr/>
          <a:lstStyle/>
          <a:p>
            <a:r>
              <a:rPr lang="en-US" b="1" dirty="0"/>
              <a:t>Module 5.3: Data Processing – Calibration Levels</a:t>
            </a:r>
          </a:p>
        </p:txBody>
      </p:sp>
    </p:spTree>
    <p:extLst>
      <p:ext uri="{BB962C8B-B14F-4D97-AF65-F5344CB8AC3E}">
        <p14:creationId xmlns:p14="http://schemas.microsoft.com/office/powerpoint/2010/main" val="4257829625"/>
      </p:ext>
    </p:extLst>
  </p:cSld>
  <p:clrMapOvr>
    <a:masterClrMapping/>
  </p:clrMapOvr>
  <p:transition>
    <p:fade/>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a:t>
            </a:r>
          </a:p>
        </p:txBody>
      </p:sp>
      <p:sp>
        <p:nvSpPr>
          <p:cNvPr id="5" name="Content Placeholder 4"/>
          <p:cNvSpPr>
            <a:spLocks noGrp="1"/>
          </p:cNvSpPr>
          <p:nvPr>
            <p:ph sz="half" idx="14"/>
          </p:nvPr>
        </p:nvSpPr>
        <p:spPr>
          <a:xfrm>
            <a:off x="1524" y="5568619"/>
            <a:ext cx="12188952" cy="731520"/>
          </a:xfrm>
        </p:spPr>
        <p:txBody>
          <a:bodyPr>
            <a:spAutoFit/>
          </a:bodyPr>
          <a:lstStyle/>
          <a:p>
            <a:pPr algn="just"/>
            <a:r>
              <a:rPr lang="en-US" sz="1800" dirty="0"/>
              <a:t>You can create new concentration levels by right-clicking on the top of the MS Components Table where the Column Names are located and selecting Add Level.</a:t>
            </a:r>
          </a:p>
        </p:txBody>
      </p:sp>
      <p:pic>
        <p:nvPicPr>
          <p:cNvPr id="6" name="Content Placeholder 5">
            <a:extLst>
              <a:ext uri="{FF2B5EF4-FFF2-40B4-BE49-F238E27FC236}">
                <a16:creationId xmlns:a16="http://schemas.microsoft.com/office/drawing/2014/main" id="{55009042-FCFB-43CC-9883-E0E9DBFDCB11}"/>
              </a:ext>
            </a:extLst>
          </p:cNvPr>
          <p:cNvPicPr>
            <a:picLocks noGrp="1" noChangeAspect="1"/>
          </p:cNvPicPr>
          <p:nvPr>
            <p:ph sz="half" idx="1"/>
          </p:nvPr>
        </p:nvPicPr>
        <p:blipFill rotWithShape="1">
          <a:blip r:embed="rId2"/>
          <a:srcRect b="3781"/>
          <a:stretch/>
        </p:blipFill>
        <p:spPr>
          <a:xfrm>
            <a:off x="1653647" y="643588"/>
            <a:ext cx="8884707" cy="4808697"/>
          </a:xfrm>
          <a:prstGeom prst="rect">
            <a:avLst/>
          </a:prstGeom>
          <a:ln w="28575">
            <a:solidFill>
              <a:schemeClr val="accent1"/>
            </a:solidFill>
          </a:ln>
        </p:spPr>
      </p:pic>
      <p:sp>
        <p:nvSpPr>
          <p:cNvPr id="9" name="Rectangle 8"/>
          <p:cNvSpPr/>
          <p:nvPr/>
        </p:nvSpPr>
        <p:spPr bwMode="auto">
          <a:xfrm>
            <a:off x="7702441" y="4227595"/>
            <a:ext cx="974833" cy="122469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600145090"/>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Add Level </a:t>
            </a:r>
          </a:p>
        </p:txBody>
      </p:sp>
      <p:sp>
        <p:nvSpPr>
          <p:cNvPr id="5" name="Content Placeholder 4"/>
          <p:cNvSpPr>
            <a:spLocks noGrp="1"/>
          </p:cNvSpPr>
          <p:nvPr>
            <p:ph sz="half" idx="14"/>
          </p:nvPr>
        </p:nvSpPr>
        <p:spPr>
          <a:xfrm>
            <a:off x="3048" y="5841044"/>
            <a:ext cx="12188952" cy="457200"/>
          </a:xfrm>
        </p:spPr>
        <p:txBody>
          <a:bodyPr>
            <a:spAutoFit/>
          </a:bodyPr>
          <a:lstStyle/>
          <a:p>
            <a:pPr algn="just"/>
            <a:r>
              <a:rPr lang="en-US" sz="1800" dirty="0"/>
              <a:t>The Concentration Level box opens, choose the level name and click OK. </a:t>
            </a:r>
          </a:p>
        </p:txBody>
      </p:sp>
      <p:pic>
        <p:nvPicPr>
          <p:cNvPr id="8" name="Content Placeholder 7">
            <a:extLst>
              <a:ext uri="{FF2B5EF4-FFF2-40B4-BE49-F238E27FC236}">
                <a16:creationId xmlns:a16="http://schemas.microsoft.com/office/drawing/2014/main" id="{0E4C4753-54E0-4307-B3A1-828FB9846BC4}"/>
              </a:ext>
            </a:extLst>
          </p:cNvPr>
          <p:cNvPicPr>
            <a:picLocks noGrp="1" noChangeAspect="1"/>
          </p:cNvPicPr>
          <p:nvPr>
            <p:ph sz="half" idx="1"/>
          </p:nvPr>
        </p:nvPicPr>
        <p:blipFill rotWithShape="1">
          <a:blip r:embed="rId2"/>
          <a:srcRect b="3876"/>
          <a:stretch/>
        </p:blipFill>
        <p:spPr>
          <a:xfrm>
            <a:off x="1387551" y="640080"/>
            <a:ext cx="9416899" cy="5091706"/>
          </a:xfrm>
          <a:prstGeom prst="rect">
            <a:avLst/>
          </a:prstGeom>
          <a:ln w="28575">
            <a:solidFill>
              <a:schemeClr val="accent1"/>
            </a:solidFill>
          </a:ln>
        </p:spPr>
      </p:pic>
      <p:sp>
        <p:nvSpPr>
          <p:cNvPr id="9" name="Rectangle 8"/>
          <p:cNvSpPr/>
          <p:nvPr/>
        </p:nvSpPr>
        <p:spPr bwMode="auto">
          <a:xfrm>
            <a:off x="5481674" y="2760088"/>
            <a:ext cx="1223926" cy="84036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282964844"/>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FBB4F20-7FE8-4C4F-9D5B-31AE67E5A068}"/>
              </a:ext>
            </a:extLst>
          </p:cNvPr>
          <p:cNvPicPr>
            <a:picLocks noGrp="1" noChangeAspect="1"/>
          </p:cNvPicPr>
          <p:nvPr>
            <p:ph sz="half" idx="1"/>
          </p:nvPr>
        </p:nvPicPr>
        <p:blipFill rotWithShape="1">
          <a:blip r:embed="rId2"/>
          <a:srcRect b="3654"/>
          <a:stretch/>
        </p:blipFill>
        <p:spPr>
          <a:xfrm>
            <a:off x="1724464" y="635393"/>
            <a:ext cx="8743072" cy="4738280"/>
          </a:xfrm>
          <a:prstGeom prst="rect">
            <a:avLst/>
          </a:prstGeom>
          <a:ln w="28575">
            <a:solidFill>
              <a:schemeClr val="accent1"/>
            </a:solidFill>
          </a:ln>
        </p:spPr>
      </p:pic>
      <p:sp>
        <p:nvSpPr>
          <p:cNvPr id="3" name="Title 2"/>
          <p:cNvSpPr>
            <a:spLocks noGrp="1"/>
          </p:cNvSpPr>
          <p:nvPr>
            <p:ph type="title"/>
          </p:nvPr>
        </p:nvSpPr>
        <p:spPr/>
        <p:txBody>
          <a:bodyPr/>
          <a:lstStyle/>
          <a:p>
            <a:r>
              <a:rPr lang="en-US" dirty="0"/>
              <a:t>Injection List – Level </a:t>
            </a:r>
          </a:p>
        </p:txBody>
      </p:sp>
      <p:sp>
        <p:nvSpPr>
          <p:cNvPr id="5" name="Content Placeholder 4"/>
          <p:cNvSpPr>
            <a:spLocks noGrp="1"/>
          </p:cNvSpPr>
          <p:nvPr>
            <p:ph sz="half" idx="14"/>
          </p:nvPr>
        </p:nvSpPr>
        <p:spPr>
          <a:xfrm>
            <a:off x="0" y="5474488"/>
            <a:ext cx="12188952" cy="822960"/>
          </a:xfrm>
        </p:spPr>
        <p:txBody>
          <a:bodyPr>
            <a:spAutoFit/>
          </a:bodyPr>
          <a:lstStyle/>
          <a:p>
            <a:pPr algn="just"/>
            <a:r>
              <a:rPr lang="en-US" sz="1800" dirty="0"/>
              <a:t>After creating the different levels in the MS Component Table, specify the level for each injection the Injection List.</a:t>
            </a:r>
          </a:p>
          <a:p>
            <a:pPr algn="just"/>
            <a:r>
              <a:rPr lang="en-US" sz="1800" dirty="0"/>
              <a:t>Or you can directly create new levels in the Injection List by clicking on Create New Level… (</a:t>
            </a:r>
            <a:r>
              <a:rPr lang="en-US" sz="1800" i="1" dirty="0"/>
              <a:t>red box</a:t>
            </a:r>
            <a:r>
              <a:rPr lang="en-US" sz="1800" dirty="0"/>
              <a:t>).</a:t>
            </a:r>
          </a:p>
        </p:txBody>
      </p:sp>
      <p:sp>
        <p:nvSpPr>
          <p:cNvPr id="9" name="Rectangle 8"/>
          <p:cNvSpPr/>
          <p:nvPr/>
        </p:nvSpPr>
        <p:spPr bwMode="auto">
          <a:xfrm>
            <a:off x="4754881" y="3898855"/>
            <a:ext cx="408290" cy="7095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907182685"/>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 Table</a:t>
            </a:r>
          </a:p>
        </p:txBody>
      </p:sp>
      <p:sp>
        <p:nvSpPr>
          <p:cNvPr id="5" name="Content Placeholder 4"/>
          <p:cNvSpPr>
            <a:spLocks noGrp="1"/>
          </p:cNvSpPr>
          <p:nvPr>
            <p:ph sz="half" idx="14"/>
          </p:nvPr>
        </p:nvSpPr>
        <p:spPr>
          <a:xfrm>
            <a:off x="0" y="5840579"/>
            <a:ext cx="12188952" cy="457200"/>
          </a:xfrm>
        </p:spPr>
        <p:txBody>
          <a:bodyPr>
            <a:spAutoFit/>
          </a:bodyPr>
          <a:lstStyle/>
          <a:p>
            <a:pPr algn="just"/>
            <a:r>
              <a:rPr lang="en-US" sz="1800" dirty="0"/>
              <a:t>Specify the concentration unit in the Conc. Unit column (</a:t>
            </a:r>
            <a:r>
              <a:rPr lang="en-US" sz="1800" i="1" dirty="0"/>
              <a:t>red box</a:t>
            </a:r>
            <a:r>
              <a:rPr lang="en-US" sz="1800" dirty="0"/>
              <a:t>).</a:t>
            </a:r>
          </a:p>
        </p:txBody>
      </p:sp>
      <p:pic>
        <p:nvPicPr>
          <p:cNvPr id="7" name="Content Placeholder 6">
            <a:extLst>
              <a:ext uri="{FF2B5EF4-FFF2-40B4-BE49-F238E27FC236}">
                <a16:creationId xmlns:a16="http://schemas.microsoft.com/office/drawing/2014/main" id="{C5CF348D-40DE-4EE0-80B5-5B5D1D8A8B08}"/>
              </a:ext>
            </a:extLst>
          </p:cNvPr>
          <p:cNvPicPr>
            <a:picLocks noGrp="1" noChangeAspect="1"/>
          </p:cNvPicPr>
          <p:nvPr>
            <p:ph sz="half" idx="1"/>
          </p:nvPr>
        </p:nvPicPr>
        <p:blipFill rotWithShape="1">
          <a:blip r:embed="rId2"/>
          <a:srcRect b="3631"/>
          <a:stretch/>
        </p:blipFill>
        <p:spPr>
          <a:xfrm>
            <a:off x="1394530" y="640080"/>
            <a:ext cx="9402940" cy="5097136"/>
          </a:xfrm>
          <a:prstGeom prst="rect">
            <a:avLst/>
          </a:prstGeom>
          <a:ln w="28575">
            <a:solidFill>
              <a:schemeClr val="accent1"/>
            </a:solidFill>
          </a:ln>
        </p:spPr>
      </p:pic>
      <p:sp>
        <p:nvSpPr>
          <p:cNvPr id="9" name="Rectangle 8"/>
          <p:cNvSpPr/>
          <p:nvPr/>
        </p:nvSpPr>
        <p:spPr bwMode="auto">
          <a:xfrm>
            <a:off x="8653498" y="4477042"/>
            <a:ext cx="509551" cy="11400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929932767"/>
      </p:ext>
    </p:extLst>
  </p:cSld>
  <p:clrMapOvr>
    <a:masterClrMapping/>
  </p:clrMapOvr>
  <p:transition>
    <p:fade/>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D54E625-4FDC-4032-8989-727B67C034C8}"/>
              </a:ext>
            </a:extLst>
          </p:cNvPr>
          <p:cNvPicPr>
            <a:picLocks noGrp="1" noChangeAspect="1"/>
          </p:cNvPicPr>
          <p:nvPr>
            <p:ph sz="half" idx="1"/>
          </p:nvPr>
        </p:nvPicPr>
        <p:blipFill rotWithShape="1">
          <a:blip r:embed="rId2"/>
          <a:srcRect b="3614"/>
          <a:stretch/>
        </p:blipFill>
        <p:spPr>
          <a:xfrm>
            <a:off x="1739812" y="640080"/>
            <a:ext cx="8712377" cy="4723612"/>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 Table</a:t>
            </a:r>
          </a:p>
        </p:txBody>
      </p:sp>
      <p:sp>
        <p:nvSpPr>
          <p:cNvPr id="5" name="Content Placeholder 4"/>
          <p:cNvSpPr>
            <a:spLocks noGrp="1"/>
          </p:cNvSpPr>
          <p:nvPr>
            <p:ph sz="half" idx="14"/>
          </p:nvPr>
        </p:nvSpPr>
        <p:spPr>
          <a:xfrm>
            <a:off x="0" y="5476817"/>
            <a:ext cx="12188952" cy="822960"/>
          </a:xfrm>
        </p:spPr>
        <p:txBody>
          <a:bodyPr>
            <a:spAutoFit/>
          </a:bodyPr>
          <a:lstStyle/>
          <a:p>
            <a:pPr algn="just"/>
            <a:r>
              <a:rPr lang="en-US" sz="1800" dirty="0"/>
              <a:t>Specify the concentration unit in the Conc. Unit column (</a:t>
            </a:r>
            <a:r>
              <a:rPr lang="en-US" sz="1800" i="1" dirty="0"/>
              <a:t>red box</a:t>
            </a:r>
            <a:r>
              <a:rPr lang="en-US" sz="1800" dirty="0"/>
              <a:t>).</a:t>
            </a:r>
          </a:p>
          <a:p>
            <a:pPr algn="just"/>
            <a:r>
              <a:rPr lang="en-US" sz="1800" dirty="0"/>
              <a:t>Press F9 to fill down. </a:t>
            </a:r>
          </a:p>
        </p:txBody>
      </p:sp>
      <p:sp>
        <p:nvSpPr>
          <p:cNvPr id="9" name="Rectangle 8"/>
          <p:cNvSpPr/>
          <p:nvPr/>
        </p:nvSpPr>
        <p:spPr bwMode="auto">
          <a:xfrm>
            <a:off x="8482049" y="4191292"/>
            <a:ext cx="442876" cy="72360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7968262"/>
      </p:ext>
    </p:extLst>
  </p:cSld>
  <p:clrMapOvr>
    <a:masterClrMapping/>
  </p:clrMapOvr>
  <p:transition>
    <p:fade/>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5612E0-8AAE-49D0-9AE2-D54621631691}"/>
              </a:ext>
            </a:extLst>
          </p:cNvPr>
          <p:cNvSpPr>
            <a:spLocks noGrp="1"/>
          </p:cNvSpPr>
          <p:nvPr>
            <p:ph type="title"/>
          </p:nvPr>
        </p:nvSpPr>
        <p:spPr/>
        <p:txBody>
          <a:bodyPr/>
          <a:lstStyle/>
          <a:p>
            <a:r>
              <a:rPr lang="en-US" dirty="0"/>
              <a:t>Module 5.4: Data Processing - Properties Component</a:t>
            </a:r>
          </a:p>
        </p:txBody>
      </p:sp>
      <p:sp>
        <p:nvSpPr>
          <p:cNvPr id="8" name="Text Placeholder 7">
            <a:extLst>
              <a:ext uri="{FF2B5EF4-FFF2-40B4-BE49-F238E27FC236}">
                <a16:creationId xmlns:a16="http://schemas.microsoft.com/office/drawing/2014/main" id="{90A130ED-84C2-4461-BB5C-073A2F7580A2}"/>
              </a:ext>
            </a:extLst>
          </p:cNvPr>
          <p:cNvSpPr>
            <a:spLocks noGrp="1"/>
          </p:cNvSpPr>
          <p:nvPr>
            <p:ph type="body" sz="quarter" idx="10"/>
          </p:nvPr>
        </p:nvSpPr>
        <p:spPr/>
        <p:txBody>
          <a:bodyPr/>
          <a:lstStyle/>
          <a:p>
            <a:r>
              <a:rPr lang="en-US" b="1" dirty="0"/>
              <a:t>Module 5.4: Data Processing - Properties Component</a:t>
            </a:r>
          </a:p>
        </p:txBody>
      </p:sp>
    </p:spTree>
    <p:extLst>
      <p:ext uri="{BB962C8B-B14F-4D97-AF65-F5344CB8AC3E}">
        <p14:creationId xmlns:p14="http://schemas.microsoft.com/office/powerpoint/2010/main" val="3474149156"/>
      </p:ext>
    </p:extLst>
  </p:cSld>
  <p:clrMapOvr>
    <a:masterClrMapping/>
  </p:clrMapOvr>
  <p:transition>
    <p:fade/>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0" y="5836664"/>
            <a:ext cx="12188952" cy="457200"/>
          </a:xfrm>
        </p:spPr>
        <p:txBody>
          <a:bodyPr>
            <a:spAutoFit/>
          </a:bodyPr>
          <a:lstStyle/>
          <a:p>
            <a:pPr algn="just"/>
            <a:r>
              <a:rPr lang="en-US" sz="1800" dirty="0"/>
              <a:t>To open the Properties Component tab, double click in the MS Component Table.  </a:t>
            </a:r>
          </a:p>
        </p:txBody>
      </p:sp>
      <p:pic>
        <p:nvPicPr>
          <p:cNvPr id="7" name="Content Placeholder 6">
            <a:extLst>
              <a:ext uri="{FF2B5EF4-FFF2-40B4-BE49-F238E27FC236}">
                <a16:creationId xmlns:a16="http://schemas.microsoft.com/office/drawing/2014/main" id="{E36562ED-9E58-48FE-A895-5376AE58A034}"/>
              </a:ext>
            </a:extLst>
          </p:cNvPr>
          <p:cNvPicPr>
            <a:picLocks noGrp="1" noChangeAspect="1"/>
          </p:cNvPicPr>
          <p:nvPr>
            <p:ph sz="half" idx="1"/>
          </p:nvPr>
        </p:nvPicPr>
        <p:blipFill>
          <a:blip r:embed="rId2"/>
          <a:stretch>
            <a:fillRect/>
          </a:stretch>
        </p:blipFill>
        <p:spPr>
          <a:xfrm>
            <a:off x="1381929" y="640079"/>
            <a:ext cx="9428143" cy="5092575"/>
          </a:xfrm>
          <a:prstGeom prst="rect">
            <a:avLst/>
          </a:prstGeom>
          <a:ln w="28575">
            <a:solidFill>
              <a:schemeClr val="accent1"/>
            </a:solidFill>
          </a:ln>
        </p:spPr>
      </p:pic>
    </p:spTree>
    <p:extLst>
      <p:ext uri="{BB962C8B-B14F-4D97-AF65-F5344CB8AC3E}">
        <p14:creationId xmlns:p14="http://schemas.microsoft.com/office/powerpoint/2010/main" val="2986396796"/>
      </p:ext>
    </p:extLst>
  </p:cSld>
  <p:clrMapOvr>
    <a:masterClrMapping/>
  </p:clrMapOvr>
  <p:transition>
    <p:fade/>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10886" y="5841484"/>
            <a:ext cx="12188952" cy="457200"/>
          </a:xfrm>
        </p:spPr>
        <p:txBody>
          <a:bodyPr>
            <a:spAutoFit/>
          </a:bodyPr>
          <a:lstStyle/>
          <a:p>
            <a:pPr algn="just"/>
            <a:r>
              <a:rPr lang="en-US" sz="1800" dirty="0"/>
              <a:t>Specify the retention time if it has not been well adjusted and the detection window. </a:t>
            </a:r>
          </a:p>
        </p:txBody>
      </p:sp>
      <p:pic>
        <p:nvPicPr>
          <p:cNvPr id="6" name="Content Placeholder 5">
            <a:extLst>
              <a:ext uri="{FF2B5EF4-FFF2-40B4-BE49-F238E27FC236}">
                <a16:creationId xmlns:a16="http://schemas.microsoft.com/office/drawing/2014/main" id="{8405946D-C8AD-4CC5-BC6B-4E9A1076DED3}"/>
              </a:ext>
            </a:extLst>
          </p:cNvPr>
          <p:cNvPicPr>
            <a:picLocks noGrp="1" noChangeAspect="1"/>
          </p:cNvPicPr>
          <p:nvPr>
            <p:ph sz="half" idx="1"/>
          </p:nvPr>
        </p:nvPicPr>
        <p:blipFill>
          <a:blip r:embed="rId2"/>
          <a:stretch>
            <a:fillRect/>
          </a:stretch>
        </p:blipFill>
        <p:spPr>
          <a:xfrm>
            <a:off x="2891308" y="640080"/>
            <a:ext cx="6409384" cy="5095260"/>
          </a:xfrm>
          <a:prstGeom prst="rect">
            <a:avLst/>
          </a:prstGeom>
          <a:ln w="28575">
            <a:solidFill>
              <a:schemeClr val="accent1"/>
            </a:solidFill>
          </a:ln>
        </p:spPr>
      </p:pic>
    </p:spTree>
    <p:extLst>
      <p:ext uri="{BB962C8B-B14F-4D97-AF65-F5344CB8AC3E}">
        <p14:creationId xmlns:p14="http://schemas.microsoft.com/office/powerpoint/2010/main" val="2747145190"/>
      </p:ext>
    </p:extLst>
  </p:cSld>
  <p:clrMapOvr>
    <a:masterClrMapping/>
  </p:clrMapOvr>
  <p:transition>
    <p:fade/>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13934" y="5834113"/>
            <a:ext cx="12188952" cy="457200"/>
          </a:xfrm>
        </p:spPr>
        <p:txBody>
          <a:bodyPr>
            <a:spAutoFit/>
          </a:bodyPr>
          <a:lstStyle/>
          <a:p>
            <a:pPr algn="just"/>
            <a:r>
              <a:rPr lang="en-US" sz="1800" dirty="0"/>
              <a:t>In the Evaluation tab, specify whether if the compound is an Internal Standard or not (</a:t>
            </a:r>
            <a:r>
              <a:rPr lang="en-US" sz="1800" i="1" dirty="0"/>
              <a:t>red box</a:t>
            </a:r>
            <a:r>
              <a:rPr lang="en-US" sz="1800" dirty="0"/>
              <a:t>).</a:t>
            </a:r>
          </a:p>
        </p:txBody>
      </p:sp>
      <p:pic>
        <p:nvPicPr>
          <p:cNvPr id="10" name="Content Placeholder 9">
            <a:extLst>
              <a:ext uri="{FF2B5EF4-FFF2-40B4-BE49-F238E27FC236}">
                <a16:creationId xmlns:a16="http://schemas.microsoft.com/office/drawing/2014/main" id="{54E7E3E4-B00E-4F04-8B5C-9E59E02DD69E}"/>
              </a:ext>
            </a:extLst>
          </p:cNvPr>
          <p:cNvPicPr>
            <a:picLocks noGrp="1" noChangeAspect="1"/>
          </p:cNvPicPr>
          <p:nvPr>
            <p:ph sz="half" idx="1"/>
          </p:nvPr>
        </p:nvPicPr>
        <p:blipFill>
          <a:blip r:embed="rId2"/>
          <a:stretch>
            <a:fillRect/>
          </a:stretch>
        </p:blipFill>
        <p:spPr>
          <a:xfrm>
            <a:off x="2874416" y="640080"/>
            <a:ext cx="6443169" cy="5083533"/>
          </a:xfrm>
          <a:prstGeom prst="rect">
            <a:avLst/>
          </a:prstGeom>
          <a:ln w="28575">
            <a:solidFill>
              <a:schemeClr val="accent1"/>
            </a:solidFill>
          </a:ln>
        </p:spPr>
      </p:pic>
      <p:sp>
        <p:nvSpPr>
          <p:cNvPr id="11" name="Rectangle 10">
            <a:extLst>
              <a:ext uri="{FF2B5EF4-FFF2-40B4-BE49-F238E27FC236}">
                <a16:creationId xmlns:a16="http://schemas.microsoft.com/office/drawing/2014/main" id="{6EB4CF80-233E-413F-8BDE-8C8F176FF807}"/>
              </a:ext>
            </a:extLst>
          </p:cNvPr>
          <p:cNvSpPr/>
          <p:nvPr/>
        </p:nvSpPr>
        <p:spPr bwMode="auto">
          <a:xfrm>
            <a:off x="4320080" y="3269208"/>
            <a:ext cx="2061669" cy="23599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2211384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565166"/>
            <a:ext cx="12188952" cy="731520"/>
          </a:xfrm>
        </p:spPr>
        <p:txBody>
          <a:bodyPr/>
          <a:lstStyle/>
          <a:p>
            <a:pPr algn="just"/>
            <a:r>
              <a:rPr lang="en-US" sz="1800" dirty="0"/>
              <a:t>Add another module, choose Manufactures: “Mass Spectrometry” and Modules: “Mass Spectrometer” for QE or TSQ.</a:t>
            </a:r>
          </a:p>
        </p:txBody>
      </p:sp>
      <p:sp>
        <p:nvSpPr>
          <p:cNvPr id="3" name="Title 2"/>
          <p:cNvSpPr>
            <a:spLocks noGrp="1"/>
          </p:cNvSpPr>
          <p:nvPr>
            <p:ph type="title"/>
          </p:nvPr>
        </p:nvSpPr>
        <p:spPr/>
        <p:txBody>
          <a:bodyPr/>
          <a:lstStyle/>
          <a:p>
            <a:r>
              <a:rPr lang="en-US" dirty="0"/>
              <a:t>Creating a Module: MS</a:t>
            </a:r>
          </a:p>
        </p:txBody>
      </p:sp>
      <p:pic>
        <p:nvPicPr>
          <p:cNvPr id="6" name="Content Placeholder 5"/>
          <p:cNvPicPr>
            <a:picLocks noGrp="1" noChangeAspect="1"/>
          </p:cNvPicPr>
          <p:nvPr>
            <p:ph sz="half" idx="1"/>
          </p:nvPr>
        </p:nvPicPr>
        <p:blipFill>
          <a:blip r:embed="rId2"/>
          <a:stretch>
            <a:fillRect/>
          </a:stretch>
        </p:blipFill>
        <p:spPr>
          <a:xfrm>
            <a:off x="3450884" y="640080"/>
            <a:ext cx="5290232" cy="4343400"/>
          </a:xfrm>
          <a:prstGeom prst="rect">
            <a:avLst/>
          </a:prstGeom>
          <a:ln w="28575">
            <a:solidFill>
              <a:schemeClr val="accent1"/>
            </a:solidFill>
          </a:ln>
        </p:spPr>
      </p:pic>
    </p:spTree>
    <p:extLst>
      <p:ext uri="{BB962C8B-B14F-4D97-AF65-F5344CB8AC3E}">
        <p14:creationId xmlns:p14="http://schemas.microsoft.com/office/powerpoint/2010/main" val="3419965197"/>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0" y="5565980"/>
            <a:ext cx="12188952" cy="731520"/>
          </a:xfrm>
        </p:spPr>
        <p:txBody>
          <a:bodyPr>
            <a:spAutoFit/>
          </a:bodyPr>
          <a:lstStyle/>
          <a:p>
            <a:pPr algn="just"/>
            <a:r>
              <a:rPr lang="en-US" sz="1800" dirty="0"/>
              <a:t>In the Evaluation tab, specify the calibration method: External (without Internal Standard) or Internal (select the Internal Standard associated with the compound).</a:t>
            </a:r>
          </a:p>
        </p:txBody>
      </p:sp>
      <p:pic>
        <p:nvPicPr>
          <p:cNvPr id="6" name="Content Placeholder 5">
            <a:extLst>
              <a:ext uri="{FF2B5EF4-FFF2-40B4-BE49-F238E27FC236}">
                <a16:creationId xmlns:a16="http://schemas.microsoft.com/office/drawing/2014/main" id="{4E1A6269-660E-47BA-BE7C-45A6F7357698}"/>
              </a:ext>
            </a:extLst>
          </p:cNvPr>
          <p:cNvPicPr>
            <a:picLocks noGrp="1" noChangeAspect="1"/>
          </p:cNvPicPr>
          <p:nvPr>
            <p:ph sz="half" idx="1"/>
          </p:nvPr>
        </p:nvPicPr>
        <p:blipFill>
          <a:blip r:embed="rId2"/>
          <a:stretch>
            <a:fillRect/>
          </a:stretch>
        </p:blipFill>
        <p:spPr>
          <a:xfrm>
            <a:off x="3350852" y="640080"/>
            <a:ext cx="6097948" cy="4815302"/>
          </a:xfrm>
          <a:prstGeom prst="rect">
            <a:avLst/>
          </a:prstGeom>
          <a:ln w="28575">
            <a:solidFill>
              <a:schemeClr val="accent1"/>
            </a:solidFill>
          </a:ln>
        </p:spPr>
      </p:pic>
      <p:sp>
        <p:nvSpPr>
          <p:cNvPr id="11" name="Rectangle 10">
            <a:extLst>
              <a:ext uri="{FF2B5EF4-FFF2-40B4-BE49-F238E27FC236}">
                <a16:creationId xmlns:a16="http://schemas.microsoft.com/office/drawing/2014/main" id="{6EB4CF80-233E-413F-8BDE-8C8F176FF807}"/>
              </a:ext>
            </a:extLst>
          </p:cNvPr>
          <p:cNvSpPr/>
          <p:nvPr/>
        </p:nvSpPr>
        <p:spPr bwMode="auto">
          <a:xfrm>
            <a:off x="5129705" y="3653904"/>
            <a:ext cx="2175969" cy="39422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452808761"/>
      </p:ext>
    </p:extLst>
  </p:cSld>
  <p:clrMapOvr>
    <a:masterClrMapping/>
  </p:clrMapOvr>
  <p:transition>
    <p:fade/>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939712E-42B5-4AF9-B998-50CA55828D74}"/>
              </a:ext>
            </a:extLst>
          </p:cNvPr>
          <p:cNvPicPr>
            <a:picLocks noGrp="1" noChangeAspect="1"/>
          </p:cNvPicPr>
          <p:nvPr>
            <p:ph sz="half" idx="1"/>
          </p:nvPr>
        </p:nvPicPr>
        <p:blipFill>
          <a:blip r:embed="rId2"/>
          <a:stretch>
            <a:fillRect/>
          </a:stretch>
        </p:blipFill>
        <p:spPr>
          <a:xfrm>
            <a:off x="2885093" y="640080"/>
            <a:ext cx="6421815" cy="5080170"/>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3048" y="5840782"/>
            <a:ext cx="12188952" cy="457200"/>
          </a:xfrm>
        </p:spPr>
        <p:txBody>
          <a:bodyPr>
            <a:spAutoFit/>
          </a:bodyPr>
          <a:lstStyle/>
          <a:p>
            <a:pPr algn="just"/>
            <a:r>
              <a:rPr lang="en-US" sz="1800" dirty="0"/>
              <a:t>In the Calibration tab, Calibration Type area: define the different calibration parameters (</a:t>
            </a:r>
            <a:r>
              <a:rPr lang="en-US" sz="1800" i="1" dirty="0"/>
              <a:t>red box</a:t>
            </a:r>
            <a:r>
              <a:rPr lang="en-US" sz="1800" dirty="0"/>
              <a:t>).</a:t>
            </a:r>
          </a:p>
        </p:txBody>
      </p:sp>
      <p:sp>
        <p:nvSpPr>
          <p:cNvPr id="11" name="Rectangle 10">
            <a:extLst>
              <a:ext uri="{FF2B5EF4-FFF2-40B4-BE49-F238E27FC236}">
                <a16:creationId xmlns:a16="http://schemas.microsoft.com/office/drawing/2014/main" id="{6EB4CF80-233E-413F-8BDE-8C8F176FF807}"/>
              </a:ext>
            </a:extLst>
          </p:cNvPr>
          <p:cNvSpPr/>
          <p:nvPr/>
        </p:nvSpPr>
        <p:spPr bwMode="auto">
          <a:xfrm>
            <a:off x="4460327" y="1432361"/>
            <a:ext cx="4197898" cy="93936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970701331"/>
      </p:ext>
    </p:extLst>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8C50364-9720-4C32-B9E8-9331C50244C8}"/>
              </a:ext>
            </a:extLst>
          </p:cNvPr>
          <p:cNvPicPr>
            <a:picLocks noGrp="1" noChangeAspect="1"/>
          </p:cNvPicPr>
          <p:nvPr>
            <p:ph sz="half" idx="1"/>
          </p:nvPr>
        </p:nvPicPr>
        <p:blipFill>
          <a:blip r:embed="rId2"/>
          <a:stretch>
            <a:fillRect/>
          </a:stretch>
        </p:blipFill>
        <p:spPr>
          <a:xfrm>
            <a:off x="3040182" y="643126"/>
            <a:ext cx="6111636" cy="4809157"/>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0" y="5563908"/>
            <a:ext cx="12188952" cy="731520"/>
          </a:xfrm>
        </p:spPr>
        <p:txBody>
          <a:bodyPr>
            <a:spAutoFit/>
          </a:bodyPr>
          <a:lstStyle/>
          <a:p>
            <a:pPr algn="just"/>
            <a:r>
              <a:rPr lang="en-US" sz="1800" dirty="0"/>
              <a:t>In the Extracted Ion Chromatograms tab, make sure that the MS Quantitation Peak and the MS Confirming Peak are well set.   </a:t>
            </a:r>
          </a:p>
        </p:txBody>
      </p:sp>
    </p:spTree>
    <p:extLst>
      <p:ext uri="{BB962C8B-B14F-4D97-AF65-F5344CB8AC3E}">
        <p14:creationId xmlns:p14="http://schemas.microsoft.com/office/powerpoint/2010/main" val="3447871251"/>
      </p:ext>
    </p:extLst>
  </p:cSld>
  <p:clrMapOvr>
    <a:masterClrMapping/>
  </p:clrMapOvr>
  <p:transition>
    <p:fade/>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0" y="5836104"/>
            <a:ext cx="12188952" cy="457200"/>
          </a:xfrm>
        </p:spPr>
        <p:txBody>
          <a:bodyPr>
            <a:spAutoFit/>
          </a:bodyPr>
          <a:lstStyle/>
          <a:p>
            <a:pPr algn="just"/>
            <a:r>
              <a:rPr lang="en-US" sz="1800" dirty="0"/>
              <a:t>If not, you can right-click on the MS Confirming Peak &gt; Convert to MS Quantitation Peak. </a:t>
            </a:r>
          </a:p>
        </p:txBody>
      </p:sp>
      <p:pic>
        <p:nvPicPr>
          <p:cNvPr id="9" name="Content Placeholder 8">
            <a:extLst>
              <a:ext uri="{FF2B5EF4-FFF2-40B4-BE49-F238E27FC236}">
                <a16:creationId xmlns:a16="http://schemas.microsoft.com/office/drawing/2014/main" id="{428B0983-EEB5-4539-AC03-A3D3100F4F39}"/>
              </a:ext>
            </a:extLst>
          </p:cNvPr>
          <p:cNvPicPr>
            <a:picLocks noGrp="1" noChangeAspect="1"/>
          </p:cNvPicPr>
          <p:nvPr>
            <p:ph sz="half" idx="1"/>
          </p:nvPr>
        </p:nvPicPr>
        <p:blipFill rotWithShape="1">
          <a:blip r:embed="rId2"/>
          <a:srcRect l="19137" t="7508" r="32963" b="25598"/>
          <a:stretch/>
        </p:blipFill>
        <p:spPr>
          <a:xfrm>
            <a:off x="2859881" y="640080"/>
            <a:ext cx="6472239" cy="5084405"/>
          </a:xfrm>
          <a:prstGeom prst="rect">
            <a:avLst/>
          </a:prstGeom>
          <a:ln w="28575">
            <a:solidFill>
              <a:schemeClr val="accent1"/>
            </a:solidFill>
          </a:ln>
        </p:spPr>
      </p:pic>
    </p:spTree>
    <p:extLst>
      <p:ext uri="{BB962C8B-B14F-4D97-AF65-F5344CB8AC3E}">
        <p14:creationId xmlns:p14="http://schemas.microsoft.com/office/powerpoint/2010/main" val="1563035037"/>
      </p:ext>
    </p:extLst>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0" y="5199977"/>
            <a:ext cx="12188952" cy="1097280"/>
          </a:xfrm>
        </p:spPr>
        <p:txBody>
          <a:bodyPr>
            <a:spAutoFit/>
          </a:bodyPr>
          <a:lstStyle/>
          <a:p>
            <a:pPr algn="just"/>
            <a:r>
              <a:rPr lang="en-US" sz="1800" dirty="0"/>
              <a:t>In the Extracted Ion Chromatograms tab, the default integration settings can be changed by unchecking the Use Default MS Detection settings (</a:t>
            </a:r>
            <a:r>
              <a:rPr lang="en-US" sz="1800" i="1" dirty="0"/>
              <a:t>red box</a:t>
            </a:r>
            <a:r>
              <a:rPr lang="en-US" sz="1800" dirty="0"/>
              <a:t>).</a:t>
            </a:r>
          </a:p>
          <a:p>
            <a:pPr algn="just"/>
            <a:r>
              <a:rPr lang="en-US" sz="1800" dirty="0"/>
              <a:t>This option let the possibility to use different algorithms for different components. </a:t>
            </a:r>
          </a:p>
        </p:txBody>
      </p:sp>
      <p:pic>
        <p:nvPicPr>
          <p:cNvPr id="6" name="Content Placeholder 5">
            <a:extLst>
              <a:ext uri="{FF2B5EF4-FFF2-40B4-BE49-F238E27FC236}">
                <a16:creationId xmlns:a16="http://schemas.microsoft.com/office/drawing/2014/main" id="{5BEFD2BA-6CC5-4061-8F32-E4836FA8EADE}"/>
              </a:ext>
            </a:extLst>
          </p:cNvPr>
          <p:cNvPicPr>
            <a:picLocks noGrp="1" noChangeAspect="1"/>
          </p:cNvPicPr>
          <p:nvPr>
            <p:ph sz="half" idx="1"/>
          </p:nvPr>
        </p:nvPicPr>
        <p:blipFill>
          <a:blip r:embed="rId2"/>
          <a:stretch>
            <a:fillRect/>
          </a:stretch>
        </p:blipFill>
        <p:spPr>
          <a:xfrm>
            <a:off x="3179243" y="640080"/>
            <a:ext cx="5833514" cy="4453116"/>
          </a:xfrm>
          <a:prstGeom prst="rect">
            <a:avLst/>
          </a:prstGeom>
          <a:ln w="28575">
            <a:solidFill>
              <a:schemeClr val="accent1"/>
            </a:solidFill>
          </a:ln>
        </p:spPr>
      </p:pic>
      <p:sp>
        <p:nvSpPr>
          <p:cNvPr id="8" name="Rectangle 7">
            <a:extLst>
              <a:ext uri="{FF2B5EF4-FFF2-40B4-BE49-F238E27FC236}">
                <a16:creationId xmlns:a16="http://schemas.microsoft.com/office/drawing/2014/main" id="{DB0D9991-AB62-4DBC-A4C1-5E3CAF4D8704}"/>
              </a:ext>
            </a:extLst>
          </p:cNvPr>
          <p:cNvSpPr/>
          <p:nvPr/>
        </p:nvSpPr>
        <p:spPr bwMode="auto">
          <a:xfrm>
            <a:off x="4622252" y="3156386"/>
            <a:ext cx="1226098" cy="129739"/>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568726268"/>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0" y="5840186"/>
            <a:ext cx="12188952" cy="457200"/>
          </a:xfrm>
        </p:spPr>
        <p:txBody>
          <a:bodyPr>
            <a:spAutoFit/>
          </a:bodyPr>
          <a:lstStyle/>
          <a:p>
            <a:pPr algn="just"/>
            <a:r>
              <a:rPr lang="en-US" sz="1800" dirty="0"/>
              <a:t>In the Chemical Details tab, add information about your components. </a:t>
            </a:r>
          </a:p>
        </p:txBody>
      </p:sp>
      <p:sp>
        <p:nvSpPr>
          <p:cNvPr id="8" name="Rectangle 7">
            <a:extLst>
              <a:ext uri="{FF2B5EF4-FFF2-40B4-BE49-F238E27FC236}">
                <a16:creationId xmlns:a16="http://schemas.microsoft.com/office/drawing/2014/main" id="{DB0D9991-AB62-4DBC-A4C1-5E3CAF4D8704}"/>
              </a:ext>
            </a:extLst>
          </p:cNvPr>
          <p:cNvSpPr/>
          <p:nvPr/>
        </p:nvSpPr>
        <p:spPr bwMode="auto">
          <a:xfrm>
            <a:off x="4698452" y="3089711"/>
            <a:ext cx="1121323" cy="91639"/>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7" name="Content Placeholder 6">
            <a:extLst>
              <a:ext uri="{FF2B5EF4-FFF2-40B4-BE49-F238E27FC236}">
                <a16:creationId xmlns:a16="http://schemas.microsoft.com/office/drawing/2014/main" id="{3BE5561F-4750-4CC6-8D36-889B119E2FD1}"/>
              </a:ext>
            </a:extLst>
          </p:cNvPr>
          <p:cNvPicPr>
            <a:picLocks noGrp="1" noChangeAspect="1"/>
          </p:cNvPicPr>
          <p:nvPr>
            <p:ph sz="half" idx="1"/>
          </p:nvPr>
        </p:nvPicPr>
        <p:blipFill>
          <a:blip r:embed="rId2"/>
          <a:stretch>
            <a:fillRect/>
          </a:stretch>
        </p:blipFill>
        <p:spPr>
          <a:xfrm>
            <a:off x="2763456" y="640080"/>
            <a:ext cx="6665089" cy="5097278"/>
          </a:xfrm>
          <a:prstGeom prst="rect">
            <a:avLst/>
          </a:prstGeom>
          <a:ln w="28575">
            <a:solidFill>
              <a:schemeClr val="accent1"/>
            </a:solidFill>
          </a:ln>
        </p:spPr>
      </p:pic>
    </p:spTree>
    <p:extLst>
      <p:ext uri="{BB962C8B-B14F-4D97-AF65-F5344CB8AC3E}">
        <p14:creationId xmlns:p14="http://schemas.microsoft.com/office/powerpoint/2010/main" val="68211282"/>
      </p:ext>
    </p:extLst>
  </p:cSld>
  <p:clrMapOvr>
    <a:masterClrMapping/>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BE5561F-4750-4CC6-8D36-889B119E2FD1}"/>
              </a:ext>
            </a:extLst>
          </p:cNvPr>
          <p:cNvPicPr>
            <a:picLocks noGrp="1" noChangeAspect="1"/>
          </p:cNvPicPr>
          <p:nvPr>
            <p:ph sz="half" idx="1"/>
          </p:nvPr>
        </p:nvPicPr>
        <p:blipFill>
          <a:blip r:embed="rId2"/>
          <a:stretch>
            <a:fillRect/>
          </a:stretch>
        </p:blipFill>
        <p:spPr>
          <a:xfrm>
            <a:off x="3001581" y="640079"/>
            <a:ext cx="6188839" cy="4733055"/>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 Table – Properties Component</a:t>
            </a:r>
          </a:p>
        </p:txBody>
      </p:sp>
      <p:sp>
        <p:nvSpPr>
          <p:cNvPr id="5" name="Content Placeholder 4"/>
          <p:cNvSpPr>
            <a:spLocks noGrp="1"/>
          </p:cNvSpPr>
          <p:nvPr>
            <p:ph sz="half" idx="10"/>
          </p:nvPr>
        </p:nvSpPr>
        <p:spPr>
          <a:xfrm>
            <a:off x="0" y="5474426"/>
            <a:ext cx="12188952" cy="822960"/>
          </a:xfrm>
        </p:spPr>
        <p:txBody>
          <a:bodyPr>
            <a:spAutoFit/>
          </a:bodyPr>
          <a:lstStyle/>
          <a:p>
            <a:pPr algn="just"/>
            <a:r>
              <a:rPr lang="fr-FR" sz="1800" dirty="0"/>
              <a:t>Switch </a:t>
            </a:r>
            <a:r>
              <a:rPr lang="en-US" sz="1800" dirty="0"/>
              <a:t>from a component to an other with these options (</a:t>
            </a:r>
            <a:r>
              <a:rPr lang="en-US" sz="1800" i="1" dirty="0"/>
              <a:t>red boxes</a:t>
            </a:r>
            <a:r>
              <a:rPr lang="en-US" sz="1800" dirty="0"/>
              <a:t>).</a:t>
            </a:r>
          </a:p>
          <a:p>
            <a:pPr algn="just"/>
            <a:r>
              <a:rPr lang="en-US" sz="1800" dirty="0"/>
              <a:t>Close the Properties Component table (</a:t>
            </a:r>
            <a:r>
              <a:rPr lang="en-US" sz="1800" i="1" dirty="0"/>
              <a:t>blue box</a:t>
            </a:r>
            <a:r>
              <a:rPr lang="en-US" sz="1800" dirty="0"/>
              <a:t>).</a:t>
            </a:r>
          </a:p>
        </p:txBody>
      </p:sp>
      <p:sp>
        <p:nvSpPr>
          <p:cNvPr id="8" name="Rectangle 7">
            <a:extLst>
              <a:ext uri="{FF2B5EF4-FFF2-40B4-BE49-F238E27FC236}">
                <a16:creationId xmlns:a16="http://schemas.microsoft.com/office/drawing/2014/main" id="{DB0D9991-AB62-4DBC-A4C1-5E3CAF4D8704}"/>
              </a:ext>
            </a:extLst>
          </p:cNvPr>
          <p:cNvSpPr/>
          <p:nvPr/>
        </p:nvSpPr>
        <p:spPr bwMode="auto">
          <a:xfrm>
            <a:off x="5245929" y="5115579"/>
            <a:ext cx="460667" cy="13926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6" name="Rectangle 5">
            <a:extLst>
              <a:ext uri="{FF2B5EF4-FFF2-40B4-BE49-F238E27FC236}">
                <a16:creationId xmlns:a16="http://schemas.microsoft.com/office/drawing/2014/main" id="{E025EB37-289F-44C6-B402-73DCA088881C}"/>
              </a:ext>
            </a:extLst>
          </p:cNvPr>
          <p:cNvSpPr/>
          <p:nvPr/>
        </p:nvSpPr>
        <p:spPr bwMode="auto">
          <a:xfrm>
            <a:off x="8603703" y="5115579"/>
            <a:ext cx="460668" cy="139264"/>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9" name="Rectangle 8">
            <a:extLst>
              <a:ext uri="{FF2B5EF4-FFF2-40B4-BE49-F238E27FC236}">
                <a16:creationId xmlns:a16="http://schemas.microsoft.com/office/drawing/2014/main" id="{04A6BC72-8427-4EC3-AFEF-1E45E29E8CCF}"/>
              </a:ext>
            </a:extLst>
          </p:cNvPr>
          <p:cNvSpPr/>
          <p:nvPr/>
        </p:nvSpPr>
        <p:spPr bwMode="auto">
          <a:xfrm>
            <a:off x="3127648" y="5115579"/>
            <a:ext cx="460667" cy="13926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571130011"/>
      </p:ext>
    </p:extLst>
  </p:cSld>
  <p:clrMapOvr>
    <a:masterClrMapping/>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E8D3EB6-F9F0-4435-A38C-F640E88A05C1}"/>
              </a:ext>
            </a:extLst>
          </p:cNvPr>
          <p:cNvPicPr>
            <a:picLocks noGrp="1" noChangeAspect="1"/>
          </p:cNvPicPr>
          <p:nvPr>
            <p:ph sz="half" idx="1"/>
          </p:nvPr>
        </p:nvPicPr>
        <p:blipFill rotWithShape="1">
          <a:blip r:embed="rId2"/>
          <a:srcRect b="3782"/>
          <a:stretch/>
        </p:blipFill>
        <p:spPr>
          <a:xfrm>
            <a:off x="1388656" y="630555"/>
            <a:ext cx="9414688" cy="5095476"/>
          </a:xfrm>
          <a:prstGeom prst="rect">
            <a:avLst/>
          </a:prstGeom>
          <a:ln w="28575">
            <a:solidFill>
              <a:schemeClr val="accent1"/>
            </a:solidFill>
          </a:ln>
        </p:spPr>
      </p:pic>
      <p:sp>
        <p:nvSpPr>
          <p:cNvPr id="3" name="Title 2"/>
          <p:cNvSpPr>
            <a:spLocks noGrp="1"/>
          </p:cNvSpPr>
          <p:nvPr>
            <p:ph type="title"/>
          </p:nvPr>
        </p:nvSpPr>
        <p:spPr/>
        <p:txBody>
          <a:bodyPr/>
          <a:lstStyle/>
          <a:p>
            <a:r>
              <a:rPr lang="en-US" dirty="0"/>
              <a:t>Processing Method – Generate Ion Ratio Target</a:t>
            </a:r>
          </a:p>
        </p:txBody>
      </p:sp>
      <p:sp>
        <p:nvSpPr>
          <p:cNvPr id="5" name="Content Placeholder 4"/>
          <p:cNvSpPr>
            <a:spLocks noGrp="1"/>
          </p:cNvSpPr>
          <p:nvPr>
            <p:ph sz="half" idx="10"/>
          </p:nvPr>
        </p:nvSpPr>
        <p:spPr>
          <a:xfrm>
            <a:off x="3048" y="5839797"/>
            <a:ext cx="12188952" cy="457200"/>
          </a:xfrm>
        </p:spPr>
        <p:txBody>
          <a:bodyPr>
            <a:spAutoFit/>
          </a:bodyPr>
          <a:lstStyle/>
          <a:p>
            <a:pPr algn="just"/>
            <a:r>
              <a:rPr lang="fr-FR" sz="1800" dirty="0"/>
              <a:t>To </a:t>
            </a:r>
            <a:r>
              <a:rPr lang="fr-FR" sz="1800" dirty="0" err="1"/>
              <a:t>define</a:t>
            </a:r>
            <a:r>
              <a:rPr lang="fr-FR" sz="1800" dirty="0"/>
              <a:t> a </a:t>
            </a:r>
            <a:r>
              <a:rPr lang="fr-FR" sz="1800" dirty="0" err="1"/>
              <a:t>target</a:t>
            </a:r>
            <a:r>
              <a:rPr lang="fr-FR" sz="1800" dirty="0"/>
              <a:t> ion ratio as a confirmation </a:t>
            </a:r>
            <a:r>
              <a:rPr lang="fr-FR" sz="1800" dirty="0" err="1"/>
              <a:t>criteria</a:t>
            </a:r>
            <a:r>
              <a:rPr lang="fr-FR" sz="1800" dirty="0"/>
              <a:t>, go to </a:t>
            </a:r>
            <a:r>
              <a:rPr lang="fr-FR" sz="1800" dirty="0" err="1"/>
              <a:t>Processing</a:t>
            </a:r>
            <a:r>
              <a:rPr lang="fr-FR" sz="1800" dirty="0"/>
              <a:t> Method </a:t>
            </a:r>
            <a:r>
              <a:rPr lang="fr-FR" sz="1800" dirty="0" err="1"/>
              <a:t>ribbon</a:t>
            </a:r>
            <a:r>
              <a:rPr lang="fr-FR" sz="1800" dirty="0"/>
              <a:t> &gt; </a:t>
            </a:r>
            <a:r>
              <a:rPr lang="fr-FR" sz="1800" dirty="0" err="1"/>
              <a:t>XICs</a:t>
            </a:r>
            <a:r>
              <a:rPr lang="fr-FR" sz="1800" dirty="0"/>
              <a:t> &gt; Update (</a:t>
            </a:r>
            <a:r>
              <a:rPr lang="fr-FR" sz="1800" i="1" dirty="0"/>
              <a:t>r</a:t>
            </a:r>
            <a:r>
              <a:rPr lang="en-US" sz="1800" i="1" dirty="0"/>
              <a:t>ed box</a:t>
            </a:r>
            <a:r>
              <a:rPr lang="en-US"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3598628" y="1122444"/>
            <a:ext cx="325672" cy="11580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408857322"/>
      </p:ext>
    </p:extLst>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EE80A2D-061C-4FDB-AA91-D49DEA03C5CF}"/>
              </a:ext>
            </a:extLst>
          </p:cNvPr>
          <p:cNvPicPr>
            <a:picLocks noGrp="1" noChangeAspect="1"/>
          </p:cNvPicPr>
          <p:nvPr>
            <p:ph sz="half" idx="1"/>
          </p:nvPr>
        </p:nvPicPr>
        <p:blipFill>
          <a:blip r:embed="rId2"/>
          <a:stretch>
            <a:fillRect/>
          </a:stretch>
        </p:blipFill>
        <p:spPr>
          <a:xfrm>
            <a:off x="2003258" y="640080"/>
            <a:ext cx="8185485" cy="4442236"/>
          </a:xfrm>
          <a:prstGeom prst="rect">
            <a:avLst/>
          </a:prstGeom>
          <a:ln w="28575">
            <a:solidFill>
              <a:schemeClr val="accent1"/>
            </a:solidFill>
          </a:ln>
        </p:spPr>
      </p:pic>
      <p:sp>
        <p:nvSpPr>
          <p:cNvPr id="3" name="Title 2"/>
          <p:cNvSpPr>
            <a:spLocks noGrp="1"/>
          </p:cNvSpPr>
          <p:nvPr>
            <p:ph type="title"/>
          </p:nvPr>
        </p:nvSpPr>
        <p:spPr>
          <a:xfrm>
            <a:off x="3" y="0"/>
            <a:ext cx="12191999" cy="533400"/>
          </a:xfrm>
        </p:spPr>
        <p:txBody>
          <a:bodyPr/>
          <a:lstStyle/>
          <a:p>
            <a:r>
              <a:rPr lang="en-US" dirty="0"/>
              <a:t>Processing Method – Generate Target Ion Ratios</a:t>
            </a:r>
          </a:p>
        </p:txBody>
      </p:sp>
      <p:sp>
        <p:nvSpPr>
          <p:cNvPr id="5" name="Content Placeholder 4"/>
          <p:cNvSpPr>
            <a:spLocks noGrp="1"/>
          </p:cNvSpPr>
          <p:nvPr>
            <p:ph sz="half" idx="10"/>
          </p:nvPr>
        </p:nvSpPr>
        <p:spPr>
          <a:xfrm>
            <a:off x="0" y="5185962"/>
            <a:ext cx="12188952" cy="1108464"/>
          </a:xfrm>
        </p:spPr>
        <p:txBody>
          <a:bodyPr>
            <a:spAutoFit/>
          </a:bodyPr>
          <a:lstStyle/>
          <a:p>
            <a:pPr algn="just"/>
            <a:r>
              <a:rPr lang="fr-FR" sz="1800" dirty="0"/>
              <a:t>Check the components to use ion ratio confirmation </a:t>
            </a:r>
            <a:r>
              <a:rPr lang="en-US" sz="1800" dirty="0"/>
              <a:t>(</a:t>
            </a:r>
            <a:r>
              <a:rPr lang="en-US" sz="1800" i="1" dirty="0"/>
              <a:t>red box</a:t>
            </a:r>
            <a:r>
              <a:rPr lang="en-US" sz="1800" dirty="0"/>
              <a:t>).</a:t>
            </a:r>
          </a:p>
          <a:p>
            <a:pPr algn="just"/>
            <a:r>
              <a:rPr lang="en-US" sz="1800" dirty="0"/>
              <a:t>Choose the calculation method (</a:t>
            </a:r>
            <a:r>
              <a:rPr lang="en-US" sz="1800" i="1" dirty="0"/>
              <a:t>blue box</a:t>
            </a:r>
            <a:r>
              <a:rPr lang="en-US" sz="1800" dirty="0"/>
              <a:t>).</a:t>
            </a:r>
          </a:p>
          <a:p>
            <a:pPr algn="just"/>
            <a:r>
              <a:rPr lang="en-US" sz="1800" dirty="0"/>
              <a:t>Click Apply and close the menu.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3831740" y="1884417"/>
            <a:ext cx="540235" cy="42063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1" name="Rectangle 10">
            <a:extLst>
              <a:ext uri="{FF2B5EF4-FFF2-40B4-BE49-F238E27FC236}">
                <a16:creationId xmlns:a16="http://schemas.microsoft.com/office/drawing/2014/main" id="{DB3EB951-F10F-465A-8ABD-13F33B764A56}"/>
              </a:ext>
            </a:extLst>
          </p:cNvPr>
          <p:cNvSpPr/>
          <p:nvPr/>
        </p:nvSpPr>
        <p:spPr bwMode="auto">
          <a:xfrm>
            <a:off x="3781265" y="2738438"/>
            <a:ext cx="1276509" cy="690562"/>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455755091"/>
      </p:ext>
    </p:extLst>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654B5EE-12B5-497B-A4B7-84B5A52D4EC4}"/>
              </a:ext>
            </a:extLst>
          </p:cNvPr>
          <p:cNvPicPr>
            <a:picLocks noGrp="1" noChangeAspect="1"/>
          </p:cNvPicPr>
          <p:nvPr>
            <p:ph sz="half" idx="1"/>
          </p:nvPr>
        </p:nvPicPr>
        <p:blipFill>
          <a:blip r:embed="rId2"/>
          <a:stretch>
            <a:fillRect/>
          </a:stretch>
        </p:blipFill>
        <p:spPr>
          <a:xfrm>
            <a:off x="2780240" y="640080"/>
            <a:ext cx="6631521" cy="5084922"/>
          </a:xfrm>
          <a:prstGeom prst="rect">
            <a:avLst/>
          </a:prstGeom>
          <a:ln w="28575">
            <a:solidFill>
              <a:schemeClr val="accent1"/>
            </a:solidFill>
          </a:ln>
        </p:spPr>
      </p:pic>
      <p:sp>
        <p:nvSpPr>
          <p:cNvPr id="3" name="Title 2"/>
          <p:cNvSpPr>
            <a:spLocks noGrp="1"/>
          </p:cNvSpPr>
          <p:nvPr>
            <p:ph type="title"/>
          </p:nvPr>
        </p:nvSpPr>
        <p:spPr/>
        <p:txBody>
          <a:bodyPr/>
          <a:lstStyle/>
          <a:p>
            <a:r>
              <a:rPr lang="en-US" dirty="0"/>
              <a:t>Ion Ratio Confirmation</a:t>
            </a:r>
          </a:p>
        </p:txBody>
      </p:sp>
      <p:sp>
        <p:nvSpPr>
          <p:cNvPr id="5" name="Content Placeholder 4"/>
          <p:cNvSpPr>
            <a:spLocks noGrp="1"/>
          </p:cNvSpPr>
          <p:nvPr>
            <p:ph sz="half" idx="10"/>
          </p:nvPr>
        </p:nvSpPr>
        <p:spPr>
          <a:xfrm>
            <a:off x="3048" y="5839555"/>
            <a:ext cx="12188952" cy="457200"/>
          </a:xfrm>
        </p:spPr>
        <p:txBody>
          <a:bodyPr>
            <a:spAutoFit/>
          </a:bodyPr>
          <a:lstStyle/>
          <a:p>
            <a:pPr algn="just"/>
            <a:r>
              <a:rPr lang="fr-FR" sz="1800" dirty="0" err="1"/>
              <a:t>Now</a:t>
            </a:r>
            <a:r>
              <a:rPr lang="fr-FR" sz="1800" dirty="0"/>
              <a:t> the ion ratio </a:t>
            </a:r>
            <a:r>
              <a:rPr lang="fr-FR" sz="1800" dirty="0" err="1"/>
              <a:t>is</a:t>
            </a:r>
            <a:r>
              <a:rPr lang="fr-FR" sz="1800" dirty="0"/>
              <a:t> </a:t>
            </a:r>
            <a:r>
              <a:rPr lang="fr-FR" sz="1800" dirty="0" err="1"/>
              <a:t>enabled</a:t>
            </a:r>
            <a:r>
              <a:rPr lang="fr-FR" sz="1800" dirty="0"/>
              <a:t> and the Target Ratio (%) has been </a:t>
            </a:r>
            <a:r>
              <a:rPr lang="fr-FR" sz="1800" dirty="0" err="1"/>
              <a:t>calculated</a:t>
            </a:r>
            <a:r>
              <a:rPr lang="fr-FR" sz="1800" dirty="0"/>
              <a:t> (</a:t>
            </a:r>
            <a:r>
              <a:rPr lang="fr-FR" sz="1800" i="1" dirty="0" err="1"/>
              <a:t>red</a:t>
            </a:r>
            <a:r>
              <a:rPr lang="fr-FR" sz="1800" i="1" dirty="0"/>
              <a:t> box</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8322027" y="1944573"/>
            <a:ext cx="812448" cy="14844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60215181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565754"/>
            <a:ext cx="12188952" cy="731520"/>
          </a:xfrm>
        </p:spPr>
        <p:txBody>
          <a:bodyPr>
            <a:spAutoFit/>
          </a:bodyPr>
          <a:lstStyle/>
          <a:p>
            <a:pPr algn="just"/>
            <a:r>
              <a:rPr lang="en-US" sz="1800" dirty="0"/>
              <a:t>When the MS is connected to the Instrument Controller, the Instrument identification and IP address will be automatically populated (</a:t>
            </a:r>
            <a:r>
              <a:rPr lang="en-US" sz="1800" i="1" dirty="0"/>
              <a:t>red box</a:t>
            </a:r>
            <a:r>
              <a:rPr lang="en-US" sz="1800" dirty="0"/>
              <a:t>).</a:t>
            </a:r>
            <a:endParaRPr lang="en-US" sz="1600" dirty="0"/>
          </a:p>
        </p:txBody>
      </p:sp>
      <p:sp>
        <p:nvSpPr>
          <p:cNvPr id="3" name="Title 2"/>
          <p:cNvSpPr>
            <a:spLocks noGrp="1"/>
          </p:cNvSpPr>
          <p:nvPr>
            <p:ph type="title"/>
          </p:nvPr>
        </p:nvSpPr>
        <p:spPr/>
        <p:txBody>
          <a:bodyPr/>
          <a:lstStyle/>
          <a:p>
            <a:r>
              <a:rPr lang="en-US" dirty="0"/>
              <a:t>Configuring MS communication</a:t>
            </a:r>
          </a:p>
        </p:txBody>
      </p:sp>
      <p:pic>
        <p:nvPicPr>
          <p:cNvPr id="8" name="Picture 7">
            <a:extLst>
              <a:ext uri="{FF2B5EF4-FFF2-40B4-BE49-F238E27FC236}">
                <a16:creationId xmlns:a16="http://schemas.microsoft.com/office/drawing/2014/main" id="{7B8CBE13-C718-4FBB-B349-43EB23E55A2B}"/>
              </a:ext>
            </a:extLst>
          </p:cNvPr>
          <p:cNvPicPr>
            <a:picLocks noChangeAspect="1"/>
          </p:cNvPicPr>
          <p:nvPr/>
        </p:nvPicPr>
        <p:blipFill>
          <a:blip r:embed="rId2"/>
          <a:stretch>
            <a:fillRect/>
          </a:stretch>
        </p:blipFill>
        <p:spPr>
          <a:xfrm>
            <a:off x="4101574" y="640080"/>
            <a:ext cx="3988853" cy="4352544"/>
          </a:xfrm>
          <a:prstGeom prst="rect">
            <a:avLst/>
          </a:prstGeom>
          <a:ln w="28575">
            <a:solidFill>
              <a:schemeClr val="accent1"/>
            </a:solidFill>
          </a:ln>
          <a:effectLst/>
        </p:spPr>
      </p:pic>
      <p:sp>
        <p:nvSpPr>
          <p:cNvPr id="6" name="Rectangle 5"/>
          <p:cNvSpPr/>
          <p:nvPr/>
        </p:nvSpPr>
        <p:spPr bwMode="auto">
          <a:xfrm>
            <a:off x="6185034" y="2826154"/>
            <a:ext cx="1663565" cy="212321"/>
          </a:xfrm>
          <a:prstGeom prst="rect">
            <a:avLst/>
          </a:prstGeom>
          <a:solidFill>
            <a:srgbClr val="AD1E2D">
              <a:alpha val="20000"/>
            </a:srgbClr>
          </a:solidFill>
          <a:ln w="317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840886877"/>
      </p:ext>
    </p:extLst>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705B48-5FE5-4094-ACE0-7B348151F677}"/>
              </a:ext>
            </a:extLst>
          </p:cNvPr>
          <p:cNvPicPr>
            <a:picLocks noGrp="1" noChangeAspect="1"/>
          </p:cNvPicPr>
          <p:nvPr>
            <p:ph sz="half" idx="1"/>
          </p:nvPr>
        </p:nvPicPr>
        <p:blipFill rotWithShape="1">
          <a:blip r:embed="rId2"/>
          <a:srcRect b="4048"/>
          <a:stretch/>
        </p:blipFill>
        <p:spPr>
          <a:xfrm>
            <a:off x="1390974" y="632621"/>
            <a:ext cx="9410049" cy="5078898"/>
          </a:xfrm>
          <a:prstGeom prst="rect">
            <a:avLst/>
          </a:prstGeom>
          <a:ln w="28575">
            <a:solidFill>
              <a:schemeClr val="accent1"/>
            </a:solidFill>
          </a:ln>
        </p:spPr>
      </p:pic>
      <p:sp>
        <p:nvSpPr>
          <p:cNvPr id="3" name="Title 2"/>
          <p:cNvSpPr>
            <a:spLocks noGrp="1"/>
          </p:cNvSpPr>
          <p:nvPr>
            <p:ph type="title"/>
          </p:nvPr>
        </p:nvSpPr>
        <p:spPr/>
        <p:txBody>
          <a:bodyPr/>
          <a:lstStyle/>
          <a:p>
            <a:r>
              <a:rPr lang="en-US" dirty="0"/>
              <a:t>Ion Ratio Confirmation</a:t>
            </a:r>
          </a:p>
        </p:txBody>
      </p:sp>
      <p:sp>
        <p:nvSpPr>
          <p:cNvPr id="5" name="Content Placeholder 4"/>
          <p:cNvSpPr>
            <a:spLocks noGrp="1"/>
          </p:cNvSpPr>
          <p:nvPr>
            <p:ph sz="half" idx="10"/>
          </p:nvPr>
        </p:nvSpPr>
        <p:spPr>
          <a:xfrm>
            <a:off x="0" y="5842037"/>
            <a:ext cx="12188952" cy="457200"/>
          </a:xfrm>
        </p:spPr>
        <p:txBody>
          <a:bodyPr>
            <a:spAutoFit/>
          </a:bodyPr>
          <a:lstStyle/>
          <a:p>
            <a:pPr algn="just"/>
            <a:r>
              <a:rPr lang="fr-FR" sz="1800" dirty="0" err="1"/>
              <a:t>Now</a:t>
            </a:r>
            <a:r>
              <a:rPr lang="fr-FR" sz="1800" dirty="0"/>
              <a:t> the ion ratio </a:t>
            </a:r>
            <a:r>
              <a:rPr lang="fr-FR" sz="1800" dirty="0" err="1"/>
              <a:t>is</a:t>
            </a:r>
            <a:r>
              <a:rPr lang="fr-FR" sz="1800" dirty="0"/>
              <a:t> a confirmation </a:t>
            </a:r>
            <a:r>
              <a:rPr lang="fr-FR" sz="1800" dirty="0" err="1"/>
              <a:t>criteria</a:t>
            </a:r>
            <a:r>
              <a:rPr lang="fr-FR" sz="1800" dirty="0"/>
              <a:t> (</a:t>
            </a:r>
            <a:r>
              <a:rPr lang="fr-FR" sz="1800" i="1" dirty="0" err="1"/>
              <a:t>red</a:t>
            </a:r>
            <a:r>
              <a:rPr lang="fr-FR" sz="1800" i="1" dirty="0"/>
              <a:t> box</a:t>
            </a:r>
            <a:r>
              <a:rPr lang="fr-FR" sz="1800" dirty="0"/>
              <a:t>). </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1390973" y="3302898"/>
            <a:ext cx="2154659" cy="317379"/>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497155398"/>
      </p:ext>
    </p:extLst>
  </p:cSld>
  <p:clrMapOvr>
    <a:masterClrMapping/>
  </p:clrMapOvr>
  <p:transition>
    <p:fade/>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04C2AC-BAA7-4518-801B-51704432588E}"/>
              </a:ext>
            </a:extLst>
          </p:cNvPr>
          <p:cNvSpPr>
            <a:spLocks noGrp="1"/>
          </p:cNvSpPr>
          <p:nvPr>
            <p:ph type="title"/>
          </p:nvPr>
        </p:nvSpPr>
        <p:spPr/>
        <p:txBody>
          <a:bodyPr/>
          <a:lstStyle/>
          <a:p>
            <a:r>
              <a:rPr lang="en-US" dirty="0"/>
              <a:t>Module 5.5: Data Processing - MS Components</a:t>
            </a:r>
          </a:p>
        </p:txBody>
      </p:sp>
      <p:sp>
        <p:nvSpPr>
          <p:cNvPr id="8" name="Text Placeholder 7">
            <a:extLst>
              <a:ext uri="{FF2B5EF4-FFF2-40B4-BE49-F238E27FC236}">
                <a16:creationId xmlns:a16="http://schemas.microsoft.com/office/drawing/2014/main" id="{3C4168BA-182A-46E7-B861-5B62F2193D3D}"/>
              </a:ext>
            </a:extLst>
          </p:cNvPr>
          <p:cNvSpPr>
            <a:spLocks noGrp="1"/>
          </p:cNvSpPr>
          <p:nvPr>
            <p:ph type="body" sz="quarter" idx="10"/>
          </p:nvPr>
        </p:nvSpPr>
        <p:spPr/>
        <p:txBody>
          <a:bodyPr/>
          <a:lstStyle/>
          <a:p>
            <a:r>
              <a:rPr lang="en-US" b="1" dirty="0"/>
              <a:t>Module 5.5: Data Processing - MS Components</a:t>
            </a:r>
          </a:p>
        </p:txBody>
      </p:sp>
    </p:spTree>
    <p:extLst>
      <p:ext uri="{BB962C8B-B14F-4D97-AF65-F5344CB8AC3E}">
        <p14:creationId xmlns:p14="http://schemas.microsoft.com/office/powerpoint/2010/main" val="4138169697"/>
      </p:ext>
    </p:extLst>
  </p:cSld>
  <p:clrMapOvr>
    <a:masterClrMapping/>
  </p:clrMapOvr>
  <p:transition>
    <p:fade/>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0" y="5575007"/>
            <a:ext cx="12188952" cy="731520"/>
          </a:xfrm>
        </p:spPr>
        <p:txBody>
          <a:bodyPr>
            <a:spAutoFit/>
          </a:bodyPr>
          <a:lstStyle/>
          <a:p>
            <a:pPr algn="just"/>
            <a:r>
              <a:rPr lang="fr-FR" sz="1800" dirty="0"/>
              <a:t>Click on the </a:t>
            </a:r>
            <a:r>
              <a:rPr lang="fr-FR" sz="1800" dirty="0" err="1"/>
              <a:t>Chromatogram</a:t>
            </a:r>
            <a:r>
              <a:rPr lang="fr-FR" sz="1800" dirty="0"/>
              <a:t> option to </a:t>
            </a:r>
            <a:r>
              <a:rPr lang="fr-FR" sz="1800" dirty="0" err="1"/>
              <a:t>hide</a:t>
            </a:r>
            <a:r>
              <a:rPr lang="fr-FR" sz="1800" dirty="0"/>
              <a:t> </a:t>
            </a:r>
            <a:r>
              <a:rPr lang="fr-FR" sz="1800" dirty="0" err="1"/>
              <a:t>it</a:t>
            </a:r>
            <a:r>
              <a:rPr lang="fr-FR" sz="1800" dirty="0"/>
              <a:t> and Interactive </a:t>
            </a:r>
            <a:r>
              <a:rPr lang="fr-FR" sz="1800" dirty="0" err="1"/>
              <a:t>Results</a:t>
            </a:r>
            <a:r>
              <a:rPr lang="fr-FR" sz="1800" dirty="0"/>
              <a:t> and Calibration Plot options to show </a:t>
            </a:r>
            <a:r>
              <a:rPr lang="fr-FR" sz="1800" dirty="0" err="1"/>
              <a:t>them</a:t>
            </a:r>
            <a:r>
              <a:rPr lang="fr-FR" sz="1800" dirty="0"/>
              <a:t> (</a:t>
            </a:r>
            <a:r>
              <a:rPr lang="fr-FR" sz="1800" i="1" dirty="0" err="1"/>
              <a:t>red</a:t>
            </a:r>
            <a:r>
              <a:rPr lang="fr-FR" sz="1800" i="1" dirty="0"/>
              <a:t> box</a:t>
            </a:r>
            <a:r>
              <a:rPr lang="fr-FR" sz="1800" dirty="0"/>
              <a:t>).  </a:t>
            </a:r>
            <a:endParaRPr lang="en-US" sz="1800" dirty="0"/>
          </a:p>
        </p:txBody>
      </p:sp>
      <p:pic>
        <p:nvPicPr>
          <p:cNvPr id="6" name="Content Placeholder 5">
            <a:extLst>
              <a:ext uri="{FF2B5EF4-FFF2-40B4-BE49-F238E27FC236}">
                <a16:creationId xmlns:a16="http://schemas.microsoft.com/office/drawing/2014/main" id="{DC756D0C-96B7-4746-B3A9-B2521827F5DA}"/>
              </a:ext>
            </a:extLst>
          </p:cNvPr>
          <p:cNvPicPr>
            <a:picLocks noGrp="1" noChangeAspect="1"/>
          </p:cNvPicPr>
          <p:nvPr>
            <p:ph sz="half" idx="1"/>
          </p:nvPr>
        </p:nvPicPr>
        <p:blipFill>
          <a:blip r:embed="rId2"/>
          <a:stretch>
            <a:fillRect/>
          </a:stretch>
        </p:blipFill>
        <p:spPr>
          <a:xfrm>
            <a:off x="1636786" y="640080"/>
            <a:ext cx="8918429" cy="4827270"/>
          </a:xfrm>
          <a:prstGeom prst="rect">
            <a:avLst/>
          </a:prstGeom>
          <a:ln w="28575">
            <a:solidFill>
              <a:schemeClr val="accent1"/>
            </a:solidFill>
          </a:ln>
        </p:spPr>
      </p:pic>
      <p:sp>
        <p:nvSpPr>
          <p:cNvPr id="9" name="Rectangle 8">
            <a:extLst>
              <a:ext uri="{FF2B5EF4-FFF2-40B4-BE49-F238E27FC236}">
                <a16:creationId xmlns:a16="http://schemas.microsoft.com/office/drawing/2014/main" id="{04A6BC72-8427-4EC3-AFEF-1E45E29E8CCF}"/>
              </a:ext>
            </a:extLst>
          </p:cNvPr>
          <p:cNvSpPr/>
          <p:nvPr/>
        </p:nvSpPr>
        <p:spPr bwMode="auto">
          <a:xfrm>
            <a:off x="3654777" y="1001598"/>
            <a:ext cx="583848" cy="21760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402971311"/>
      </p:ext>
    </p:extLst>
  </p:cSld>
  <p:clrMapOvr>
    <a:masterClrMapping/>
  </p:clrMapOvr>
  <p:transition>
    <p:fade/>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0" y="5842793"/>
            <a:ext cx="12188952" cy="457200"/>
          </a:xfrm>
        </p:spPr>
        <p:txBody>
          <a:bodyPr>
            <a:spAutoFit/>
          </a:bodyPr>
          <a:lstStyle/>
          <a:p>
            <a:pPr algn="just"/>
            <a:r>
              <a:rPr lang="fr-FR" sz="1800" dirty="0"/>
              <a:t>Save the </a:t>
            </a:r>
            <a:r>
              <a:rPr lang="fr-FR" sz="1800" dirty="0" err="1"/>
              <a:t>view</a:t>
            </a:r>
            <a:r>
              <a:rPr lang="fr-FR" sz="1800" dirty="0"/>
              <a:t> setting as « Interactive </a:t>
            </a:r>
            <a:r>
              <a:rPr lang="fr-FR" sz="1800" dirty="0" err="1"/>
              <a:t>Results</a:t>
            </a:r>
            <a:r>
              <a:rPr lang="fr-FR" sz="1800" dirty="0"/>
              <a:t> ».</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3959577" y="992074"/>
            <a:ext cx="488598" cy="14307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7" name="Content Placeholder 6">
            <a:extLst>
              <a:ext uri="{FF2B5EF4-FFF2-40B4-BE49-F238E27FC236}">
                <a16:creationId xmlns:a16="http://schemas.microsoft.com/office/drawing/2014/main" id="{7AFDD73F-62FB-4294-9711-EFB167EF9823}"/>
              </a:ext>
            </a:extLst>
          </p:cNvPr>
          <p:cNvPicPr>
            <a:picLocks noGrp="1" noChangeAspect="1"/>
          </p:cNvPicPr>
          <p:nvPr>
            <p:ph sz="half" idx="1"/>
          </p:nvPr>
        </p:nvPicPr>
        <p:blipFill>
          <a:blip r:embed="rId2"/>
          <a:stretch>
            <a:fillRect/>
          </a:stretch>
        </p:blipFill>
        <p:spPr>
          <a:xfrm>
            <a:off x="1409355" y="640080"/>
            <a:ext cx="9373290" cy="5084445"/>
          </a:xfrm>
          <a:prstGeom prst="rect">
            <a:avLst/>
          </a:prstGeom>
          <a:ln w="28575">
            <a:solidFill>
              <a:schemeClr val="accent1"/>
            </a:solidFill>
          </a:ln>
        </p:spPr>
      </p:pic>
    </p:spTree>
    <p:extLst>
      <p:ext uri="{BB962C8B-B14F-4D97-AF65-F5344CB8AC3E}">
        <p14:creationId xmlns:p14="http://schemas.microsoft.com/office/powerpoint/2010/main" val="3921184771"/>
      </p:ext>
    </p:extLst>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F7870C4-93FC-4CDF-AAB9-8F0B263C95F8}"/>
              </a:ext>
            </a:extLst>
          </p:cNvPr>
          <p:cNvPicPr>
            <a:picLocks noGrp="1" noChangeAspect="1"/>
          </p:cNvPicPr>
          <p:nvPr>
            <p:ph sz="half" idx="1"/>
          </p:nvPr>
        </p:nvPicPr>
        <p:blipFill rotWithShape="1">
          <a:blip r:embed="rId2"/>
          <a:srcRect b="3925"/>
          <a:stretch/>
        </p:blipFill>
        <p:spPr>
          <a:xfrm>
            <a:off x="1645402" y="640079"/>
            <a:ext cx="8901197" cy="4810399"/>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3048" y="5560192"/>
            <a:ext cx="12188952" cy="731520"/>
          </a:xfrm>
        </p:spPr>
        <p:txBody>
          <a:bodyPr>
            <a:spAutoFit/>
          </a:bodyPr>
          <a:lstStyle/>
          <a:p>
            <a:pPr algn="just"/>
            <a:r>
              <a:rPr lang="fr-FR" sz="1800" dirty="0"/>
              <a:t>To </a:t>
            </a:r>
            <a:r>
              <a:rPr lang="fr-FR" sz="1800" dirty="0" err="1"/>
              <a:t>add</a:t>
            </a:r>
            <a:r>
              <a:rPr lang="fr-FR" sz="1800" dirty="0"/>
              <a:t> the Signal-to-Noise ratio on the MS Components </a:t>
            </a:r>
            <a:r>
              <a:rPr lang="fr-FR" sz="1800" dirty="0" err="1"/>
              <a:t>view</a:t>
            </a:r>
            <a:r>
              <a:rPr lang="fr-FR" sz="1800" dirty="0"/>
              <a:t>, right click on the </a:t>
            </a:r>
            <a:r>
              <a:rPr lang="fr-FR" sz="1800" dirty="0" err="1"/>
              <a:t>chromatogram</a:t>
            </a:r>
            <a:r>
              <a:rPr lang="fr-FR" sz="1800" dirty="0"/>
              <a:t> and click on </a:t>
            </a:r>
            <a:r>
              <a:rPr lang="fr-FR" sz="1800" dirty="0" err="1"/>
              <a:t>Properties</a:t>
            </a:r>
            <a:r>
              <a:rPr lang="fr-FR" sz="1800" dirty="0"/>
              <a:t>… (</a:t>
            </a:r>
            <a:r>
              <a:rPr lang="fr-FR" sz="1800" i="1" dirty="0" err="1"/>
              <a:t>red</a:t>
            </a:r>
            <a:r>
              <a:rPr lang="fr-FR" sz="1800" i="1" dirty="0"/>
              <a:t> box</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5560334" y="3457575"/>
            <a:ext cx="878565" cy="13335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053385785"/>
      </p:ext>
    </p:extLst>
  </p:cSld>
  <p:clrMapOvr>
    <a:masterClrMapping/>
  </p:clrMapOvr>
  <p:transition>
    <p:fade/>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0" y="5835160"/>
            <a:ext cx="12188952" cy="457200"/>
          </a:xfrm>
        </p:spPr>
        <p:txBody>
          <a:bodyPr>
            <a:spAutoFit/>
          </a:bodyPr>
          <a:lstStyle/>
          <a:p>
            <a:pPr algn="just"/>
            <a:r>
              <a:rPr lang="fr-FR" sz="1800" dirty="0"/>
              <a:t>A table </a:t>
            </a:r>
            <a:r>
              <a:rPr lang="fr-FR" sz="1800" dirty="0" err="1"/>
              <a:t>appears</a:t>
            </a:r>
            <a:r>
              <a:rPr lang="fr-FR" sz="1800" dirty="0"/>
              <a:t>, go to the Peak Label </a:t>
            </a:r>
            <a:r>
              <a:rPr lang="fr-FR" sz="1800" dirty="0" err="1"/>
              <a:t>tab.</a:t>
            </a:r>
            <a:r>
              <a:rPr lang="fr-FR" sz="1800" dirty="0"/>
              <a:t> </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5627010" y="3161533"/>
            <a:ext cx="468990" cy="11058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7" name="Content Placeholder 6">
            <a:extLst>
              <a:ext uri="{FF2B5EF4-FFF2-40B4-BE49-F238E27FC236}">
                <a16:creationId xmlns:a16="http://schemas.microsoft.com/office/drawing/2014/main" id="{44782851-032C-41B6-AA74-705FCCC10730}"/>
              </a:ext>
            </a:extLst>
          </p:cNvPr>
          <p:cNvPicPr>
            <a:picLocks noGrp="1" noChangeAspect="1"/>
          </p:cNvPicPr>
          <p:nvPr>
            <p:ph sz="half" idx="1"/>
          </p:nvPr>
        </p:nvPicPr>
        <p:blipFill>
          <a:blip r:embed="rId2"/>
          <a:stretch>
            <a:fillRect/>
          </a:stretch>
        </p:blipFill>
        <p:spPr>
          <a:xfrm>
            <a:off x="1410027" y="640080"/>
            <a:ext cx="9371946" cy="5086125"/>
          </a:xfrm>
          <a:prstGeom prst="rect">
            <a:avLst/>
          </a:prstGeom>
          <a:ln w="28575">
            <a:solidFill>
              <a:schemeClr val="accent1"/>
            </a:solidFill>
          </a:ln>
        </p:spPr>
      </p:pic>
    </p:spTree>
    <p:extLst>
      <p:ext uri="{BB962C8B-B14F-4D97-AF65-F5344CB8AC3E}">
        <p14:creationId xmlns:p14="http://schemas.microsoft.com/office/powerpoint/2010/main" val="2386938273"/>
      </p:ext>
    </p:extLst>
  </p:cSld>
  <p:clrMapOvr>
    <a:masterClrMapping/>
  </p:clrMapOvr>
  <p:transition>
    <p:fade/>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14BB78-D0B8-4F16-A7A2-8FBFCA4D8596}"/>
              </a:ext>
            </a:extLst>
          </p:cNvPr>
          <p:cNvPicPr>
            <a:picLocks noGrp="1" noChangeAspect="1"/>
          </p:cNvPicPr>
          <p:nvPr>
            <p:ph sz="half" idx="1"/>
          </p:nvPr>
        </p:nvPicPr>
        <p:blipFill>
          <a:blip r:embed="rId2"/>
          <a:stretch>
            <a:fillRect/>
          </a:stretch>
        </p:blipFill>
        <p:spPr>
          <a:xfrm>
            <a:off x="3065205" y="640080"/>
            <a:ext cx="6061590" cy="4815850"/>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0" y="5567790"/>
            <a:ext cx="12188952" cy="731520"/>
          </a:xfrm>
        </p:spPr>
        <p:txBody>
          <a:bodyPr>
            <a:spAutoFit/>
          </a:bodyPr>
          <a:lstStyle/>
          <a:p>
            <a:pPr algn="just"/>
            <a:r>
              <a:rPr lang="fr-FR" sz="1800" dirty="0"/>
              <a:t>In the Label </a:t>
            </a:r>
            <a:r>
              <a:rPr lang="fr-FR" sz="1800" dirty="0" err="1"/>
              <a:t>identified</a:t>
            </a:r>
            <a:r>
              <a:rPr lang="fr-FR" sz="1800" dirty="0"/>
              <a:t> </a:t>
            </a:r>
            <a:r>
              <a:rPr lang="fr-FR" sz="1800" dirty="0" err="1"/>
              <a:t>peaks</a:t>
            </a:r>
            <a:r>
              <a:rPr lang="fr-FR" sz="1800" dirty="0"/>
              <a:t> area, </a:t>
            </a:r>
            <a:r>
              <a:rPr lang="fr-FR" sz="1800" dirty="0" err="1"/>
              <a:t>add</a:t>
            </a:r>
            <a:r>
              <a:rPr lang="fr-FR" sz="1800" dirty="0"/>
              <a:t> « ; S/N= » (</a:t>
            </a:r>
            <a:r>
              <a:rPr lang="fr-FR" sz="1800" i="1" dirty="0" err="1"/>
              <a:t>red</a:t>
            </a:r>
            <a:r>
              <a:rPr lang="fr-FR" sz="1800" i="1" dirty="0"/>
              <a:t> box</a:t>
            </a:r>
            <a:r>
              <a:rPr lang="fr-FR" sz="1800" dirty="0"/>
              <a:t>).</a:t>
            </a:r>
          </a:p>
          <a:p>
            <a:pPr algn="just"/>
            <a:r>
              <a:rPr lang="fr-FR" sz="1800" dirty="0"/>
              <a:t>Click on the      option (</a:t>
            </a:r>
            <a:r>
              <a:rPr lang="fr-FR" sz="1800" i="1" dirty="0" err="1"/>
              <a:t>blue</a:t>
            </a:r>
            <a:r>
              <a:rPr lang="fr-FR" sz="1800" i="1" dirty="0"/>
              <a:t> box</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6116664" y="1437379"/>
            <a:ext cx="468990" cy="13220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8" name="Picture 7">
            <a:extLst>
              <a:ext uri="{FF2B5EF4-FFF2-40B4-BE49-F238E27FC236}">
                <a16:creationId xmlns:a16="http://schemas.microsoft.com/office/drawing/2014/main" id="{EADA017B-83E5-49E7-A49E-2CD2EDB6BAAA}"/>
              </a:ext>
            </a:extLst>
          </p:cNvPr>
          <p:cNvPicPr>
            <a:picLocks noChangeAspect="1"/>
          </p:cNvPicPr>
          <p:nvPr/>
        </p:nvPicPr>
        <p:blipFill>
          <a:blip r:embed="rId3"/>
          <a:stretch>
            <a:fillRect/>
          </a:stretch>
        </p:blipFill>
        <p:spPr>
          <a:xfrm>
            <a:off x="1506969" y="5960975"/>
            <a:ext cx="271463" cy="290513"/>
          </a:xfrm>
          <a:prstGeom prst="rect">
            <a:avLst/>
          </a:prstGeom>
        </p:spPr>
      </p:pic>
      <p:sp>
        <p:nvSpPr>
          <p:cNvPr id="10" name="Rectangle 9">
            <a:extLst>
              <a:ext uri="{FF2B5EF4-FFF2-40B4-BE49-F238E27FC236}">
                <a16:creationId xmlns:a16="http://schemas.microsoft.com/office/drawing/2014/main" id="{8C2CDB2B-0513-49A8-9DB6-079CEF4B84B0}"/>
              </a:ext>
            </a:extLst>
          </p:cNvPr>
          <p:cNvSpPr/>
          <p:nvPr/>
        </p:nvSpPr>
        <p:spPr bwMode="auto">
          <a:xfrm>
            <a:off x="8327362" y="1343279"/>
            <a:ext cx="157960" cy="132200"/>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557665212"/>
      </p:ext>
    </p:extLst>
  </p:cSld>
  <p:clrMapOvr>
    <a:masterClrMapping/>
  </p:clrMapOvr>
  <p:transition>
    <p:fade/>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EDE821E-3169-4C6E-94DB-E60632D86B5E}"/>
              </a:ext>
            </a:extLst>
          </p:cNvPr>
          <p:cNvPicPr>
            <a:picLocks noGrp="1" noChangeAspect="1"/>
          </p:cNvPicPr>
          <p:nvPr>
            <p:ph sz="half" idx="1"/>
          </p:nvPr>
        </p:nvPicPr>
        <p:blipFill>
          <a:blip r:embed="rId2"/>
          <a:stretch>
            <a:fillRect/>
          </a:stretch>
        </p:blipFill>
        <p:spPr>
          <a:xfrm>
            <a:off x="3080464" y="640080"/>
            <a:ext cx="6031072" cy="4799162"/>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0" y="5549951"/>
            <a:ext cx="12188952" cy="744251"/>
          </a:xfrm>
        </p:spPr>
        <p:txBody>
          <a:bodyPr>
            <a:spAutoFit/>
          </a:bodyPr>
          <a:lstStyle/>
          <a:p>
            <a:pPr algn="just"/>
            <a:r>
              <a:rPr lang="fr-FR" sz="1800" dirty="0"/>
              <a:t>In the </a:t>
            </a:r>
            <a:r>
              <a:rPr lang="fr-FR" sz="1800" dirty="0" err="1"/>
              <a:t>Categories</a:t>
            </a:r>
            <a:r>
              <a:rPr lang="fr-FR" sz="1800" dirty="0"/>
              <a:t> table, select Peak </a:t>
            </a:r>
            <a:r>
              <a:rPr lang="fr-FR" sz="1800" dirty="0" err="1"/>
              <a:t>Results</a:t>
            </a:r>
            <a:r>
              <a:rPr lang="fr-FR" sz="1800" dirty="0"/>
              <a:t> (</a:t>
            </a:r>
            <a:r>
              <a:rPr lang="fr-FR" sz="1800" i="1" dirty="0" err="1"/>
              <a:t>red</a:t>
            </a:r>
            <a:r>
              <a:rPr lang="fr-FR" sz="1800" i="1" dirty="0"/>
              <a:t> box</a:t>
            </a:r>
            <a:r>
              <a:rPr lang="fr-FR" sz="1800" dirty="0"/>
              <a:t>).</a:t>
            </a:r>
          </a:p>
          <a:p>
            <a:pPr algn="just"/>
            <a:r>
              <a:rPr lang="fr-FR" sz="1800" dirty="0"/>
              <a:t>In the Variables table, select Signal-to-Noise Ratio (</a:t>
            </a:r>
            <a:r>
              <a:rPr lang="fr-FR" sz="1800" i="1" dirty="0" err="1"/>
              <a:t>blue</a:t>
            </a:r>
            <a:r>
              <a:rPr lang="fr-FR" sz="1800" i="1" dirty="0"/>
              <a:t> box</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4221324" y="1806468"/>
            <a:ext cx="1779425" cy="97483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0" name="Rectangle 9">
            <a:extLst>
              <a:ext uri="{FF2B5EF4-FFF2-40B4-BE49-F238E27FC236}">
                <a16:creationId xmlns:a16="http://schemas.microsoft.com/office/drawing/2014/main" id="{8C2CDB2B-0513-49A8-9DB6-079CEF4B84B0}"/>
              </a:ext>
            </a:extLst>
          </p:cNvPr>
          <p:cNvSpPr/>
          <p:nvPr/>
        </p:nvSpPr>
        <p:spPr bwMode="auto">
          <a:xfrm>
            <a:off x="6000749" y="1806468"/>
            <a:ext cx="1847851" cy="974830"/>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158185369"/>
      </p:ext>
    </p:extLst>
  </p:cSld>
  <p:clrMapOvr>
    <a:masterClrMapping/>
  </p:clrMapOvr>
  <p:transition>
    <p:fade/>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D682785-3F12-40E1-9460-B157E10667AE}"/>
              </a:ext>
            </a:extLst>
          </p:cNvPr>
          <p:cNvPicPr>
            <a:picLocks noGrp="1" noChangeAspect="1"/>
          </p:cNvPicPr>
          <p:nvPr>
            <p:ph sz="half" idx="1"/>
          </p:nvPr>
        </p:nvPicPr>
        <p:blipFill>
          <a:blip r:embed="rId2"/>
          <a:stretch>
            <a:fillRect/>
          </a:stretch>
        </p:blipFill>
        <p:spPr>
          <a:xfrm>
            <a:off x="2905798" y="640080"/>
            <a:ext cx="6380405" cy="5086758"/>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3048" y="5835947"/>
            <a:ext cx="12188952" cy="457200"/>
          </a:xfrm>
        </p:spPr>
        <p:txBody>
          <a:bodyPr>
            <a:spAutoFit/>
          </a:bodyPr>
          <a:lstStyle/>
          <a:p>
            <a:pPr algn="just"/>
            <a:r>
              <a:rPr lang="fr-FR" sz="1800" dirty="0"/>
              <a:t>Click on the </a:t>
            </a:r>
            <a:r>
              <a:rPr lang="fr-FR" sz="1800" dirty="0" err="1"/>
              <a:t>Parameters</a:t>
            </a:r>
            <a:r>
              <a:rPr lang="fr-FR" sz="1800" dirty="0"/>
              <a:t>… buton to change the S/N </a:t>
            </a:r>
            <a:r>
              <a:rPr lang="fr-FR" sz="1800" dirty="0" err="1"/>
              <a:t>calculation</a:t>
            </a:r>
            <a:r>
              <a:rPr lang="fr-FR" sz="1800" dirty="0"/>
              <a:t> </a:t>
            </a:r>
            <a:r>
              <a:rPr lang="fr-FR" sz="1800" dirty="0" err="1"/>
              <a:t>method</a:t>
            </a:r>
            <a:r>
              <a:rPr lang="fr-FR" sz="1800" dirty="0"/>
              <a:t> (</a:t>
            </a:r>
            <a:r>
              <a:rPr lang="fr-FR" sz="1800" i="1" dirty="0" err="1"/>
              <a:t>red</a:t>
            </a:r>
            <a:r>
              <a:rPr lang="fr-FR" sz="1800" i="1" dirty="0"/>
              <a:t> box</a:t>
            </a:r>
            <a:r>
              <a:rPr lang="fr-FR"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6827149" y="3195636"/>
            <a:ext cx="592826" cy="13811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009775585"/>
      </p:ext>
    </p:extLst>
  </p:cSld>
  <p:clrMapOvr>
    <a:masterClrMapping/>
  </p:clrMapOvr>
  <p:transition>
    <p:fade/>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FAF58A-4821-47CC-B2C7-606643514C10}"/>
              </a:ext>
            </a:extLst>
          </p:cNvPr>
          <p:cNvPicPr>
            <a:picLocks noGrp="1" noChangeAspect="1"/>
          </p:cNvPicPr>
          <p:nvPr>
            <p:ph sz="half" idx="1"/>
          </p:nvPr>
        </p:nvPicPr>
        <p:blipFill>
          <a:blip r:embed="rId2"/>
          <a:stretch>
            <a:fillRect/>
          </a:stretch>
        </p:blipFill>
        <p:spPr>
          <a:xfrm>
            <a:off x="1636943" y="640080"/>
            <a:ext cx="8918115" cy="4822092"/>
          </a:xfrm>
          <a:prstGeom prst="rect">
            <a:avLst/>
          </a:prstGeom>
          <a:ln w="28575">
            <a:solidFill>
              <a:schemeClr val="accent1"/>
            </a:solidFill>
          </a:ln>
        </p:spPr>
      </p:pic>
      <p:sp>
        <p:nvSpPr>
          <p:cNvPr id="3" name="Title 2"/>
          <p:cNvSpPr>
            <a:spLocks noGrp="1"/>
          </p:cNvSpPr>
          <p:nvPr>
            <p:ph type="title"/>
          </p:nvPr>
        </p:nvSpPr>
        <p:spPr/>
        <p:txBody>
          <a:bodyPr/>
          <a:lstStyle/>
          <a:p>
            <a:r>
              <a:rPr lang="en-US" dirty="0"/>
              <a:t>MS Components</a:t>
            </a:r>
          </a:p>
        </p:txBody>
      </p:sp>
      <p:sp>
        <p:nvSpPr>
          <p:cNvPr id="5" name="Content Placeholder 4"/>
          <p:cNvSpPr>
            <a:spLocks noGrp="1"/>
          </p:cNvSpPr>
          <p:nvPr>
            <p:ph sz="half" idx="10"/>
          </p:nvPr>
        </p:nvSpPr>
        <p:spPr>
          <a:xfrm>
            <a:off x="0" y="5566293"/>
            <a:ext cx="12188952" cy="731520"/>
          </a:xfrm>
        </p:spPr>
        <p:txBody>
          <a:bodyPr>
            <a:spAutoFit/>
          </a:bodyPr>
          <a:lstStyle/>
          <a:p>
            <a:pPr algn="just"/>
            <a:r>
              <a:rPr lang="fr-FR" sz="1800" dirty="0"/>
              <a:t>The Signal-to-Noise formula </a:t>
            </a:r>
            <a:r>
              <a:rPr lang="fr-FR" sz="1800" dirty="0" err="1"/>
              <a:t>should</a:t>
            </a:r>
            <a:r>
              <a:rPr lang="fr-FR" sz="1800" dirty="0"/>
              <a:t> </a:t>
            </a:r>
            <a:r>
              <a:rPr lang="fr-FR" sz="1800" dirty="0" err="1"/>
              <a:t>appear</a:t>
            </a:r>
            <a:r>
              <a:rPr lang="fr-FR" sz="1800" dirty="0"/>
              <a:t> in the Label </a:t>
            </a:r>
            <a:r>
              <a:rPr lang="fr-FR" sz="1800" dirty="0" err="1"/>
              <a:t>identified</a:t>
            </a:r>
            <a:r>
              <a:rPr lang="fr-FR" sz="1800" dirty="0"/>
              <a:t> </a:t>
            </a:r>
            <a:r>
              <a:rPr lang="fr-FR" sz="1800" dirty="0" err="1"/>
              <a:t>peak</a:t>
            </a:r>
            <a:r>
              <a:rPr lang="fr-FR" sz="1800" dirty="0"/>
              <a:t> </a:t>
            </a:r>
            <a:r>
              <a:rPr lang="fr-FR" sz="1800" dirty="0" err="1"/>
              <a:t>field</a:t>
            </a:r>
            <a:r>
              <a:rPr lang="fr-FR" sz="1800" dirty="0"/>
              <a:t> and the S/N value on the </a:t>
            </a:r>
            <a:r>
              <a:rPr lang="fr-FR" sz="1800" dirty="0" err="1"/>
              <a:t>chromatogram</a:t>
            </a:r>
            <a:r>
              <a:rPr lang="fr-FR" sz="1800" dirty="0"/>
              <a:t> (</a:t>
            </a:r>
            <a:r>
              <a:rPr lang="fr-FR" sz="1800" i="1" dirty="0" err="1"/>
              <a:t>red</a:t>
            </a:r>
            <a:r>
              <a:rPr lang="fr-FR" sz="1800" i="1" dirty="0"/>
              <a:t> boxes</a:t>
            </a:r>
            <a:r>
              <a:rPr lang="fr-FR"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4850850" y="2316785"/>
            <a:ext cx="826049" cy="11246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0" name="Rectangle 9">
            <a:extLst>
              <a:ext uri="{FF2B5EF4-FFF2-40B4-BE49-F238E27FC236}">
                <a16:creationId xmlns:a16="http://schemas.microsoft.com/office/drawing/2014/main" id="{02D69D6D-7C00-4160-91D6-3647FC2FDBE2}"/>
              </a:ext>
            </a:extLst>
          </p:cNvPr>
          <p:cNvSpPr/>
          <p:nvPr/>
        </p:nvSpPr>
        <p:spPr bwMode="auto">
          <a:xfrm>
            <a:off x="5112819" y="1410343"/>
            <a:ext cx="364056" cy="11246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5271816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Saving the Instrument configuration</a:t>
            </a:r>
          </a:p>
        </p:txBody>
      </p:sp>
      <p:sp>
        <p:nvSpPr>
          <p:cNvPr id="5" name="Content Placeholder 4"/>
          <p:cNvSpPr>
            <a:spLocks noGrp="1"/>
          </p:cNvSpPr>
          <p:nvPr>
            <p:ph sz="half" idx="10"/>
          </p:nvPr>
        </p:nvSpPr>
        <p:spPr>
          <a:xfrm>
            <a:off x="3048" y="5202493"/>
            <a:ext cx="12188952" cy="1097280"/>
          </a:xfrm>
        </p:spPr>
        <p:txBody>
          <a:bodyPr wrap="square">
            <a:spAutoFit/>
          </a:bodyPr>
          <a:lstStyle/>
          <a:p>
            <a:pPr algn="just"/>
            <a:r>
              <a:rPr lang="en-US" sz="1800" dirty="0"/>
              <a:t>Click File &gt; Save Installation.</a:t>
            </a:r>
          </a:p>
          <a:p>
            <a:pPr algn="just"/>
            <a:r>
              <a:rPr lang="en-US" sz="1800" dirty="0"/>
              <a:t>Close the Instrument configuration window.</a:t>
            </a:r>
          </a:p>
          <a:p>
            <a:pPr algn="just"/>
            <a:r>
              <a:rPr lang="en-US" sz="1800" b="1" u="sng" dirty="0">
                <a:solidFill>
                  <a:srgbClr val="FF0000"/>
                </a:solidFill>
              </a:rPr>
              <a:t>NOTE</a:t>
            </a:r>
            <a:r>
              <a:rPr lang="en-US" sz="1800" b="1" dirty="0"/>
              <a:t>: </a:t>
            </a:r>
            <a:r>
              <a:rPr lang="en-US" sz="1800" dirty="0"/>
              <a:t>The number of instruments you can control is dependent on your license.</a:t>
            </a:r>
          </a:p>
        </p:txBody>
      </p:sp>
      <p:pic>
        <p:nvPicPr>
          <p:cNvPr id="7" name="Picture 6">
            <a:extLst>
              <a:ext uri="{FF2B5EF4-FFF2-40B4-BE49-F238E27FC236}">
                <a16:creationId xmlns:a16="http://schemas.microsoft.com/office/drawing/2014/main" id="{7968C0FE-BAC1-425A-9E97-D3976B84F9C4}"/>
              </a:ext>
            </a:extLst>
          </p:cNvPr>
          <p:cNvPicPr>
            <a:picLocks noChangeAspect="1"/>
          </p:cNvPicPr>
          <p:nvPr/>
        </p:nvPicPr>
        <p:blipFill rotWithShape="1">
          <a:blip r:embed="rId2"/>
          <a:srcRect l="10598" t="18116" r="15625" b="13768"/>
          <a:stretch/>
        </p:blipFill>
        <p:spPr>
          <a:xfrm>
            <a:off x="1841638" y="640079"/>
            <a:ext cx="8508724" cy="4418897"/>
          </a:xfrm>
          <a:prstGeom prst="rect">
            <a:avLst/>
          </a:prstGeom>
          <a:ln w="28575">
            <a:solidFill>
              <a:schemeClr val="accent1"/>
            </a:solidFill>
          </a:ln>
          <a:effectLst/>
        </p:spPr>
      </p:pic>
    </p:spTree>
    <p:extLst>
      <p:ext uri="{BB962C8B-B14F-4D97-AF65-F5344CB8AC3E}">
        <p14:creationId xmlns:p14="http://schemas.microsoft.com/office/powerpoint/2010/main" val="3292240448"/>
      </p:ext>
    </p:extLst>
  </p:cSld>
  <p:clrMapOvr>
    <a:masterClrMapping/>
  </p:clrMapOvr>
  <p:transition>
    <p:fade/>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5.6: Data Processing – Calibration Plot</a:t>
            </a:r>
          </a:p>
        </p:txBody>
      </p:sp>
      <p:sp>
        <p:nvSpPr>
          <p:cNvPr id="5" name="Text Placeholder 4"/>
          <p:cNvSpPr>
            <a:spLocks noGrp="1"/>
          </p:cNvSpPr>
          <p:nvPr>
            <p:ph type="body" sz="quarter" idx="10"/>
          </p:nvPr>
        </p:nvSpPr>
        <p:spPr/>
        <p:txBody>
          <a:bodyPr/>
          <a:lstStyle/>
          <a:p>
            <a:r>
              <a:rPr lang="en-US" b="1" dirty="0"/>
              <a:t>Module 5.6: Data Processing – Calibration Plot</a:t>
            </a:r>
          </a:p>
        </p:txBody>
      </p:sp>
    </p:spTree>
    <p:extLst>
      <p:ext uri="{BB962C8B-B14F-4D97-AF65-F5344CB8AC3E}">
        <p14:creationId xmlns:p14="http://schemas.microsoft.com/office/powerpoint/2010/main" val="647106040"/>
      </p:ext>
    </p:extLst>
  </p:cSld>
  <p:clrMapOvr>
    <a:masterClrMapping/>
  </p:clrMapOvr>
  <p:transition>
    <p:fade/>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F6F9094-A3A1-49C5-9C35-E6B21A0C6484}"/>
              </a:ext>
            </a:extLst>
          </p:cNvPr>
          <p:cNvPicPr>
            <a:picLocks noGrp="1" noChangeAspect="1"/>
          </p:cNvPicPr>
          <p:nvPr>
            <p:ph sz="half" idx="1"/>
          </p:nvPr>
        </p:nvPicPr>
        <p:blipFill>
          <a:blip r:embed="rId2"/>
          <a:stretch>
            <a:fillRect/>
          </a:stretch>
        </p:blipFill>
        <p:spPr>
          <a:xfrm>
            <a:off x="1655612" y="640080"/>
            <a:ext cx="8880777" cy="4827270"/>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0" y="5569230"/>
            <a:ext cx="12188952" cy="731520"/>
          </a:xfrm>
        </p:spPr>
        <p:txBody>
          <a:bodyPr>
            <a:spAutoFit/>
          </a:bodyPr>
          <a:lstStyle/>
          <a:p>
            <a:pPr algn="just"/>
            <a:r>
              <a:rPr lang="fr-FR" sz="1800" dirty="0"/>
              <a:t>To </a:t>
            </a:r>
            <a:r>
              <a:rPr lang="fr-FR" sz="1800" dirty="0" err="1"/>
              <a:t>remove</a:t>
            </a:r>
            <a:r>
              <a:rPr lang="fr-FR" sz="1800" dirty="0"/>
              <a:t> the check standard points and the confidence </a:t>
            </a:r>
            <a:r>
              <a:rPr lang="fr-FR" sz="1800" dirty="0" err="1"/>
              <a:t>interval</a:t>
            </a:r>
            <a:r>
              <a:rPr lang="fr-FR" sz="1800" dirty="0"/>
              <a:t> </a:t>
            </a:r>
            <a:r>
              <a:rPr lang="fr-FR" sz="1800" dirty="0" err="1"/>
              <a:t>from</a:t>
            </a:r>
            <a:r>
              <a:rPr lang="fr-FR" sz="1800" dirty="0"/>
              <a:t> the calibration plot click on Check Standard Points and Confidence </a:t>
            </a:r>
            <a:r>
              <a:rPr lang="fr-FR" sz="1800" dirty="0" err="1"/>
              <a:t>Interval</a:t>
            </a:r>
            <a:r>
              <a:rPr lang="fr-FR" sz="1800" dirty="0"/>
              <a:t> (</a:t>
            </a:r>
            <a:r>
              <a:rPr lang="fr-FR" sz="1800" i="1" dirty="0" err="1"/>
              <a:t>red</a:t>
            </a:r>
            <a:r>
              <a:rPr lang="fr-FR" sz="1800" i="1" dirty="0"/>
              <a:t> boxes</a:t>
            </a:r>
            <a:r>
              <a:rPr lang="fr-FR" sz="1800" dirty="0"/>
              <a:t>) in Calibration Plot Tools &gt; </a:t>
            </a:r>
            <a:r>
              <a:rPr lang="fr-FR" sz="1800" dirty="0" err="1"/>
              <a:t>Layout</a:t>
            </a:r>
            <a:r>
              <a:rPr lang="fr-FR"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3201556" y="913153"/>
            <a:ext cx="660090" cy="8922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0" name="Rectangle 9">
            <a:extLst>
              <a:ext uri="{FF2B5EF4-FFF2-40B4-BE49-F238E27FC236}">
                <a16:creationId xmlns:a16="http://schemas.microsoft.com/office/drawing/2014/main" id="{02D69D6D-7C00-4160-91D6-3647FC2FDBE2}"/>
              </a:ext>
            </a:extLst>
          </p:cNvPr>
          <p:cNvSpPr/>
          <p:nvPr/>
        </p:nvSpPr>
        <p:spPr bwMode="auto">
          <a:xfrm>
            <a:off x="2464108" y="913153"/>
            <a:ext cx="660091" cy="8922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8" name="Picture 7">
            <a:extLst>
              <a:ext uri="{FF2B5EF4-FFF2-40B4-BE49-F238E27FC236}">
                <a16:creationId xmlns:a16="http://schemas.microsoft.com/office/drawing/2014/main" id="{ABF4C52F-C2F7-4E8A-9202-7F2ECD0F6F99}"/>
              </a:ext>
            </a:extLst>
          </p:cNvPr>
          <p:cNvPicPr>
            <a:picLocks noChangeAspect="1"/>
          </p:cNvPicPr>
          <p:nvPr/>
        </p:nvPicPr>
        <p:blipFill>
          <a:blip r:embed="rId3"/>
          <a:stretch>
            <a:fillRect/>
          </a:stretch>
        </p:blipFill>
        <p:spPr>
          <a:xfrm>
            <a:off x="7973637" y="2857569"/>
            <a:ext cx="4082431" cy="2141231"/>
          </a:xfrm>
          <a:prstGeom prst="rect">
            <a:avLst/>
          </a:prstGeom>
          <a:ln w="28575">
            <a:solidFill>
              <a:schemeClr val="accent1"/>
            </a:solidFill>
          </a:ln>
          <a:effectLst/>
        </p:spPr>
      </p:pic>
      <p:sp>
        <p:nvSpPr>
          <p:cNvPr id="11" name="Arrow: Curved Right 10">
            <a:extLst>
              <a:ext uri="{FF2B5EF4-FFF2-40B4-BE49-F238E27FC236}">
                <a16:creationId xmlns:a16="http://schemas.microsoft.com/office/drawing/2014/main" id="{41114CD8-D347-4973-BE2E-355412E395E1}"/>
              </a:ext>
            </a:extLst>
          </p:cNvPr>
          <p:cNvSpPr/>
          <p:nvPr/>
        </p:nvSpPr>
        <p:spPr bwMode="auto">
          <a:xfrm rot="17697598">
            <a:off x="7078980" y="3177716"/>
            <a:ext cx="415637" cy="1138843"/>
          </a:xfrm>
          <a:prstGeom prst="curvedRight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Tree>
    <p:extLst>
      <p:ext uri="{BB962C8B-B14F-4D97-AF65-F5344CB8AC3E}">
        <p14:creationId xmlns:p14="http://schemas.microsoft.com/office/powerpoint/2010/main" val="290308855"/>
      </p:ext>
    </p:extLst>
  </p:cSld>
  <p:clrMapOvr>
    <a:masterClrMapping/>
  </p:clrMapOvr>
  <p:transition>
    <p:fade/>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DBC8905-CDC2-4BB1-89F3-82A3D0C10D89}"/>
              </a:ext>
            </a:extLst>
          </p:cNvPr>
          <p:cNvPicPr>
            <a:picLocks noGrp="1" noChangeAspect="1"/>
          </p:cNvPicPr>
          <p:nvPr>
            <p:ph sz="half" idx="1"/>
          </p:nvPr>
        </p:nvPicPr>
        <p:blipFill rotWithShape="1">
          <a:blip r:embed="rId2"/>
          <a:srcRect b="3701"/>
          <a:stretch/>
        </p:blipFill>
        <p:spPr>
          <a:xfrm>
            <a:off x="1647542" y="640080"/>
            <a:ext cx="8896916" cy="4819291"/>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3048" y="5562374"/>
            <a:ext cx="12188952" cy="731520"/>
          </a:xfrm>
        </p:spPr>
        <p:txBody>
          <a:bodyPr>
            <a:spAutoFit/>
          </a:bodyPr>
          <a:lstStyle/>
          <a:p>
            <a:pPr algn="just"/>
            <a:r>
              <a:rPr lang="fr-FR" sz="1800" dirty="0"/>
              <a:t>To </a:t>
            </a:r>
            <a:r>
              <a:rPr lang="fr-FR" sz="1800" dirty="0" err="1"/>
              <a:t>add</a:t>
            </a:r>
            <a:r>
              <a:rPr lang="fr-FR" sz="1800" dirty="0"/>
              <a:t> the </a:t>
            </a:r>
            <a:r>
              <a:rPr lang="fr-FR" sz="1800" dirty="0" err="1"/>
              <a:t>equation</a:t>
            </a:r>
            <a:r>
              <a:rPr lang="fr-FR" sz="1800" dirty="0"/>
              <a:t> of the calibration </a:t>
            </a:r>
            <a:r>
              <a:rPr lang="fr-FR" sz="1800" dirty="0" err="1"/>
              <a:t>curve</a:t>
            </a:r>
            <a:r>
              <a:rPr lang="fr-FR" sz="1800" dirty="0"/>
              <a:t> and the R square: right click on the calibration plot &gt; </a:t>
            </a:r>
            <a:r>
              <a:rPr lang="fr-FR" sz="1800" dirty="0" err="1"/>
              <a:t>Properties</a:t>
            </a:r>
            <a:r>
              <a:rPr lang="fr-FR" sz="1800" dirty="0"/>
              <a:t>… (</a:t>
            </a:r>
            <a:r>
              <a:rPr lang="fr-FR" sz="1800" i="1" dirty="0" err="1"/>
              <a:t>red</a:t>
            </a:r>
            <a:r>
              <a:rPr lang="fr-FR" sz="1800" i="1" dirty="0"/>
              <a:t> box</a:t>
            </a:r>
            <a:r>
              <a:rPr lang="fr-FR"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7898247" y="2157630"/>
            <a:ext cx="779027" cy="9979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024144594"/>
      </p:ext>
    </p:extLst>
  </p:cSld>
  <p:clrMapOvr>
    <a:masterClrMapping/>
  </p:clrMapOvr>
  <p:transition>
    <p:fade/>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98CF74-45CC-4828-BAF9-B12D9589FD44}"/>
              </a:ext>
            </a:extLst>
          </p:cNvPr>
          <p:cNvPicPr>
            <a:picLocks noGrp="1" noChangeAspect="1"/>
          </p:cNvPicPr>
          <p:nvPr>
            <p:ph sz="half" idx="1"/>
          </p:nvPr>
        </p:nvPicPr>
        <p:blipFill>
          <a:blip r:embed="rId2"/>
          <a:stretch>
            <a:fillRect/>
          </a:stretch>
        </p:blipFill>
        <p:spPr>
          <a:xfrm>
            <a:off x="3130902" y="640080"/>
            <a:ext cx="5930197" cy="4730748"/>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3048" y="5477642"/>
            <a:ext cx="12188952" cy="822960"/>
          </a:xfrm>
        </p:spPr>
        <p:txBody>
          <a:bodyPr>
            <a:spAutoFit/>
          </a:bodyPr>
          <a:lstStyle/>
          <a:p>
            <a:pPr algn="just"/>
            <a:r>
              <a:rPr lang="fr-FR" sz="1800" dirty="0"/>
              <a:t>Go to </a:t>
            </a:r>
            <a:r>
              <a:rPr lang="fr-FR" sz="1800" dirty="0" err="1"/>
              <a:t>Title</a:t>
            </a:r>
            <a:r>
              <a:rPr lang="fr-FR" sz="1800" dirty="0"/>
              <a:t> and </a:t>
            </a:r>
            <a:r>
              <a:rPr lang="fr-FR" sz="1800" dirty="0" err="1"/>
              <a:t>uncheck</a:t>
            </a:r>
            <a:r>
              <a:rPr lang="fr-FR" sz="1800" dirty="0"/>
              <a:t> Use default (</a:t>
            </a:r>
            <a:r>
              <a:rPr lang="fr-FR" sz="1800" i="1" dirty="0" err="1"/>
              <a:t>red</a:t>
            </a:r>
            <a:r>
              <a:rPr lang="fr-FR" sz="1800" i="1" dirty="0"/>
              <a:t> box</a:t>
            </a:r>
            <a:r>
              <a:rPr lang="fr-FR" sz="1800" dirty="0"/>
              <a:t>).</a:t>
            </a:r>
          </a:p>
          <a:p>
            <a:pPr algn="just"/>
            <a:r>
              <a:rPr lang="fr-FR" sz="1800" b="1" u="sng" dirty="0">
                <a:solidFill>
                  <a:schemeClr val="accent4"/>
                </a:solidFill>
              </a:rPr>
              <a:t>NOTE</a:t>
            </a:r>
            <a:r>
              <a:rPr lang="fr-FR" sz="1800" dirty="0"/>
              <a:t>: the </a:t>
            </a:r>
            <a:r>
              <a:rPr lang="fr-FR" sz="1800" dirty="0" err="1"/>
              <a:t>equation</a:t>
            </a:r>
            <a:r>
              <a:rPr lang="fr-FR" sz="1800" dirty="0"/>
              <a:t> </a:t>
            </a:r>
            <a:r>
              <a:rPr lang="fr-FR" sz="1800" dirty="0" err="1"/>
              <a:t>will</a:t>
            </a:r>
            <a:r>
              <a:rPr lang="fr-FR" sz="1800" dirty="0"/>
              <a:t> </a:t>
            </a:r>
            <a:r>
              <a:rPr lang="fr-FR" sz="1800" dirty="0" err="1"/>
              <a:t>be</a:t>
            </a:r>
            <a:r>
              <a:rPr lang="fr-FR" sz="1800" dirty="0"/>
              <a:t> </a:t>
            </a:r>
            <a:r>
              <a:rPr lang="fr-FR" sz="1800" dirty="0" err="1"/>
              <a:t>situated</a:t>
            </a:r>
            <a:r>
              <a:rPr lang="fr-FR" sz="1800" dirty="0"/>
              <a:t> in the center, use </a:t>
            </a:r>
            <a:r>
              <a:rPr lang="fr-FR" sz="1800" dirty="0" err="1"/>
              <a:t>left</a:t>
            </a:r>
            <a:r>
              <a:rPr lang="fr-FR" sz="1800" dirty="0"/>
              <a:t> or right if </a:t>
            </a:r>
            <a:r>
              <a:rPr lang="fr-FR" sz="1800" dirty="0" err="1"/>
              <a:t>preffered</a:t>
            </a:r>
            <a:r>
              <a:rPr lang="fr-FR" sz="1800" dirty="0"/>
              <a:t>.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4265065" y="2623143"/>
            <a:ext cx="2050010" cy="18673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526608707"/>
      </p:ext>
    </p:extLst>
  </p:cSld>
  <p:clrMapOvr>
    <a:masterClrMapping/>
  </p:clrMapOvr>
  <p:transition>
    <p:fade/>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30E456-1C89-4DE6-8E73-C9FDFEB7146C}"/>
              </a:ext>
            </a:extLst>
          </p:cNvPr>
          <p:cNvPicPr>
            <a:picLocks noGrp="1" noChangeAspect="1"/>
          </p:cNvPicPr>
          <p:nvPr>
            <p:ph sz="half" idx="1"/>
          </p:nvPr>
        </p:nvPicPr>
        <p:blipFill>
          <a:blip r:embed="rId2"/>
          <a:stretch>
            <a:fillRect/>
          </a:stretch>
        </p:blipFill>
        <p:spPr>
          <a:xfrm>
            <a:off x="3136910" y="640079"/>
            <a:ext cx="5918181" cy="4721163"/>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1522" y="5474038"/>
            <a:ext cx="12188952" cy="822960"/>
          </a:xfrm>
        </p:spPr>
        <p:txBody>
          <a:bodyPr>
            <a:spAutoFit/>
          </a:bodyPr>
          <a:lstStyle/>
          <a:p>
            <a:pPr algn="just"/>
            <a:r>
              <a:rPr lang="fr-FR" sz="1800" dirty="0" err="1"/>
              <a:t>Erase</a:t>
            </a:r>
            <a:r>
              <a:rPr lang="fr-FR" sz="1800" dirty="0"/>
              <a:t> </a:t>
            </a:r>
            <a:r>
              <a:rPr lang="fr-FR" sz="1800" dirty="0" err="1"/>
              <a:t>what</a:t>
            </a:r>
            <a:r>
              <a:rPr lang="fr-FR" sz="1800" dirty="0"/>
              <a:t> </a:t>
            </a:r>
            <a:r>
              <a:rPr lang="fr-FR" sz="1800" dirty="0" err="1"/>
              <a:t>was</a:t>
            </a:r>
            <a:r>
              <a:rPr lang="fr-FR" sz="1800" dirty="0"/>
              <a:t> in the box and </a:t>
            </a:r>
            <a:r>
              <a:rPr lang="fr-FR" sz="1800" dirty="0" err="1"/>
              <a:t>write</a:t>
            </a:r>
            <a:r>
              <a:rPr lang="fr-FR" sz="1800" dirty="0"/>
              <a:t> « Y= ».</a:t>
            </a:r>
          </a:p>
          <a:p>
            <a:pPr algn="just"/>
            <a:r>
              <a:rPr lang="fr-FR" sz="1800" dirty="0"/>
              <a:t>Click on      (</a:t>
            </a:r>
            <a:r>
              <a:rPr lang="fr-FR" sz="1800" i="1" dirty="0" err="1"/>
              <a:t>red</a:t>
            </a:r>
            <a:r>
              <a:rPr lang="fr-FR" sz="1800" i="1" dirty="0"/>
              <a:t> box</a:t>
            </a:r>
            <a:r>
              <a:rPr lang="fr-FR"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8817497" y="2649293"/>
            <a:ext cx="128730" cy="12646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0" name="Picture 9">
            <a:extLst>
              <a:ext uri="{FF2B5EF4-FFF2-40B4-BE49-F238E27FC236}">
                <a16:creationId xmlns:a16="http://schemas.microsoft.com/office/drawing/2014/main" id="{89F3F77E-02BC-4D0E-926D-05BE04394C22}"/>
              </a:ext>
            </a:extLst>
          </p:cNvPr>
          <p:cNvPicPr>
            <a:picLocks noChangeAspect="1"/>
          </p:cNvPicPr>
          <p:nvPr/>
        </p:nvPicPr>
        <p:blipFill>
          <a:blip r:embed="rId3"/>
          <a:stretch>
            <a:fillRect/>
          </a:stretch>
        </p:blipFill>
        <p:spPr>
          <a:xfrm>
            <a:off x="1113697" y="5874632"/>
            <a:ext cx="271463" cy="290513"/>
          </a:xfrm>
          <a:prstGeom prst="rect">
            <a:avLst/>
          </a:prstGeom>
        </p:spPr>
      </p:pic>
    </p:spTree>
    <p:extLst>
      <p:ext uri="{BB962C8B-B14F-4D97-AF65-F5344CB8AC3E}">
        <p14:creationId xmlns:p14="http://schemas.microsoft.com/office/powerpoint/2010/main" val="1078231475"/>
      </p:ext>
    </p:extLst>
  </p:cSld>
  <p:clrMapOvr>
    <a:masterClrMapping/>
  </p:clrMapOvr>
  <p:transition>
    <p:fade/>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3459D17-3CC7-479C-BF6F-8959108C1B62}"/>
              </a:ext>
            </a:extLst>
          </p:cNvPr>
          <p:cNvPicPr>
            <a:picLocks noGrp="1" noChangeAspect="1"/>
          </p:cNvPicPr>
          <p:nvPr>
            <p:ph sz="half" idx="1"/>
          </p:nvPr>
        </p:nvPicPr>
        <p:blipFill>
          <a:blip r:embed="rId2"/>
          <a:stretch>
            <a:fillRect/>
          </a:stretch>
        </p:blipFill>
        <p:spPr>
          <a:xfrm>
            <a:off x="3301734" y="640080"/>
            <a:ext cx="5588532" cy="4447016"/>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0" y="5199289"/>
            <a:ext cx="12188952" cy="1097280"/>
          </a:xfrm>
        </p:spPr>
        <p:txBody>
          <a:bodyPr>
            <a:spAutoFit/>
          </a:bodyPr>
          <a:lstStyle/>
          <a:p>
            <a:pPr algn="just"/>
            <a:r>
              <a:rPr lang="fr-FR" sz="1800" dirty="0" err="1"/>
              <a:t>Categories</a:t>
            </a:r>
            <a:r>
              <a:rPr lang="fr-FR" sz="1800" dirty="0"/>
              <a:t> &gt; Peak Calibration.</a:t>
            </a:r>
          </a:p>
          <a:p>
            <a:pPr algn="just"/>
            <a:r>
              <a:rPr lang="fr-FR" sz="1800" dirty="0"/>
              <a:t>Variables &gt; Calibration Coefficient.</a:t>
            </a:r>
          </a:p>
          <a:p>
            <a:pPr algn="just"/>
            <a:r>
              <a:rPr lang="fr-FR" sz="1800" dirty="0"/>
              <a:t>Click OK.</a:t>
            </a:r>
          </a:p>
        </p:txBody>
      </p:sp>
    </p:spTree>
    <p:extLst>
      <p:ext uri="{BB962C8B-B14F-4D97-AF65-F5344CB8AC3E}">
        <p14:creationId xmlns:p14="http://schemas.microsoft.com/office/powerpoint/2010/main" val="4038079808"/>
      </p:ext>
    </p:extLst>
  </p:cSld>
  <p:clrMapOvr>
    <a:masterClrMapping/>
  </p:clrMapOvr>
  <p:transition>
    <p:fade/>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0" y="5568794"/>
            <a:ext cx="12188952" cy="723267"/>
          </a:xfrm>
        </p:spPr>
        <p:txBody>
          <a:bodyPr>
            <a:spAutoFit/>
          </a:bodyPr>
          <a:lstStyle/>
          <a:p>
            <a:pPr algn="just"/>
            <a:r>
              <a:rPr lang="fr-FR" sz="1800" dirty="0"/>
              <a:t>The calibration coefficient formula </a:t>
            </a:r>
            <a:r>
              <a:rPr lang="fr-FR" sz="1800" dirty="0" err="1"/>
              <a:t>is</a:t>
            </a:r>
            <a:r>
              <a:rPr lang="fr-FR" sz="1800" dirty="0"/>
              <a:t> </a:t>
            </a:r>
            <a:r>
              <a:rPr lang="fr-FR" sz="1800" dirty="0" err="1"/>
              <a:t>now</a:t>
            </a:r>
            <a:r>
              <a:rPr lang="fr-FR" sz="1800" dirty="0"/>
              <a:t> </a:t>
            </a:r>
            <a:r>
              <a:rPr lang="fr-FR" sz="1800" dirty="0" err="1"/>
              <a:t>displayed</a:t>
            </a:r>
            <a:r>
              <a:rPr lang="fr-FR" sz="1800" dirty="0"/>
              <a:t>.</a:t>
            </a:r>
          </a:p>
          <a:p>
            <a:pPr algn="just"/>
            <a:r>
              <a:rPr lang="fr-FR" sz="1800" b="1" u="sng" dirty="0">
                <a:solidFill>
                  <a:schemeClr val="accent4"/>
                </a:solidFill>
              </a:rPr>
              <a:t>NOTE</a:t>
            </a:r>
            <a:r>
              <a:rPr lang="fr-FR" sz="1800" dirty="0"/>
              <a:t>: Y = </a:t>
            </a:r>
            <a:r>
              <a:rPr lang="fr-FR" sz="1800" dirty="0">
                <a:solidFill>
                  <a:schemeClr val="accent4">
                    <a:lumMod val="75000"/>
                  </a:schemeClr>
                </a:solidFill>
              </a:rPr>
              <a:t>a</a:t>
            </a:r>
            <a:r>
              <a:rPr lang="fr-FR" sz="1800" dirty="0"/>
              <a:t> X² + </a:t>
            </a:r>
            <a:r>
              <a:rPr lang="fr-FR" sz="1800" dirty="0">
                <a:solidFill>
                  <a:srgbClr val="7030A0"/>
                </a:solidFill>
              </a:rPr>
              <a:t>b</a:t>
            </a:r>
            <a:r>
              <a:rPr lang="fr-FR" sz="1800" dirty="0"/>
              <a:t> X+ </a:t>
            </a:r>
            <a:r>
              <a:rPr lang="fr-FR" sz="1800" dirty="0">
                <a:solidFill>
                  <a:srgbClr val="008000"/>
                </a:solidFill>
              </a:rPr>
              <a:t>c</a:t>
            </a:r>
            <a:r>
              <a:rPr lang="fr-FR" sz="1800" dirty="0"/>
              <a:t>  </a:t>
            </a:r>
            <a:r>
              <a:rPr lang="fr-FR" sz="1800" dirty="0" err="1"/>
              <a:t>with</a:t>
            </a:r>
            <a:r>
              <a:rPr lang="fr-FR" sz="1800" dirty="0"/>
              <a:t> </a:t>
            </a:r>
            <a:r>
              <a:rPr lang="fr-FR" b="1" dirty="0">
                <a:solidFill>
                  <a:schemeClr val="accent4">
                    <a:lumMod val="75000"/>
                  </a:schemeClr>
                </a:solidFill>
              </a:rPr>
              <a:t>{</a:t>
            </a:r>
            <a:r>
              <a:rPr lang="fr-FR" b="1" dirty="0" err="1">
                <a:solidFill>
                  <a:schemeClr val="accent4">
                    <a:lumMod val="75000"/>
                  </a:schemeClr>
                </a:solidFill>
              </a:rPr>
              <a:t>peak.calCoefficient</a:t>
            </a:r>
            <a:r>
              <a:rPr lang="fr-FR" b="1" dirty="0">
                <a:solidFill>
                  <a:schemeClr val="accent4">
                    <a:lumMod val="75000"/>
                  </a:schemeClr>
                </a:solidFill>
              </a:rPr>
              <a:t>(2)} = a </a:t>
            </a:r>
            <a:r>
              <a:rPr lang="fr-FR" dirty="0">
                <a:solidFill>
                  <a:schemeClr val="tx1"/>
                </a:solidFill>
              </a:rPr>
              <a:t>/</a:t>
            </a:r>
            <a:r>
              <a:rPr lang="fr-FR" b="1" dirty="0">
                <a:solidFill>
                  <a:srgbClr val="008000"/>
                </a:solidFill>
              </a:rPr>
              <a:t> </a:t>
            </a:r>
            <a:r>
              <a:rPr lang="fr-FR" b="1" dirty="0">
                <a:solidFill>
                  <a:srgbClr val="7030A0"/>
                </a:solidFill>
              </a:rPr>
              <a:t>{</a:t>
            </a:r>
            <a:r>
              <a:rPr lang="fr-FR" b="1" dirty="0" err="1">
                <a:solidFill>
                  <a:srgbClr val="7030A0"/>
                </a:solidFill>
              </a:rPr>
              <a:t>peak.calCoefficient</a:t>
            </a:r>
            <a:r>
              <a:rPr lang="fr-FR" b="1" dirty="0">
                <a:solidFill>
                  <a:srgbClr val="7030A0"/>
                </a:solidFill>
              </a:rPr>
              <a:t>(1)} = b</a:t>
            </a:r>
            <a:r>
              <a:rPr lang="fr-FR" dirty="0"/>
              <a:t> </a:t>
            </a:r>
            <a:r>
              <a:rPr lang="fr-FR" dirty="0">
                <a:solidFill>
                  <a:schemeClr val="tx1"/>
                </a:solidFill>
              </a:rPr>
              <a:t>/</a:t>
            </a:r>
            <a:r>
              <a:rPr lang="fr-FR" b="1" dirty="0">
                <a:solidFill>
                  <a:schemeClr val="accent4">
                    <a:lumMod val="75000"/>
                  </a:schemeClr>
                </a:solidFill>
              </a:rPr>
              <a:t> </a:t>
            </a:r>
            <a:r>
              <a:rPr lang="fr-FR" b="1" dirty="0" err="1">
                <a:solidFill>
                  <a:srgbClr val="008000"/>
                </a:solidFill>
              </a:rPr>
              <a:t>peak.calCoefficient</a:t>
            </a:r>
            <a:r>
              <a:rPr lang="fr-FR" b="1" dirty="0">
                <a:solidFill>
                  <a:srgbClr val="008000"/>
                </a:solidFill>
              </a:rPr>
              <a:t>(0)} = c </a:t>
            </a:r>
            <a:endParaRPr lang="fr-FR" b="1" dirty="0">
              <a:solidFill>
                <a:schemeClr val="accent4">
                  <a:lumMod val="75000"/>
                </a:schemeClr>
              </a:solidFill>
            </a:endParaRPr>
          </a:p>
        </p:txBody>
      </p:sp>
      <p:sp>
        <p:nvSpPr>
          <p:cNvPr id="9" name="Rectangle 8">
            <a:extLst>
              <a:ext uri="{FF2B5EF4-FFF2-40B4-BE49-F238E27FC236}">
                <a16:creationId xmlns:a16="http://schemas.microsoft.com/office/drawing/2014/main" id="{04A6BC72-8427-4EC3-AFEF-1E45E29E8CCF}"/>
              </a:ext>
            </a:extLst>
          </p:cNvPr>
          <p:cNvSpPr/>
          <p:nvPr/>
        </p:nvSpPr>
        <p:spPr bwMode="auto">
          <a:xfrm>
            <a:off x="4293640" y="2442168"/>
            <a:ext cx="1899341" cy="15971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1" name="Content Placeholder 10">
            <a:extLst>
              <a:ext uri="{FF2B5EF4-FFF2-40B4-BE49-F238E27FC236}">
                <a16:creationId xmlns:a16="http://schemas.microsoft.com/office/drawing/2014/main" id="{B1B58D4B-03D2-4800-8B52-1AF868C139C0}"/>
              </a:ext>
            </a:extLst>
          </p:cNvPr>
          <p:cNvPicPr>
            <a:picLocks noGrp="1" noChangeAspect="1"/>
          </p:cNvPicPr>
          <p:nvPr>
            <p:ph sz="half" idx="1"/>
          </p:nvPr>
        </p:nvPicPr>
        <p:blipFill>
          <a:blip r:embed="rId2"/>
          <a:stretch>
            <a:fillRect/>
          </a:stretch>
        </p:blipFill>
        <p:spPr>
          <a:xfrm>
            <a:off x="3068928" y="640080"/>
            <a:ext cx="6054145" cy="4823566"/>
          </a:xfrm>
          <a:prstGeom prst="rect">
            <a:avLst/>
          </a:prstGeom>
          <a:ln w="28575">
            <a:solidFill>
              <a:schemeClr val="accent1"/>
            </a:solidFill>
          </a:ln>
        </p:spPr>
      </p:pic>
    </p:spTree>
    <p:extLst>
      <p:ext uri="{BB962C8B-B14F-4D97-AF65-F5344CB8AC3E}">
        <p14:creationId xmlns:p14="http://schemas.microsoft.com/office/powerpoint/2010/main" val="126139165"/>
      </p:ext>
    </p:extLst>
  </p:cSld>
  <p:clrMapOvr>
    <a:masterClrMapping/>
  </p:clrMapOvr>
  <p:transition>
    <p:fade/>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2DD854E-FE69-4430-9930-5EC9E207EE6D}"/>
              </a:ext>
            </a:extLst>
          </p:cNvPr>
          <p:cNvPicPr>
            <a:picLocks noGrp="1" noChangeAspect="1"/>
          </p:cNvPicPr>
          <p:nvPr>
            <p:ph sz="half" idx="1"/>
          </p:nvPr>
        </p:nvPicPr>
        <p:blipFill>
          <a:blip r:embed="rId2"/>
          <a:stretch>
            <a:fillRect/>
          </a:stretch>
        </p:blipFill>
        <p:spPr>
          <a:xfrm>
            <a:off x="2903258" y="640079"/>
            <a:ext cx="6385484" cy="5095569"/>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3048" y="5839427"/>
            <a:ext cx="12188952" cy="457200"/>
          </a:xfrm>
        </p:spPr>
        <p:txBody>
          <a:bodyPr>
            <a:spAutoFit/>
          </a:bodyPr>
          <a:lstStyle/>
          <a:p>
            <a:pPr algn="just"/>
            <a:r>
              <a:rPr lang="fr-FR" sz="1800" dirty="0"/>
              <a:t>To </a:t>
            </a:r>
            <a:r>
              <a:rPr lang="fr-FR" sz="1800" dirty="0" err="1"/>
              <a:t>add</a:t>
            </a:r>
            <a:r>
              <a:rPr lang="fr-FR" sz="1800" dirty="0"/>
              <a:t> the R square click on      (</a:t>
            </a:r>
            <a:r>
              <a:rPr lang="fr-FR" sz="1800" i="1" dirty="0" err="1"/>
              <a:t>red</a:t>
            </a:r>
            <a:r>
              <a:rPr lang="fr-FR" sz="1800" i="1" dirty="0"/>
              <a:t> box</a:t>
            </a:r>
            <a:r>
              <a:rPr lang="fr-FR" sz="1800" dirty="0"/>
              <a:t>).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9008515" y="2804119"/>
            <a:ext cx="183110" cy="12005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0" name="Picture 9">
            <a:extLst>
              <a:ext uri="{FF2B5EF4-FFF2-40B4-BE49-F238E27FC236}">
                <a16:creationId xmlns:a16="http://schemas.microsoft.com/office/drawing/2014/main" id="{BDAA8EBD-0040-4F96-91D2-58327F2D48B4}"/>
              </a:ext>
            </a:extLst>
          </p:cNvPr>
          <p:cNvPicPr>
            <a:picLocks noChangeAspect="1"/>
          </p:cNvPicPr>
          <p:nvPr/>
        </p:nvPicPr>
        <p:blipFill>
          <a:blip r:embed="rId3"/>
          <a:stretch>
            <a:fillRect/>
          </a:stretch>
        </p:blipFill>
        <p:spPr>
          <a:xfrm>
            <a:off x="3191562" y="5876843"/>
            <a:ext cx="271463" cy="290513"/>
          </a:xfrm>
          <a:prstGeom prst="rect">
            <a:avLst/>
          </a:prstGeom>
        </p:spPr>
      </p:pic>
    </p:spTree>
    <p:extLst>
      <p:ext uri="{BB962C8B-B14F-4D97-AF65-F5344CB8AC3E}">
        <p14:creationId xmlns:p14="http://schemas.microsoft.com/office/powerpoint/2010/main" val="2984217670"/>
      </p:ext>
    </p:extLst>
  </p:cSld>
  <p:clrMapOvr>
    <a:masterClrMapping/>
  </p:clrMapOvr>
  <p:transition>
    <p:fade/>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0" y="5196144"/>
            <a:ext cx="12188952" cy="1097280"/>
          </a:xfrm>
        </p:spPr>
        <p:txBody>
          <a:bodyPr>
            <a:spAutoFit/>
          </a:bodyPr>
          <a:lstStyle/>
          <a:p>
            <a:pPr algn="just"/>
            <a:r>
              <a:rPr lang="fr-FR" sz="1800" dirty="0" err="1"/>
              <a:t>Categories</a:t>
            </a:r>
            <a:r>
              <a:rPr lang="fr-FR" sz="1800" dirty="0"/>
              <a:t> &gt; Peak Calibration.</a:t>
            </a:r>
          </a:p>
          <a:p>
            <a:pPr algn="just"/>
            <a:r>
              <a:rPr lang="fr-FR" sz="1800" dirty="0"/>
              <a:t>Variables &gt; Coeff. Of </a:t>
            </a:r>
            <a:r>
              <a:rPr lang="fr-FR" sz="1800" dirty="0" err="1"/>
              <a:t>Determination</a:t>
            </a:r>
            <a:r>
              <a:rPr lang="fr-FR" sz="1800" dirty="0"/>
              <a:t>.</a:t>
            </a:r>
          </a:p>
          <a:p>
            <a:pPr algn="just"/>
            <a:r>
              <a:rPr lang="fr-FR" sz="1800" dirty="0"/>
              <a:t>Click OK.</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4293640" y="2442168"/>
            <a:ext cx="1899341" cy="15971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6" name="Content Placeholder 5">
            <a:extLst>
              <a:ext uri="{FF2B5EF4-FFF2-40B4-BE49-F238E27FC236}">
                <a16:creationId xmlns:a16="http://schemas.microsoft.com/office/drawing/2014/main" id="{B86010DB-B590-4818-8C85-7BB2FEF3FE66}"/>
              </a:ext>
            </a:extLst>
          </p:cNvPr>
          <p:cNvPicPr>
            <a:picLocks noGrp="1" noChangeAspect="1"/>
          </p:cNvPicPr>
          <p:nvPr>
            <p:ph sz="half" idx="1"/>
          </p:nvPr>
        </p:nvPicPr>
        <p:blipFill>
          <a:blip r:embed="rId2"/>
          <a:stretch>
            <a:fillRect/>
          </a:stretch>
        </p:blipFill>
        <p:spPr>
          <a:xfrm>
            <a:off x="3313948" y="640080"/>
            <a:ext cx="5564104" cy="4447094"/>
          </a:xfrm>
          <a:prstGeom prst="rect">
            <a:avLst/>
          </a:prstGeom>
          <a:ln w="28575">
            <a:solidFill>
              <a:schemeClr val="accent1"/>
            </a:solidFill>
          </a:ln>
        </p:spPr>
      </p:pic>
    </p:spTree>
    <p:extLst>
      <p:ext uri="{BB962C8B-B14F-4D97-AF65-F5344CB8AC3E}">
        <p14:creationId xmlns:p14="http://schemas.microsoft.com/office/powerpoint/2010/main" val="2702594814"/>
      </p:ext>
    </p:extLst>
  </p:cSld>
  <p:clrMapOvr>
    <a:masterClrMapping/>
  </p:clrMapOvr>
  <p:transition>
    <p:fade/>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BC5CE1A-CA7A-46D3-BDDF-DB561EEE21A6}"/>
              </a:ext>
            </a:extLst>
          </p:cNvPr>
          <p:cNvPicPr>
            <a:picLocks noGrp="1" noChangeAspect="1"/>
          </p:cNvPicPr>
          <p:nvPr>
            <p:ph sz="half" idx="1"/>
          </p:nvPr>
        </p:nvPicPr>
        <p:blipFill>
          <a:blip r:embed="rId2"/>
          <a:stretch>
            <a:fillRect/>
          </a:stretch>
        </p:blipFill>
        <p:spPr>
          <a:xfrm>
            <a:off x="2900036" y="640080"/>
            <a:ext cx="6391929" cy="5092691"/>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3048" y="5834887"/>
            <a:ext cx="12188952" cy="457200"/>
          </a:xfrm>
        </p:spPr>
        <p:txBody>
          <a:bodyPr>
            <a:spAutoFit/>
          </a:bodyPr>
          <a:lstStyle/>
          <a:p>
            <a:pPr algn="just"/>
            <a:r>
              <a:rPr lang="fr-FR" sz="1800" dirty="0"/>
              <a:t>Click Close.</a:t>
            </a:r>
          </a:p>
        </p:txBody>
      </p:sp>
    </p:spTree>
    <p:extLst>
      <p:ext uri="{BB962C8B-B14F-4D97-AF65-F5344CB8AC3E}">
        <p14:creationId xmlns:p14="http://schemas.microsoft.com/office/powerpoint/2010/main" val="402121809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Saving the Instrument configuration</a:t>
            </a:r>
          </a:p>
        </p:txBody>
      </p:sp>
      <p:sp>
        <p:nvSpPr>
          <p:cNvPr id="5" name="Content Placeholder 4"/>
          <p:cNvSpPr>
            <a:spLocks noGrp="1"/>
          </p:cNvSpPr>
          <p:nvPr>
            <p:ph sz="half" idx="10"/>
          </p:nvPr>
        </p:nvSpPr>
        <p:spPr>
          <a:xfrm>
            <a:off x="1524" y="5568849"/>
            <a:ext cx="12188952" cy="731520"/>
          </a:xfrm>
        </p:spPr>
        <p:txBody>
          <a:bodyPr wrap="square">
            <a:spAutoFit/>
          </a:bodyPr>
          <a:lstStyle/>
          <a:p>
            <a:pPr algn="just"/>
            <a:r>
              <a:rPr lang="en-US" sz="1800" b="1" u="sng" dirty="0">
                <a:solidFill>
                  <a:srgbClr val="FF0000"/>
                </a:solidFill>
              </a:rPr>
              <a:t>NOTE</a:t>
            </a:r>
            <a:r>
              <a:rPr lang="en-US" sz="1800" b="1" dirty="0"/>
              <a:t>: </a:t>
            </a:r>
            <a:r>
              <a:rPr lang="en-US" sz="1800" dirty="0"/>
              <a:t>By default, the .</a:t>
            </a:r>
            <a:r>
              <a:rPr lang="en-US" sz="1800" dirty="0" err="1"/>
              <a:t>cmic</a:t>
            </a:r>
            <a:r>
              <a:rPr lang="en-US" sz="1800" dirty="0"/>
              <a:t> (</a:t>
            </a:r>
            <a:r>
              <a:rPr lang="en-US" sz="1800" u="sng" dirty="0"/>
              <a:t>C</a:t>
            </a:r>
            <a:r>
              <a:rPr lang="en-US" sz="1800" dirty="0"/>
              <a:t>hro</a:t>
            </a:r>
            <a:r>
              <a:rPr lang="en-US" sz="1800" u="sng" dirty="0"/>
              <a:t>m</a:t>
            </a:r>
            <a:r>
              <a:rPr lang="en-US" sz="1800" dirty="0"/>
              <a:t>eleon </a:t>
            </a:r>
            <a:r>
              <a:rPr lang="en-US" sz="1800" u="sng" dirty="0"/>
              <a:t>I</a:t>
            </a:r>
            <a:r>
              <a:rPr lang="en-US" sz="1800" dirty="0"/>
              <a:t>nstrument </a:t>
            </a:r>
            <a:r>
              <a:rPr lang="en-US" sz="1800" u="sng" dirty="0"/>
              <a:t>C</a:t>
            </a:r>
            <a:r>
              <a:rPr lang="en-US" sz="1800" dirty="0"/>
              <a:t>onfiguration) file (</a:t>
            </a:r>
            <a:r>
              <a:rPr lang="en-US" sz="1800" i="1" dirty="0"/>
              <a:t>blue box</a:t>
            </a:r>
            <a:r>
              <a:rPr lang="en-US" sz="1800" dirty="0"/>
              <a:t>) is stored in the location highlighted above (</a:t>
            </a:r>
            <a:r>
              <a:rPr lang="en-US" sz="1800" i="1" dirty="0"/>
              <a:t>red</a:t>
            </a:r>
            <a:r>
              <a:rPr lang="en-US" sz="1800" dirty="0"/>
              <a:t> </a:t>
            </a:r>
            <a:r>
              <a:rPr lang="en-US" sz="1800" i="1" dirty="0"/>
              <a:t>box</a:t>
            </a:r>
            <a:r>
              <a:rPr lang="en-US" sz="1800" dirty="0"/>
              <a:t>).</a:t>
            </a:r>
          </a:p>
        </p:txBody>
      </p:sp>
      <p:pic>
        <p:nvPicPr>
          <p:cNvPr id="9" name="Picture 8">
            <a:extLst>
              <a:ext uri="{FF2B5EF4-FFF2-40B4-BE49-F238E27FC236}">
                <a16:creationId xmlns:a16="http://schemas.microsoft.com/office/drawing/2014/main" id="{AFB1CE0E-17F3-447E-AD47-E2640A387258}"/>
              </a:ext>
            </a:extLst>
          </p:cNvPr>
          <p:cNvPicPr>
            <a:picLocks noChangeAspect="1"/>
          </p:cNvPicPr>
          <p:nvPr/>
        </p:nvPicPr>
        <p:blipFill>
          <a:blip r:embed="rId2"/>
          <a:stretch>
            <a:fillRect/>
          </a:stretch>
        </p:blipFill>
        <p:spPr>
          <a:xfrm>
            <a:off x="1745974" y="640079"/>
            <a:ext cx="8700052" cy="4807923"/>
          </a:xfrm>
          <a:prstGeom prst="rect">
            <a:avLst/>
          </a:prstGeom>
          <a:ln w="28575">
            <a:solidFill>
              <a:schemeClr val="accent1"/>
            </a:solidFill>
          </a:ln>
          <a:effectLst/>
        </p:spPr>
      </p:pic>
      <p:sp>
        <p:nvSpPr>
          <p:cNvPr id="10" name="Rectangle 9">
            <a:extLst>
              <a:ext uri="{FF2B5EF4-FFF2-40B4-BE49-F238E27FC236}">
                <a16:creationId xmlns:a16="http://schemas.microsoft.com/office/drawing/2014/main" id="{1A4A98AF-C2B8-4D3D-A0DB-EB4463B625BE}"/>
              </a:ext>
            </a:extLst>
          </p:cNvPr>
          <p:cNvSpPr/>
          <p:nvPr/>
        </p:nvSpPr>
        <p:spPr bwMode="auto">
          <a:xfrm>
            <a:off x="2935353" y="1885537"/>
            <a:ext cx="3495263" cy="178903"/>
          </a:xfrm>
          <a:prstGeom prst="rect">
            <a:avLst/>
          </a:prstGeom>
          <a:solidFill>
            <a:srgbClr val="AD1E2D">
              <a:alpha val="20000"/>
            </a:srgbClr>
          </a:solidFill>
          <a:ln w="317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1" name="Rectangle 10">
            <a:extLst>
              <a:ext uri="{FF2B5EF4-FFF2-40B4-BE49-F238E27FC236}">
                <a16:creationId xmlns:a16="http://schemas.microsoft.com/office/drawing/2014/main" id="{1217F123-6ABD-43E2-8E51-C3C16D110D5D}"/>
              </a:ext>
            </a:extLst>
          </p:cNvPr>
          <p:cNvSpPr/>
          <p:nvPr/>
        </p:nvSpPr>
        <p:spPr bwMode="auto">
          <a:xfrm>
            <a:off x="3914358" y="4334290"/>
            <a:ext cx="5032516" cy="178903"/>
          </a:xfrm>
          <a:prstGeom prst="rect">
            <a:avLst/>
          </a:prstGeom>
          <a:solidFill>
            <a:schemeClr val="accent1">
              <a:alpha val="20000"/>
            </a:schemeClr>
          </a:solidFill>
          <a:ln w="317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296293192"/>
      </p:ext>
    </p:extLst>
  </p:cSld>
  <p:clrMapOvr>
    <a:masterClrMapping/>
  </p:clrMapOvr>
  <p:transition>
    <p:fade/>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5C6480-887A-4B39-99CD-D994C1BFFEA8}"/>
              </a:ext>
            </a:extLst>
          </p:cNvPr>
          <p:cNvPicPr>
            <a:picLocks noGrp="1" noChangeAspect="1"/>
          </p:cNvPicPr>
          <p:nvPr>
            <p:ph sz="half" idx="1"/>
          </p:nvPr>
        </p:nvPicPr>
        <p:blipFill>
          <a:blip r:embed="rId2"/>
          <a:stretch>
            <a:fillRect/>
          </a:stretch>
        </p:blipFill>
        <p:spPr>
          <a:xfrm>
            <a:off x="1735438" y="640080"/>
            <a:ext cx="8721124" cy="4718226"/>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3048" y="5469005"/>
            <a:ext cx="12188952" cy="822960"/>
          </a:xfrm>
        </p:spPr>
        <p:txBody>
          <a:bodyPr>
            <a:spAutoFit/>
          </a:bodyPr>
          <a:lstStyle/>
          <a:p>
            <a:pPr algn="just"/>
            <a:r>
              <a:rPr lang="fr-FR" sz="1800" dirty="0" err="1"/>
              <a:t>Now</a:t>
            </a:r>
            <a:r>
              <a:rPr lang="fr-FR" sz="1800" dirty="0"/>
              <a:t> the </a:t>
            </a:r>
            <a:r>
              <a:rPr lang="fr-FR" sz="1800" dirty="0" err="1"/>
              <a:t>equation</a:t>
            </a:r>
            <a:r>
              <a:rPr lang="fr-FR" sz="1800" dirty="0"/>
              <a:t> of the calibration </a:t>
            </a:r>
            <a:r>
              <a:rPr lang="fr-FR" sz="1800" dirty="0" err="1"/>
              <a:t>curve</a:t>
            </a:r>
            <a:r>
              <a:rPr lang="fr-FR" sz="1800" dirty="0"/>
              <a:t> and the R square are </a:t>
            </a:r>
            <a:r>
              <a:rPr lang="fr-FR" sz="1800" dirty="0" err="1"/>
              <a:t>displayed</a:t>
            </a:r>
            <a:r>
              <a:rPr lang="fr-FR" sz="1800" dirty="0"/>
              <a:t> on the calibration plot (</a:t>
            </a:r>
            <a:r>
              <a:rPr lang="fr-FR" sz="1800" i="1" dirty="0" err="1"/>
              <a:t>red</a:t>
            </a:r>
            <a:r>
              <a:rPr lang="fr-FR" sz="1800" i="1" dirty="0"/>
              <a:t> box</a:t>
            </a:r>
            <a:r>
              <a:rPr lang="fr-FR" sz="1800" dirty="0"/>
              <a:t>). </a:t>
            </a:r>
          </a:p>
          <a:p>
            <a:pPr algn="just"/>
            <a:r>
              <a:rPr lang="fr-FR" sz="1800" dirty="0"/>
              <a:t>Don’t </a:t>
            </a:r>
            <a:r>
              <a:rPr lang="fr-FR" sz="1800" dirty="0" err="1"/>
              <a:t>forget</a:t>
            </a:r>
            <a:r>
              <a:rPr lang="fr-FR" sz="1800" dirty="0"/>
              <a:t> to </a:t>
            </a:r>
            <a:r>
              <a:rPr lang="fr-FR" sz="1800" dirty="0" err="1"/>
              <a:t>save</a:t>
            </a:r>
            <a:r>
              <a:rPr lang="fr-FR" sz="1800" dirty="0"/>
              <a:t> the </a:t>
            </a:r>
            <a:r>
              <a:rPr lang="fr-FR" sz="1800" dirty="0" err="1"/>
              <a:t>view</a:t>
            </a:r>
            <a:r>
              <a:rPr lang="fr-FR" sz="1800" dirty="0"/>
              <a:t> setting « Interactive </a:t>
            </a:r>
            <a:r>
              <a:rPr lang="fr-FR" sz="1800" dirty="0" err="1"/>
              <a:t>Results</a:t>
            </a:r>
            <a:r>
              <a:rPr lang="fr-FR" sz="1800" dirty="0"/>
              <a:t> » to conserve the changes (</a:t>
            </a:r>
            <a:r>
              <a:rPr lang="fr-FR" sz="1800" i="1" dirty="0" err="1"/>
              <a:t>blue</a:t>
            </a:r>
            <a:r>
              <a:rPr lang="fr-FR" sz="1800" i="1" dirty="0"/>
              <a:t> box</a:t>
            </a:r>
            <a:r>
              <a:rPr lang="fr-FR"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7931497" y="1286872"/>
            <a:ext cx="760498" cy="1015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0" name="Rectangle 9">
            <a:extLst>
              <a:ext uri="{FF2B5EF4-FFF2-40B4-BE49-F238E27FC236}">
                <a16:creationId xmlns:a16="http://schemas.microsoft.com/office/drawing/2014/main" id="{F2426728-24E6-46F6-9BAD-66891D0474BE}"/>
              </a:ext>
            </a:extLst>
          </p:cNvPr>
          <p:cNvSpPr/>
          <p:nvPr/>
        </p:nvSpPr>
        <p:spPr bwMode="auto">
          <a:xfrm>
            <a:off x="2864197" y="3438525"/>
            <a:ext cx="155228" cy="104775"/>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193149043"/>
      </p:ext>
    </p:extLst>
  </p:cSld>
  <p:clrMapOvr>
    <a:masterClrMapping/>
  </p:clrMapOvr>
  <p:transition>
    <p:fade/>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D22EA79-B4C9-4514-ABDD-CB4BB37665CC}"/>
              </a:ext>
            </a:extLst>
          </p:cNvPr>
          <p:cNvPicPr>
            <a:picLocks noGrp="1" noChangeAspect="1"/>
          </p:cNvPicPr>
          <p:nvPr>
            <p:ph sz="half" idx="1"/>
          </p:nvPr>
        </p:nvPicPr>
        <p:blipFill>
          <a:blip r:embed="rId2"/>
          <a:stretch>
            <a:fillRect/>
          </a:stretch>
        </p:blipFill>
        <p:spPr>
          <a:xfrm>
            <a:off x="1730630" y="640080"/>
            <a:ext cx="8730741" cy="4733654"/>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0" y="5475524"/>
            <a:ext cx="12188952" cy="822960"/>
          </a:xfrm>
        </p:spPr>
        <p:txBody>
          <a:bodyPr>
            <a:spAutoFit/>
          </a:bodyPr>
          <a:lstStyle/>
          <a:p>
            <a:pPr algn="just"/>
            <a:r>
              <a:rPr lang="fr-FR" sz="1800" dirty="0"/>
              <a:t>Zoom on the calibration plot to </a:t>
            </a:r>
            <a:r>
              <a:rPr lang="fr-FR" sz="1800" dirty="0" err="1"/>
              <a:t>see</a:t>
            </a:r>
            <a:r>
              <a:rPr lang="fr-FR" sz="1800" dirty="0"/>
              <a:t> the </a:t>
            </a:r>
            <a:r>
              <a:rPr lang="fr-FR" sz="1800" dirty="0" err="1"/>
              <a:t>low</a:t>
            </a:r>
            <a:r>
              <a:rPr lang="fr-FR" sz="1800" dirty="0"/>
              <a:t> concentration points.</a:t>
            </a:r>
          </a:p>
          <a:p>
            <a:pPr algn="just"/>
            <a:r>
              <a:rPr lang="fr-FR" sz="1800" dirty="0"/>
              <a:t>The </a:t>
            </a:r>
            <a:r>
              <a:rPr lang="fr-FR" sz="1800" dirty="0" err="1"/>
              <a:t>overview</a:t>
            </a:r>
            <a:r>
              <a:rPr lang="fr-FR" sz="1800" dirty="0"/>
              <a:t> plot (</a:t>
            </a:r>
            <a:r>
              <a:rPr lang="fr-FR" sz="1800" i="1" dirty="0" err="1"/>
              <a:t>red</a:t>
            </a:r>
            <a:r>
              <a:rPr lang="fr-FR" sz="1800" i="1" dirty="0"/>
              <a:t> box</a:t>
            </a:r>
            <a:r>
              <a:rPr lang="fr-FR" sz="1800" dirty="0"/>
              <a:t>) </a:t>
            </a:r>
            <a:r>
              <a:rPr lang="fr-FR" sz="1800" dirty="0" err="1"/>
              <a:t>will</a:t>
            </a:r>
            <a:r>
              <a:rPr lang="fr-FR" sz="1800" dirty="0"/>
              <a:t> </a:t>
            </a:r>
            <a:r>
              <a:rPr lang="fr-FR" sz="1800" dirty="0" err="1"/>
              <a:t>appear</a:t>
            </a:r>
            <a:r>
              <a:rPr lang="fr-FR" sz="1800" dirty="0"/>
              <a:t>, double click on </a:t>
            </a:r>
            <a:r>
              <a:rPr lang="fr-FR" sz="1800" dirty="0" err="1"/>
              <a:t>it</a:t>
            </a:r>
            <a:r>
              <a:rPr lang="fr-FR" sz="1800" dirty="0"/>
              <a:t> to </a:t>
            </a:r>
            <a:r>
              <a:rPr lang="fr-FR" sz="1800" dirty="0" err="1"/>
              <a:t>unzoom</a:t>
            </a:r>
            <a:r>
              <a:rPr lang="fr-FR" sz="1800" dirty="0"/>
              <a:t>.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6263562" y="1397997"/>
            <a:ext cx="1023063" cy="53557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631128865"/>
      </p:ext>
    </p:extLst>
  </p:cSld>
  <p:clrMapOvr>
    <a:masterClrMapping/>
  </p:clrMapOvr>
  <p:transition>
    <p:fade/>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29D2616C-503A-4C59-A68D-D31520E9BEAC}"/>
              </a:ext>
            </a:extLst>
          </p:cNvPr>
          <p:cNvPicPr>
            <a:picLocks noGrp="1" noChangeAspect="1"/>
          </p:cNvPicPr>
          <p:nvPr>
            <p:ph sz="half" idx="1"/>
          </p:nvPr>
        </p:nvPicPr>
        <p:blipFill rotWithShape="1">
          <a:blip r:embed="rId2"/>
          <a:srcRect b="3761"/>
          <a:stretch/>
        </p:blipFill>
        <p:spPr>
          <a:xfrm>
            <a:off x="1903941" y="640079"/>
            <a:ext cx="8384119" cy="4538719"/>
          </a:xfrm>
          <a:prstGeom prst="rect">
            <a:avLst/>
          </a:prstGeom>
          <a:ln w="28575">
            <a:solidFill>
              <a:schemeClr val="accent1"/>
            </a:solidFill>
          </a:ln>
        </p:spPr>
      </p:pic>
      <p:sp>
        <p:nvSpPr>
          <p:cNvPr id="3" name="Title 2"/>
          <p:cNvSpPr>
            <a:spLocks noGrp="1"/>
          </p:cNvSpPr>
          <p:nvPr>
            <p:ph type="title"/>
          </p:nvPr>
        </p:nvSpPr>
        <p:spPr/>
        <p:txBody>
          <a:bodyPr/>
          <a:lstStyle/>
          <a:p>
            <a:r>
              <a:rPr lang="en-US" dirty="0"/>
              <a:t>Calibration Plot</a:t>
            </a:r>
          </a:p>
        </p:txBody>
      </p:sp>
      <p:sp>
        <p:nvSpPr>
          <p:cNvPr id="5" name="Content Placeholder 4"/>
          <p:cNvSpPr>
            <a:spLocks noGrp="1"/>
          </p:cNvSpPr>
          <p:nvPr>
            <p:ph sz="half" idx="10"/>
          </p:nvPr>
        </p:nvSpPr>
        <p:spPr>
          <a:xfrm>
            <a:off x="0" y="5288121"/>
            <a:ext cx="12188952" cy="1005840"/>
          </a:xfrm>
        </p:spPr>
        <p:txBody>
          <a:bodyPr>
            <a:spAutoFit/>
          </a:bodyPr>
          <a:lstStyle/>
          <a:p>
            <a:pPr algn="just"/>
            <a:r>
              <a:rPr lang="fr-FR" sz="1800" dirty="0"/>
              <a:t>To </a:t>
            </a:r>
            <a:r>
              <a:rPr lang="fr-FR" sz="1800" dirty="0" err="1"/>
              <a:t>disable</a:t>
            </a:r>
            <a:r>
              <a:rPr lang="fr-FR" sz="1800" dirty="0"/>
              <a:t> a point </a:t>
            </a:r>
            <a:r>
              <a:rPr lang="fr-FR" sz="1800" dirty="0" err="1"/>
              <a:t>from</a:t>
            </a:r>
            <a:r>
              <a:rPr lang="fr-FR" sz="1800" dirty="0"/>
              <a:t> the calibration </a:t>
            </a:r>
            <a:r>
              <a:rPr lang="fr-FR" sz="1800" dirty="0" err="1"/>
              <a:t>curve</a:t>
            </a:r>
            <a:r>
              <a:rPr lang="fr-FR" sz="1800" dirty="0"/>
              <a:t>, select the injection (</a:t>
            </a:r>
            <a:r>
              <a:rPr lang="fr-FR" sz="1800" dirty="0" err="1"/>
              <a:t>here</a:t>
            </a:r>
            <a:r>
              <a:rPr lang="fr-FR" sz="1800" dirty="0"/>
              <a:t> CAL1-1), go to Calibration Plot Tools &gt; </a:t>
            </a:r>
            <a:r>
              <a:rPr lang="fr-FR" sz="1800" dirty="0" err="1"/>
              <a:t>Processing</a:t>
            </a:r>
            <a:r>
              <a:rPr lang="fr-FR" sz="1800" dirty="0"/>
              <a:t> &gt; Click on </a:t>
            </a:r>
            <a:r>
              <a:rPr lang="fr-FR" sz="1800" dirty="0" err="1"/>
              <a:t>Disable</a:t>
            </a:r>
            <a:r>
              <a:rPr lang="fr-FR" sz="1800" dirty="0"/>
              <a:t> </a:t>
            </a:r>
            <a:r>
              <a:rPr lang="fr-FR" sz="1800" dirty="0" err="1"/>
              <a:t>Current</a:t>
            </a:r>
            <a:r>
              <a:rPr lang="fr-FR" sz="1800" dirty="0"/>
              <a:t> (</a:t>
            </a:r>
            <a:r>
              <a:rPr lang="fr-FR" sz="1800" i="1" dirty="0" err="1"/>
              <a:t>red</a:t>
            </a:r>
            <a:r>
              <a:rPr lang="fr-FR" sz="1800" i="1" dirty="0"/>
              <a:t> box</a:t>
            </a:r>
            <a:r>
              <a:rPr lang="fr-FR" sz="1800" dirty="0"/>
              <a:t>).</a:t>
            </a:r>
          </a:p>
          <a:p>
            <a:pPr algn="just"/>
            <a:r>
              <a:rPr lang="fr-FR" sz="1800" b="1" u="sng" dirty="0">
                <a:solidFill>
                  <a:schemeClr val="accent4"/>
                </a:solidFill>
              </a:rPr>
              <a:t>NOTE</a:t>
            </a:r>
            <a:r>
              <a:rPr lang="fr-FR" sz="1800" dirty="0"/>
              <a:t>: This action </a:t>
            </a:r>
            <a:r>
              <a:rPr lang="fr-FR" sz="1800" dirty="0" err="1"/>
              <a:t>will</a:t>
            </a:r>
            <a:r>
              <a:rPr lang="fr-FR" sz="1800" dirty="0"/>
              <a:t> </a:t>
            </a:r>
            <a:r>
              <a:rPr lang="fr-FR" sz="1800" dirty="0" err="1"/>
              <a:t>disable</a:t>
            </a:r>
            <a:r>
              <a:rPr lang="fr-FR" sz="1800" dirty="0"/>
              <a:t> CAL1-1 </a:t>
            </a:r>
            <a:r>
              <a:rPr lang="fr-FR" sz="1800" dirty="0" err="1"/>
              <a:t>only</a:t>
            </a:r>
            <a:r>
              <a:rPr lang="fr-FR" sz="1800" dirty="0"/>
              <a:t> for the active compound.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4345258" y="852654"/>
            <a:ext cx="526099" cy="11753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397657459"/>
      </p:ext>
    </p:extLst>
  </p:cSld>
  <p:clrMapOvr>
    <a:masterClrMapping/>
  </p:clrMapOvr>
  <p:transition>
    <p:fade/>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79AC39-2EA0-4317-8639-C5EBD7534009}"/>
              </a:ext>
            </a:extLst>
          </p:cNvPr>
          <p:cNvSpPr>
            <a:spLocks noGrp="1"/>
          </p:cNvSpPr>
          <p:nvPr>
            <p:ph type="title"/>
          </p:nvPr>
        </p:nvSpPr>
        <p:spPr/>
        <p:txBody>
          <a:bodyPr/>
          <a:lstStyle/>
          <a:p>
            <a:r>
              <a:rPr lang="en-US" dirty="0"/>
              <a:t>Module 5.7: Data Processing – Interactive Results</a:t>
            </a:r>
          </a:p>
        </p:txBody>
      </p:sp>
      <p:sp>
        <p:nvSpPr>
          <p:cNvPr id="8" name="Text Placeholder 7">
            <a:extLst>
              <a:ext uri="{FF2B5EF4-FFF2-40B4-BE49-F238E27FC236}">
                <a16:creationId xmlns:a16="http://schemas.microsoft.com/office/drawing/2014/main" id="{0B6F43C8-B429-4E24-ABF1-B65B1FEB757A}"/>
              </a:ext>
            </a:extLst>
          </p:cNvPr>
          <p:cNvSpPr>
            <a:spLocks noGrp="1"/>
          </p:cNvSpPr>
          <p:nvPr>
            <p:ph type="body" sz="quarter" idx="10"/>
          </p:nvPr>
        </p:nvSpPr>
        <p:spPr/>
        <p:txBody>
          <a:bodyPr/>
          <a:lstStyle/>
          <a:p>
            <a:r>
              <a:rPr lang="en-US" b="1" dirty="0"/>
              <a:t>Module 5.7: Data Processing – Interactive Results</a:t>
            </a:r>
          </a:p>
        </p:txBody>
      </p:sp>
    </p:spTree>
    <p:extLst>
      <p:ext uri="{BB962C8B-B14F-4D97-AF65-F5344CB8AC3E}">
        <p14:creationId xmlns:p14="http://schemas.microsoft.com/office/powerpoint/2010/main" val="692534248"/>
      </p:ext>
    </p:extLst>
  </p:cSld>
  <p:clrMapOvr>
    <a:masterClrMapping/>
  </p:clrMapOvr>
  <p:transition>
    <p:fade/>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Interactive Results – Summary (Unknows)</a:t>
            </a:r>
          </a:p>
        </p:txBody>
      </p:sp>
      <p:sp>
        <p:nvSpPr>
          <p:cNvPr id="5" name="Content Placeholder 4"/>
          <p:cNvSpPr>
            <a:spLocks noGrp="1"/>
          </p:cNvSpPr>
          <p:nvPr>
            <p:ph sz="half" idx="10"/>
          </p:nvPr>
        </p:nvSpPr>
        <p:spPr>
          <a:xfrm>
            <a:off x="3048" y="5836577"/>
            <a:ext cx="12188952" cy="457200"/>
          </a:xfrm>
        </p:spPr>
        <p:txBody>
          <a:bodyPr>
            <a:spAutoFit/>
          </a:bodyPr>
          <a:lstStyle/>
          <a:p>
            <a:pPr algn="just"/>
            <a:r>
              <a:rPr lang="fr-FR" sz="1800" dirty="0" err="1"/>
              <a:t>Summary</a:t>
            </a:r>
            <a:r>
              <a:rPr lang="fr-FR" sz="1800" dirty="0"/>
              <a:t> (</a:t>
            </a:r>
            <a:r>
              <a:rPr lang="fr-FR" sz="1800" dirty="0" err="1"/>
              <a:t>Unknows</a:t>
            </a:r>
            <a:r>
              <a:rPr lang="fr-FR" sz="1800" dirty="0"/>
              <a:t>) table displays </a:t>
            </a:r>
            <a:r>
              <a:rPr lang="fr-FR" sz="1800" dirty="0" err="1"/>
              <a:t>only</a:t>
            </a:r>
            <a:r>
              <a:rPr lang="fr-FR" sz="1800" dirty="0"/>
              <a:t> the </a:t>
            </a:r>
            <a:r>
              <a:rPr lang="fr-FR" sz="1800" dirty="0" err="1"/>
              <a:t>Unknow</a:t>
            </a:r>
            <a:r>
              <a:rPr lang="fr-FR" sz="1800" dirty="0"/>
              <a:t> injections.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7760047" y="1220197"/>
            <a:ext cx="760498" cy="1015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7" name="Content Placeholder 6">
            <a:extLst>
              <a:ext uri="{FF2B5EF4-FFF2-40B4-BE49-F238E27FC236}">
                <a16:creationId xmlns:a16="http://schemas.microsoft.com/office/drawing/2014/main" id="{31214E46-B0D3-4179-BFFC-27FDC86385AB}"/>
              </a:ext>
            </a:extLst>
          </p:cNvPr>
          <p:cNvPicPr>
            <a:picLocks noGrp="1" noChangeAspect="1"/>
          </p:cNvPicPr>
          <p:nvPr>
            <p:ph sz="half" idx="1"/>
          </p:nvPr>
        </p:nvPicPr>
        <p:blipFill>
          <a:blip r:embed="rId2"/>
          <a:stretch>
            <a:fillRect/>
          </a:stretch>
        </p:blipFill>
        <p:spPr>
          <a:xfrm>
            <a:off x="1399599" y="640080"/>
            <a:ext cx="9392803" cy="5086890"/>
          </a:xfrm>
          <a:prstGeom prst="rect">
            <a:avLst/>
          </a:prstGeom>
          <a:ln w="28575">
            <a:solidFill>
              <a:schemeClr val="accent1"/>
            </a:solidFill>
          </a:ln>
        </p:spPr>
      </p:pic>
    </p:spTree>
    <p:extLst>
      <p:ext uri="{BB962C8B-B14F-4D97-AF65-F5344CB8AC3E}">
        <p14:creationId xmlns:p14="http://schemas.microsoft.com/office/powerpoint/2010/main" val="2692360443"/>
      </p:ext>
    </p:extLst>
  </p:cSld>
  <p:clrMapOvr>
    <a:masterClrMapping/>
  </p:clrMapOvr>
  <p:transition>
    <p:fade/>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Interactive Results – Summary (Check Standards)</a:t>
            </a:r>
          </a:p>
        </p:txBody>
      </p:sp>
      <p:sp>
        <p:nvSpPr>
          <p:cNvPr id="5" name="Content Placeholder 4"/>
          <p:cNvSpPr>
            <a:spLocks noGrp="1"/>
          </p:cNvSpPr>
          <p:nvPr>
            <p:ph sz="half" idx="10"/>
          </p:nvPr>
        </p:nvSpPr>
        <p:spPr>
          <a:xfrm>
            <a:off x="0" y="5839545"/>
            <a:ext cx="12188952" cy="457200"/>
          </a:xfrm>
        </p:spPr>
        <p:txBody>
          <a:bodyPr>
            <a:spAutoFit/>
          </a:bodyPr>
          <a:lstStyle/>
          <a:p>
            <a:pPr algn="just"/>
            <a:r>
              <a:rPr lang="fr-FR" sz="1800" dirty="0" err="1"/>
              <a:t>Summary</a:t>
            </a:r>
            <a:r>
              <a:rPr lang="fr-FR" sz="1800" dirty="0"/>
              <a:t> (Check Standards) table displays </a:t>
            </a:r>
            <a:r>
              <a:rPr lang="fr-FR" sz="1800" dirty="0" err="1"/>
              <a:t>only</a:t>
            </a:r>
            <a:r>
              <a:rPr lang="fr-FR" sz="1800" dirty="0"/>
              <a:t> the Check Standard injections.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7760047" y="1220197"/>
            <a:ext cx="760498" cy="1015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8" name="Content Placeholder 7">
            <a:extLst>
              <a:ext uri="{FF2B5EF4-FFF2-40B4-BE49-F238E27FC236}">
                <a16:creationId xmlns:a16="http://schemas.microsoft.com/office/drawing/2014/main" id="{55609B0F-5570-4091-A3D5-BC8ECA00F709}"/>
              </a:ext>
            </a:extLst>
          </p:cNvPr>
          <p:cNvPicPr>
            <a:picLocks noGrp="1" noChangeAspect="1"/>
          </p:cNvPicPr>
          <p:nvPr>
            <p:ph sz="half" idx="1"/>
          </p:nvPr>
        </p:nvPicPr>
        <p:blipFill>
          <a:blip r:embed="rId2"/>
          <a:stretch>
            <a:fillRect/>
          </a:stretch>
        </p:blipFill>
        <p:spPr>
          <a:xfrm>
            <a:off x="1383505" y="640080"/>
            <a:ext cx="9424990" cy="5093303"/>
          </a:xfrm>
          <a:prstGeom prst="rect">
            <a:avLst/>
          </a:prstGeom>
          <a:ln w="28575">
            <a:solidFill>
              <a:schemeClr val="accent1"/>
            </a:solidFill>
          </a:ln>
        </p:spPr>
      </p:pic>
    </p:spTree>
    <p:extLst>
      <p:ext uri="{BB962C8B-B14F-4D97-AF65-F5344CB8AC3E}">
        <p14:creationId xmlns:p14="http://schemas.microsoft.com/office/powerpoint/2010/main" val="1478344788"/>
      </p:ext>
    </p:extLst>
  </p:cSld>
  <p:clrMapOvr>
    <a:masterClrMapping/>
  </p:clrMapOvr>
  <p:transition>
    <p:fade/>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Interactive Results – Summary (Calibration)</a:t>
            </a:r>
          </a:p>
        </p:txBody>
      </p:sp>
      <p:sp>
        <p:nvSpPr>
          <p:cNvPr id="5" name="Content Placeholder 4"/>
          <p:cNvSpPr>
            <a:spLocks noGrp="1"/>
          </p:cNvSpPr>
          <p:nvPr>
            <p:ph sz="half" idx="10"/>
          </p:nvPr>
        </p:nvSpPr>
        <p:spPr>
          <a:xfrm>
            <a:off x="0" y="5842456"/>
            <a:ext cx="12188952" cy="457200"/>
          </a:xfrm>
        </p:spPr>
        <p:txBody>
          <a:bodyPr>
            <a:spAutoFit/>
          </a:bodyPr>
          <a:lstStyle/>
          <a:p>
            <a:pPr algn="just"/>
            <a:r>
              <a:rPr lang="fr-FR" sz="1800" dirty="0" err="1"/>
              <a:t>Summary</a:t>
            </a:r>
            <a:r>
              <a:rPr lang="fr-FR" sz="1800" dirty="0"/>
              <a:t> (Calibration) table displays </a:t>
            </a:r>
            <a:r>
              <a:rPr lang="fr-FR" sz="1800" dirty="0" err="1"/>
              <a:t>only</a:t>
            </a:r>
            <a:r>
              <a:rPr lang="fr-FR" sz="1800" dirty="0"/>
              <a:t> the Calibration Standard injections.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7760047" y="1220197"/>
            <a:ext cx="760498" cy="1015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6" name="Content Placeholder 5">
            <a:extLst>
              <a:ext uri="{FF2B5EF4-FFF2-40B4-BE49-F238E27FC236}">
                <a16:creationId xmlns:a16="http://schemas.microsoft.com/office/drawing/2014/main" id="{62050E44-1991-4896-84EF-5E55CEBEA098}"/>
              </a:ext>
            </a:extLst>
          </p:cNvPr>
          <p:cNvPicPr>
            <a:picLocks noGrp="1" noChangeAspect="1"/>
          </p:cNvPicPr>
          <p:nvPr>
            <p:ph sz="half" idx="1"/>
          </p:nvPr>
        </p:nvPicPr>
        <p:blipFill>
          <a:blip r:embed="rId2"/>
          <a:stretch>
            <a:fillRect/>
          </a:stretch>
        </p:blipFill>
        <p:spPr>
          <a:xfrm>
            <a:off x="1383506" y="640080"/>
            <a:ext cx="9424988" cy="5101891"/>
          </a:xfrm>
          <a:prstGeom prst="rect">
            <a:avLst/>
          </a:prstGeom>
          <a:ln w="28575">
            <a:solidFill>
              <a:schemeClr val="accent1"/>
            </a:solidFill>
          </a:ln>
        </p:spPr>
      </p:pic>
    </p:spTree>
    <p:extLst>
      <p:ext uri="{BB962C8B-B14F-4D97-AF65-F5344CB8AC3E}">
        <p14:creationId xmlns:p14="http://schemas.microsoft.com/office/powerpoint/2010/main" val="1115873050"/>
      </p:ext>
    </p:extLst>
  </p:cSld>
  <p:clrMapOvr>
    <a:masterClrMapping/>
  </p:clrMapOvr>
  <p:transition>
    <p:fade/>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Interactive Results – Peak Results </a:t>
            </a:r>
          </a:p>
        </p:txBody>
      </p:sp>
      <p:sp>
        <p:nvSpPr>
          <p:cNvPr id="5" name="Content Placeholder 4"/>
          <p:cNvSpPr>
            <a:spLocks noGrp="1"/>
          </p:cNvSpPr>
          <p:nvPr>
            <p:ph sz="half" idx="10"/>
          </p:nvPr>
        </p:nvSpPr>
        <p:spPr>
          <a:xfrm>
            <a:off x="0" y="5841095"/>
            <a:ext cx="12188952" cy="457200"/>
          </a:xfrm>
        </p:spPr>
        <p:txBody>
          <a:bodyPr>
            <a:spAutoFit/>
          </a:bodyPr>
          <a:lstStyle/>
          <a:p>
            <a:pPr algn="just"/>
            <a:r>
              <a:rPr lang="fr-FR" sz="1800" dirty="0"/>
              <a:t>Peak </a:t>
            </a:r>
            <a:r>
              <a:rPr lang="fr-FR" sz="1800" dirty="0" err="1"/>
              <a:t>Results</a:t>
            </a:r>
            <a:r>
              <a:rPr lang="fr-FR" sz="1800" dirty="0"/>
              <a:t> table displays a </a:t>
            </a:r>
            <a:r>
              <a:rPr lang="fr-FR" sz="1800" dirty="0" err="1"/>
              <a:t>summary</a:t>
            </a:r>
            <a:r>
              <a:rPr lang="fr-FR" sz="1800" dirty="0"/>
              <a:t> of all the </a:t>
            </a:r>
            <a:r>
              <a:rPr lang="fr-FR" sz="1800" dirty="0" err="1"/>
              <a:t>detected</a:t>
            </a:r>
            <a:r>
              <a:rPr lang="fr-FR" sz="1800" dirty="0"/>
              <a:t> </a:t>
            </a:r>
            <a:r>
              <a:rPr lang="fr-FR" sz="1800" dirty="0" err="1"/>
              <a:t>peaks</a:t>
            </a:r>
            <a:r>
              <a:rPr lang="fr-FR" sz="1800" dirty="0"/>
              <a:t>.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7760047" y="1220197"/>
            <a:ext cx="760498" cy="1015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4" name="Content Placeholder 13">
            <a:extLst>
              <a:ext uri="{FF2B5EF4-FFF2-40B4-BE49-F238E27FC236}">
                <a16:creationId xmlns:a16="http://schemas.microsoft.com/office/drawing/2014/main" id="{A24E716A-97A4-43E0-8FCE-32A75B28D83E}"/>
              </a:ext>
            </a:extLst>
          </p:cNvPr>
          <p:cNvPicPr>
            <a:picLocks noGrp="1" noChangeAspect="1"/>
          </p:cNvPicPr>
          <p:nvPr>
            <p:ph sz="half" idx="1"/>
          </p:nvPr>
        </p:nvPicPr>
        <p:blipFill>
          <a:blip r:embed="rId2"/>
          <a:stretch>
            <a:fillRect/>
          </a:stretch>
        </p:blipFill>
        <p:spPr>
          <a:xfrm>
            <a:off x="1393598" y="640079"/>
            <a:ext cx="9404805" cy="5093389"/>
          </a:xfrm>
          <a:prstGeom prst="rect">
            <a:avLst/>
          </a:prstGeom>
          <a:ln w="28575">
            <a:solidFill>
              <a:schemeClr val="accent1"/>
            </a:solidFill>
          </a:ln>
        </p:spPr>
      </p:pic>
    </p:spTree>
    <p:extLst>
      <p:ext uri="{BB962C8B-B14F-4D97-AF65-F5344CB8AC3E}">
        <p14:creationId xmlns:p14="http://schemas.microsoft.com/office/powerpoint/2010/main" val="3347728776"/>
      </p:ext>
    </p:extLst>
  </p:cSld>
  <p:clrMapOvr>
    <a:masterClrMapping/>
  </p:clrMapOvr>
  <p:transition>
    <p:fade/>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Interactive Results – Calibration</a:t>
            </a:r>
          </a:p>
        </p:txBody>
      </p:sp>
      <p:sp>
        <p:nvSpPr>
          <p:cNvPr id="5" name="Content Placeholder 4"/>
          <p:cNvSpPr>
            <a:spLocks noGrp="1"/>
          </p:cNvSpPr>
          <p:nvPr>
            <p:ph sz="half" idx="10"/>
          </p:nvPr>
        </p:nvSpPr>
        <p:spPr>
          <a:xfrm>
            <a:off x="3048" y="5835014"/>
            <a:ext cx="12188952" cy="457200"/>
          </a:xfrm>
        </p:spPr>
        <p:txBody>
          <a:bodyPr>
            <a:spAutoFit/>
          </a:bodyPr>
          <a:lstStyle/>
          <a:p>
            <a:pPr algn="just"/>
            <a:r>
              <a:rPr lang="fr-FR" sz="1800" dirty="0"/>
              <a:t>Calibration table displays a </a:t>
            </a:r>
            <a:r>
              <a:rPr lang="fr-FR" sz="1800" dirty="0" err="1"/>
              <a:t>summary</a:t>
            </a:r>
            <a:r>
              <a:rPr lang="fr-FR" sz="1800" dirty="0"/>
              <a:t> of the calibration for </a:t>
            </a:r>
            <a:r>
              <a:rPr lang="fr-FR" sz="1800" dirty="0" err="1"/>
              <a:t>each</a:t>
            </a:r>
            <a:r>
              <a:rPr lang="fr-FR" sz="1800" dirty="0"/>
              <a:t> compound </a:t>
            </a:r>
            <a:r>
              <a:rPr lang="fr-FR" sz="1800" dirty="0" err="1"/>
              <a:t>detected</a:t>
            </a:r>
            <a:r>
              <a:rPr lang="fr-FR" sz="1800" dirty="0"/>
              <a:t> in the </a:t>
            </a:r>
            <a:r>
              <a:rPr lang="fr-FR" sz="1800" dirty="0" err="1"/>
              <a:t>selected</a:t>
            </a:r>
            <a:r>
              <a:rPr lang="fr-FR" sz="1800" dirty="0"/>
              <a:t> injection. </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7760047" y="1220197"/>
            <a:ext cx="760498" cy="1015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6" name="Content Placeholder 5">
            <a:extLst>
              <a:ext uri="{FF2B5EF4-FFF2-40B4-BE49-F238E27FC236}">
                <a16:creationId xmlns:a16="http://schemas.microsoft.com/office/drawing/2014/main" id="{FCF24F6E-B058-4615-A1CA-6583120FB78E}"/>
              </a:ext>
            </a:extLst>
          </p:cNvPr>
          <p:cNvPicPr>
            <a:picLocks noGrp="1" noChangeAspect="1"/>
          </p:cNvPicPr>
          <p:nvPr>
            <p:ph sz="half" idx="1"/>
          </p:nvPr>
        </p:nvPicPr>
        <p:blipFill>
          <a:blip r:embed="rId2"/>
          <a:stretch>
            <a:fillRect/>
          </a:stretch>
        </p:blipFill>
        <p:spPr>
          <a:xfrm>
            <a:off x="1394356" y="640079"/>
            <a:ext cx="9403289" cy="5087719"/>
          </a:xfrm>
          <a:prstGeom prst="rect">
            <a:avLst/>
          </a:prstGeom>
          <a:ln w="28575">
            <a:solidFill>
              <a:schemeClr val="accent1"/>
            </a:solidFill>
          </a:ln>
        </p:spPr>
      </p:pic>
    </p:spTree>
    <p:extLst>
      <p:ext uri="{BB962C8B-B14F-4D97-AF65-F5344CB8AC3E}">
        <p14:creationId xmlns:p14="http://schemas.microsoft.com/office/powerpoint/2010/main" val="2750159199"/>
      </p:ext>
    </p:extLst>
  </p:cSld>
  <p:clrMapOvr>
    <a:masterClrMapping/>
  </p:clrMapOvr>
  <p:transition>
    <p:fade/>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79AC39-2EA0-4317-8639-C5EBD7534009}"/>
              </a:ext>
            </a:extLst>
          </p:cNvPr>
          <p:cNvSpPr>
            <a:spLocks noGrp="1"/>
          </p:cNvSpPr>
          <p:nvPr>
            <p:ph type="title"/>
          </p:nvPr>
        </p:nvSpPr>
        <p:spPr/>
        <p:txBody>
          <a:bodyPr/>
          <a:lstStyle/>
          <a:p>
            <a:r>
              <a:rPr lang="en-US" dirty="0"/>
              <a:t>Module 5.8: Data Processing – Interactive Charts</a:t>
            </a:r>
          </a:p>
        </p:txBody>
      </p:sp>
      <p:sp>
        <p:nvSpPr>
          <p:cNvPr id="8" name="Text Placeholder 7">
            <a:extLst>
              <a:ext uri="{FF2B5EF4-FFF2-40B4-BE49-F238E27FC236}">
                <a16:creationId xmlns:a16="http://schemas.microsoft.com/office/drawing/2014/main" id="{0B6F43C8-B429-4E24-ABF1-B65B1FEB757A}"/>
              </a:ext>
            </a:extLst>
          </p:cNvPr>
          <p:cNvSpPr>
            <a:spLocks noGrp="1"/>
          </p:cNvSpPr>
          <p:nvPr>
            <p:ph type="body" sz="quarter" idx="10"/>
          </p:nvPr>
        </p:nvSpPr>
        <p:spPr/>
        <p:txBody>
          <a:bodyPr/>
          <a:lstStyle/>
          <a:p>
            <a:r>
              <a:rPr lang="en-US" b="1" dirty="0"/>
              <a:t>Module 5.8: Data Processing – Interactive Charts</a:t>
            </a:r>
          </a:p>
        </p:txBody>
      </p:sp>
    </p:spTree>
    <p:extLst>
      <p:ext uri="{BB962C8B-B14F-4D97-AF65-F5344CB8AC3E}">
        <p14:creationId xmlns:p14="http://schemas.microsoft.com/office/powerpoint/2010/main" val="20766363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BB0284-7B4B-46C1-9A08-970B91FF2583}"/>
              </a:ext>
            </a:extLst>
          </p:cNvPr>
          <p:cNvPicPr>
            <a:picLocks noChangeAspect="1"/>
          </p:cNvPicPr>
          <p:nvPr/>
        </p:nvPicPr>
        <p:blipFill rotWithShape="1">
          <a:blip r:embed="rId2"/>
          <a:srcRect l="5625" t="9782" r="20516" b="22899"/>
          <a:stretch/>
        </p:blipFill>
        <p:spPr>
          <a:xfrm>
            <a:off x="2026182" y="640080"/>
            <a:ext cx="8139636" cy="4173180"/>
          </a:xfrm>
          <a:prstGeom prst="rect">
            <a:avLst/>
          </a:prstGeom>
          <a:ln w="28575">
            <a:solidFill>
              <a:schemeClr val="accent1"/>
            </a:solidFill>
          </a:ln>
          <a:effectLst/>
        </p:spPr>
      </p:pic>
      <p:sp>
        <p:nvSpPr>
          <p:cNvPr id="5" name="Content Placeholder 4"/>
          <p:cNvSpPr>
            <a:spLocks noGrp="1"/>
          </p:cNvSpPr>
          <p:nvPr>
            <p:ph sz="half" idx="2"/>
          </p:nvPr>
        </p:nvSpPr>
        <p:spPr>
          <a:xfrm>
            <a:off x="1524" y="4928643"/>
            <a:ext cx="12188952" cy="1371600"/>
          </a:xfrm>
        </p:spPr>
        <p:txBody>
          <a:bodyPr/>
          <a:lstStyle/>
          <a:p>
            <a:pPr algn="just"/>
            <a:r>
              <a:rPr lang="en-US" sz="1800" dirty="0"/>
              <a:t>You can backup the instrument configuration, by going to File &gt; Export, which allows you to access it  even after a system restore.</a:t>
            </a:r>
            <a:endParaRPr lang="en-US" sz="1800" b="1" u="sng" dirty="0">
              <a:solidFill>
                <a:srgbClr val="FF0000"/>
              </a:solidFill>
            </a:endParaRPr>
          </a:p>
          <a:p>
            <a:pPr algn="just"/>
            <a:r>
              <a:rPr lang="en-US" sz="1800" b="1" u="sng" dirty="0">
                <a:solidFill>
                  <a:srgbClr val="FF0000"/>
                </a:solidFill>
              </a:rPr>
              <a:t>NOTE</a:t>
            </a:r>
            <a:r>
              <a:rPr lang="en-US" sz="1800" b="1" dirty="0"/>
              <a:t>: </a:t>
            </a:r>
            <a:r>
              <a:rPr lang="en-US" sz="1800" dirty="0"/>
              <a:t>The exported .</a:t>
            </a:r>
            <a:r>
              <a:rPr lang="en-US" sz="1800" dirty="0" err="1"/>
              <a:t>cmic</a:t>
            </a:r>
            <a:r>
              <a:rPr lang="en-US" sz="1800" dirty="0"/>
              <a:t> (</a:t>
            </a:r>
            <a:r>
              <a:rPr lang="en-US" sz="1800" u="sng" dirty="0"/>
              <a:t>C</a:t>
            </a:r>
            <a:r>
              <a:rPr lang="en-US" sz="1800" dirty="0"/>
              <a:t>hro</a:t>
            </a:r>
            <a:r>
              <a:rPr lang="en-US" sz="1800" u="sng" dirty="0"/>
              <a:t>m</a:t>
            </a:r>
            <a:r>
              <a:rPr lang="en-US" sz="1800" dirty="0"/>
              <a:t>eleon </a:t>
            </a:r>
            <a:r>
              <a:rPr lang="en-US" sz="1800" u="sng" dirty="0"/>
              <a:t>I</a:t>
            </a:r>
            <a:r>
              <a:rPr lang="en-US" sz="1800" dirty="0"/>
              <a:t>nstrument </a:t>
            </a:r>
            <a:r>
              <a:rPr lang="en-US" sz="1800" u="sng" dirty="0"/>
              <a:t>C</a:t>
            </a:r>
            <a:r>
              <a:rPr lang="en-US" sz="1800" dirty="0"/>
              <a:t>onfiguration) file can be stored in any location, e.g. the </a:t>
            </a:r>
            <a:r>
              <a:rPr lang="en-US" sz="1800" i="1" dirty="0"/>
              <a:t>Documents </a:t>
            </a:r>
            <a:r>
              <a:rPr lang="en-US" sz="1800" dirty="0"/>
              <a:t>folder shown above.</a:t>
            </a:r>
          </a:p>
        </p:txBody>
      </p:sp>
      <p:sp>
        <p:nvSpPr>
          <p:cNvPr id="3" name="Title 2"/>
          <p:cNvSpPr>
            <a:spLocks noGrp="1"/>
          </p:cNvSpPr>
          <p:nvPr>
            <p:ph type="title"/>
          </p:nvPr>
        </p:nvSpPr>
        <p:spPr/>
        <p:txBody>
          <a:bodyPr/>
          <a:lstStyle/>
          <a:p>
            <a:r>
              <a:rPr lang="en-US" dirty="0"/>
              <a:t>Backing up the Instrument Configuration</a:t>
            </a:r>
          </a:p>
        </p:txBody>
      </p:sp>
      <p:pic>
        <p:nvPicPr>
          <p:cNvPr id="2" name="Picture 1">
            <a:extLst>
              <a:ext uri="{FF2B5EF4-FFF2-40B4-BE49-F238E27FC236}">
                <a16:creationId xmlns:a16="http://schemas.microsoft.com/office/drawing/2014/main" id="{5B2BAEED-7273-4233-9E3B-CB1776CC3780}"/>
              </a:ext>
            </a:extLst>
          </p:cNvPr>
          <p:cNvPicPr>
            <a:picLocks noChangeAspect="1"/>
          </p:cNvPicPr>
          <p:nvPr/>
        </p:nvPicPr>
        <p:blipFill>
          <a:blip r:embed="rId3"/>
          <a:stretch>
            <a:fillRect/>
          </a:stretch>
        </p:blipFill>
        <p:spPr>
          <a:xfrm>
            <a:off x="4905375" y="1643062"/>
            <a:ext cx="4303473" cy="2690813"/>
          </a:xfrm>
          <a:prstGeom prst="rect">
            <a:avLst/>
          </a:prstGeom>
          <a:ln w="28575">
            <a:solidFill>
              <a:schemeClr val="accent1"/>
            </a:solidFill>
          </a:ln>
        </p:spPr>
      </p:pic>
    </p:spTree>
    <p:extLst>
      <p:ext uri="{BB962C8B-B14F-4D97-AF65-F5344CB8AC3E}">
        <p14:creationId xmlns:p14="http://schemas.microsoft.com/office/powerpoint/2010/main" val="1124251050"/>
      </p:ext>
    </p:extLst>
  </p:cSld>
  <p:clrMapOvr>
    <a:masterClrMapping/>
  </p:clrMapOvr>
  <p:transition>
    <p:fade/>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6815F5B-89ED-4F9E-BBD0-CBF43A705259}"/>
              </a:ext>
            </a:extLst>
          </p:cNvPr>
          <p:cNvPicPr>
            <a:picLocks noGrp="1" noChangeAspect="1"/>
          </p:cNvPicPr>
          <p:nvPr>
            <p:ph sz="half" idx="1"/>
          </p:nvPr>
        </p:nvPicPr>
        <p:blipFill>
          <a:blip r:embed="rId2"/>
          <a:stretch>
            <a:fillRect/>
          </a:stretch>
        </p:blipFill>
        <p:spPr>
          <a:xfrm>
            <a:off x="1729829" y="640080"/>
            <a:ext cx="8732342" cy="4722043"/>
          </a:xfrm>
          <a:prstGeom prst="rect">
            <a:avLst/>
          </a:prstGeom>
          <a:ln w="28575">
            <a:solidFill>
              <a:schemeClr val="accent1"/>
            </a:solidFill>
          </a:ln>
        </p:spPr>
      </p:pic>
      <p:sp>
        <p:nvSpPr>
          <p:cNvPr id="3" name="Title 2"/>
          <p:cNvSpPr>
            <a:spLocks noGrp="1"/>
          </p:cNvSpPr>
          <p:nvPr>
            <p:ph type="title"/>
          </p:nvPr>
        </p:nvSpPr>
        <p:spPr/>
        <p:txBody>
          <a:bodyPr/>
          <a:lstStyle/>
          <a:p>
            <a:r>
              <a:rPr lang="en-US" dirty="0"/>
              <a:t>Interactive Charts</a:t>
            </a:r>
          </a:p>
        </p:txBody>
      </p:sp>
      <p:sp>
        <p:nvSpPr>
          <p:cNvPr id="5" name="Content Placeholder 4"/>
          <p:cNvSpPr>
            <a:spLocks noGrp="1"/>
          </p:cNvSpPr>
          <p:nvPr>
            <p:ph sz="half" idx="10"/>
          </p:nvPr>
        </p:nvSpPr>
        <p:spPr>
          <a:xfrm>
            <a:off x="3048" y="5472251"/>
            <a:ext cx="12188952" cy="822960"/>
          </a:xfrm>
        </p:spPr>
        <p:txBody>
          <a:bodyPr>
            <a:spAutoFit/>
          </a:bodyPr>
          <a:lstStyle/>
          <a:p>
            <a:pPr algn="just"/>
            <a:r>
              <a:rPr lang="fr-FR" sz="1800" dirty="0"/>
              <a:t>Click on the Calibration option to </a:t>
            </a:r>
            <a:r>
              <a:rPr lang="fr-FR" sz="1800" dirty="0" err="1"/>
              <a:t>hide</a:t>
            </a:r>
            <a:r>
              <a:rPr lang="fr-FR" sz="1800" dirty="0"/>
              <a:t> </a:t>
            </a:r>
            <a:r>
              <a:rPr lang="fr-FR" sz="1800" dirty="0" err="1"/>
              <a:t>it</a:t>
            </a:r>
            <a:r>
              <a:rPr lang="fr-FR" sz="1800" dirty="0"/>
              <a:t> and Interactive Charts option to show </a:t>
            </a:r>
            <a:r>
              <a:rPr lang="fr-FR" sz="1800" dirty="0" err="1"/>
              <a:t>it</a:t>
            </a:r>
            <a:r>
              <a:rPr lang="fr-FR" sz="1800" dirty="0"/>
              <a:t> (</a:t>
            </a:r>
            <a:r>
              <a:rPr lang="fr-FR" sz="1800" i="1" dirty="0" err="1"/>
              <a:t>red</a:t>
            </a:r>
            <a:r>
              <a:rPr lang="fr-FR" sz="1800" i="1" dirty="0"/>
              <a:t> box</a:t>
            </a:r>
            <a:r>
              <a:rPr lang="fr-FR" sz="1800" dirty="0"/>
              <a:t>).</a:t>
            </a:r>
          </a:p>
          <a:p>
            <a:pPr algn="just"/>
            <a:r>
              <a:rPr lang="fr-FR" sz="1800" dirty="0" err="1"/>
              <a:t>Now</a:t>
            </a:r>
            <a:r>
              <a:rPr lang="fr-FR" sz="1800" dirty="0"/>
              <a:t> the Interactive Charts </a:t>
            </a:r>
            <a:r>
              <a:rPr lang="fr-FR" sz="1800" dirty="0" err="1"/>
              <a:t>is</a:t>
            </a:r>
            <a:r>
              <a:rPr lang="fr-FR" sz="1800" dirty="0"/>
              <a:t> </a:t>
            </a:r>
            <a:r>
              <a:rPr lang="fr-FR" sz="1800" dirty="0" err="1"/>
              <a:t>displayed</a:t>
            </a:r>
            <a:r>
              <a:rPr lang="fr-FR" sz="1800" dirty="0"/>
              <a:t>. </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4340576" y="1095374"/>
            <a:ext cx="536223" cy="10477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101485640"/>
      </p:ext>
    </p:extLst>
  </p:cSld>
  <p:clrMapOvr>
    <a:masterClrMapping/>
  </p:clrMapOvr>
  <p:transition>
    <p:fade/>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Interactive Charts</a:t>
            </a:r>
          </a:p>
        </p:txBody>
      </p:sp>
      <p:sp>
        <p:nvSpPr>
          <p:cNvPr id="5" name="Content Placeholder 4"/>
          <p:cNvSpPr>
            <a:spLocks noGrp="1"/>
          </p:cNvSpPr>
          <p:nvPr>
            <p:ph sz="half" idx="10"/>
          </p:nvPr>
        </p:nvSpPr>
        <p:spPr>
          <a:xfrm>
            <a:off x="3048" y="5839014"/>
            <a:ext cx="12188952" cy="457200"/>
          </a:xfrm>
        </p:spPr>
        <p:txBody>
          <a:bodyPr>
            <a:spAutoFit/>
          </a:bodyPr>
          <a:lstStyle/>
          <a:p>
            <a:pPr algn="just"/>
            <a:r>
              <a:rPr lang="fr-FR" sz="1800" dirty="0"/>
              <a:t>Save the </a:t>
            </a:r>
            <a:r>
              <a:rPr lang="fr-FR" sz="1800" dirty="0" err="1"/>
              <a:t>view</a:t>
            </a:r>
            <a:r>
              <a:rPr lang="fr-FR" sz="1800" dirty="0"/>
              <a:t> setting as « Charts ».</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3959577" y="992074"/>
            <a:ext cx="488598" cy="14307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6" name="Content Placeholder 5">
            <a:extLst>
              <a:ext uri="{FF2B5EF4-FFF2-40B4-BE49-F238E27FC236}">
                <a16:creationId xmlns:a16="http://schemas.microsoft.com/office/drawing/2014/main" id="{3BE3FD6F-60D0-4499-86FF-164DBA3B8CA6}"/>
              </a:ext>
            </a:extLst>
          </p:cNvPr>
          <p:cNvPicPr>
            <a:picLocks noGrp="1" noChangeAspect="1"/>
          </p:cNvPicPr>
          <p:nvPr>
            <p:ph sz="half" idx="1"/>
          </p:nvPr>
        </p:nvPicPr>
        <p:blipFill>
          <a:blip r:embed="rId2"/>
          <a:stretch>
            <a:fillRect/>
          </a:stretch>
        </p:blipFill>
        <p:spPr>
          <a:xfrm>
            <a:off x="1395412" y="640080"/>
            <a:ext cx="9401176" cy="5086143"/>
          </a:xfrm>
          <a:prstGeom prst="rect">
            <a:avLst/>
          </a:prstGeom>
          <a:ln w="28575">
            <a:solidFill>
              <a:schemeClr val="accent1"/>
            </a:solidFill>
          </a:ln>
        </p:spPr>
      </p:pic>
    </p:spTree>
    <p:extLst>
      <p:ext uri="{BB962C8B-B14F-4D97-AF65-F5344CB8AC3E}">
        <p14:creationId xmlns:p14="http://schemas.microsoft.com/office/powerpoint/2010/main" val="873087495"/>
      </p:ext>
    </p:extLst>
  </p:cSld>
  <p:clrMapOvr>
    <a:masterClrMapping/>
  </p:clrMapOvr>
  <p:transition>
    <p:fade/>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D58A905-1A9B-469A-92F1-98C5764938F1}"/>
              </a:ext>
            </a:extLst>
          </p:cNvPr>
          <p:cNvPicPr>
            <a:picLocks noGrp="1" noChangeAspect="1"/>
          </p:cNvPicPr>
          <p:nvPr>
            <p:ph sz="half" idx="1"/>
          </p:nvPr>
        </p:nvPicPr>
        <p:blipFill>
          <a:blip r:embed="rId2"/>
          <a:stretch>
            <a:fillRect/>
          </a:stretch>
        </p:blipFill>
        <p:spPr>
          <a:xfrm>
            <a:off x="1733550" y="640080"/>
            <a:ext cx="8724901" cy="4730073"/>
          </a:xfrm>
          <a:prstGeom prst="rect">
            <a:avLst/>
          </a:prstGeom>
          <a:ln w="28575">
            <a:solidFill>
              <a:schemeClr val="accent1"/>
            </a:solidFill>
          </a:ln>
        </p:spPr>
      </p:pic>
      <p:sp>
        <p:nvSpPr>
          <p:cNvPr id="3" name="Title 2"/>
          <p:cNvSpPr>
            <a:spLocks noGrp="1"/>
          </p:cNvSpPr>
          <p:nvPr>
            <p:ph type="title"/>
          </p:nvPr>
        </p:nvSpPr>
        <p:spPr/>
        <p:txBody>
          <a:bodyPr/>
          <a:lstStyle/>
          <a:p>
            <a:r>
              <a:rPr lang="en-US" dirty="0"/>
              <a:t>Interactive Charts</a:t>
            </a:r>
          </a:p>
        </p:txBody>
      </p:sp>
      <p:sp>
        <p:nvSpPr>
          <p:cNvPr id="5" name="Content Placeholder 4"/>
          <p:cNvSpPr>
            <a:spLocks noGrp="1"/>
          </p:cNvSpPr>
          <p:nvPr>
            <p:ph sz="half" idx="10"/>
          </p:nvPr>
        </p:nvSpPr>
        <p:spPr>
          <a:xfrm>
            <a:off x="0" y="5477382"/>
            <a:ext cx="12188952" cy="822960"/>
          </a:xfrm>
        </p:spPr>
        <p:txBody>
          <a:bodyPr>
            <a:spAutoFit/>
          </a:bodyPr>
          <a:lstStyle/>
          <a:p>
            <a:pPr algn="just"/>
            <a:r>
              <a:rPr lang="fr-FR" sz="1800" dirty="0"/>
              <a:t>To display the 3s </a:t>
            </a:r>
            <a:r>
              <a:rPr lang="fr-FR" sz="1800" dirty="0" err="1"/>
              <a:t>lines</a:t>
            </a:r>
            <a:r>
              <a:rPr lang="fr-FR" sz="1800" dirty="0"/>
              <a:t>, go to Interactive Chart Tools &gt; Charts &gt; 3s (</a:t>
            </a:r>
            <a:r>
              <a:rPr lang="fr-FR" sz="1800" i="1" dirty="0" err="1"/>
              <a:t>red</a:t>
            </a:r>
            <a:r>
              <a:rPr lang="fr-FR" sz="1800" i="1" dirty="0"/>
              <a:t> box</a:t>
            </a:r>
            <a:r>
              <a:rPr lang="fr-FR" sz="1800" dirty="0"/>
              <a:t>)</a:t>
            </a:r>
          </a:p>
          <a:p>
            <a:pPr algn="just"/>
            <a:r>
              <a:rPr lang="fr-FR" sz="1800" dirty="0"/>
              <a:t>NOTE: the chart </a:t>
            </a:r>
            <a:r>
              <a:rPr lang="fr-FR" sz="1800" dirty="0" err="1"/>
              <a:t>is</a:t>
            </a:r>
            <a:r>
              <a:rPr lang="fr-FR" sz="1800" dirty="0"/>
              <a:t> interactive, click on a data point to display the </a:t>
            </a:r>
            <a:r>
              <a:rPr lang="fr-FR" sz="1800" dirty="0" err="1"/>
              <a:t>chromatogram</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5074002" y="1115387"/>
            <a:ext cx="104751" cy="84249"/>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784515153"/>
      </p:ext>
    </p:extLst>
  </p:cSld>
  <p:clrMapOvr>
    <a:masterClrMapping/>
  </p:clrMapOvr>
  <p:transition>
    <p:fade/>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F832CF6-4AB9-474D-B0DA-DFDBD88E260D}"/>
              </a:ext>
            </a:extLst>
          </p:cNvPr>
          <p:cNvPicPr>
            <a:picLocks noGrp="1" noChangeAspect="1"/>
          </p:cNvPicPr>
          <p:nvPr>
            <p:ph sz="half" idx="1"/>
          </p:nvPr>
        </p:nvPicPr>
        <p:blipFill rotWithShape="1">
          <a:blip r:embed="rId2"/>
          <a:srcRect b="3528"/>
          <a:stretch/>
        </p:blipFill>
        <p:spPr>
          <a:xfrm>
            <a:off x="1399769" y="640079"/>
            <a:ext cx="9392462" cy="5096861"/>
          </a:xfrm>
          <a:prstGeom prst="rect">
            <a:avLst/>
          </a:prstGeom>
          <a:ln w="28575">
            <a:solidFill>
              <a:schemeClr val="accent1"/>
            </a:solidFill>
          </a:ln>
        </p:spPr>
      </p:pic>
      <p:sp>
        <p:nvSpPr>
          <p:cNvPr id="3" name="Title 2"/>
          <p:cNvSpPr>
            <a:spLocks noGrp="1"/>
          </p:cNvSpPr>
          <p:nvPr>
            <p:ph type="title"/>
          </p:nvPr>
        </p:nvSpPr>
        <p:spPr/>
        <p:txBody>
          <a:bodyPr/>
          <a:lstStyle/>
          <a:p>
            <a:r>
              <a:rPr lang="en-US" dirty="0"/>
              <a:t>Interactive Charts</a:t>
            </a:r>
          </a:p>
        </p:txBody>
      </p:sp>
      <p:sp>
        <p:nvSpPr>
          <p:cNvPr id="5" name="Content Placeholder 4"/>
          <p:cNvSpPr>
            <a:spLocks noGrp="1"/>
          </p:cNvSpPr>
          <p:nvPr>
            <p:ph sz="half" idx="10"/>
          </p:nvPr>
        </p:nvSpPr>
        <p:spPr>
          <a:xfrm>
            <a:off x="3048" y="5839770"/>
            <a:ext cx="12188952" cy="457200"/>
          </a:xfrm>
        </p:spPr>
        <p:txBody>
          <a:bodyPr>
            <a:spAutoFit/>
          </a:bodyPr>
          <a:lstStyle/>
          <a:p>
            <a:pPr algn="just"/>
            <a:r>
              <a:rPr lang="fr-FR" sz="1800" dirty="0"/>
              <a:t>To </a:t>
            </a:r>
            <a:r>
              <a:rPr lang="fr-FR" sz="1800" dirty="0" err="1"/>
              <a:t>add</a:t>
            </a:r>
            <a:r>
              <a:rPr lang="fr-FR" sz="1800" dirty="0"/>
              <a:t> a </a:t>
            </a:r>
            <a:r>
              <a:rPr lang="fr-FR" sz="1800" dirty="0" err="1"/>
              <a:t>Retention</a:t>
            </a:r>
            <a:r>
              <a:rPr lang="fr-FR" sz="1800" dirty="0"/>
              <a:t> Time tab, go to Interactive Chart Tools &gt; Charts &gt; </a:t>
            </a:r>
            <a:r>
              <a:rPr lang="fr-FR" sz="1800" dirty="0" err="1"/>
              <a:t>Retention</a:t>
            </a:r>
            <a:r>
              <a:rPr lang="fr-FR" sz="1800" dirty="0"/>
              <a:t> Time (</a:t>
            </a:r>
            <a:r>
              <a:rPr lang="fr-FR" sz="1800" i="1" dirty="0" err="1"/>
              <a:t>red</a:t>
            </a:r>
            <a:r>
              <a:rPr lang="fr-FR" sz="1800" i="1" dirty="0"/>
              <a:t> box</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1399769" y="894406"/>
            <a:ext cx="438556" cy="36289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802554706"/>
      </p:ext>
    </p:extLst>
  </p:cSld>
  <p:clrMapOvr>
    <a:masterClrMapping/>
  </p:clrMapOvr>
  <p:transition>
    <p:fade/>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AB02A38-0FC7-4AC8-8997-8AE9078FE597}"/>
              </a:ext>
            </a:extLst>
          </p:cNvPr>
          <p:cNvPicPr>
            <a:picLocks noGrp="1" noChangeAspect="1"/>
          </p:cNvPicPr>
          <p:nvPr>
            <p:ph sz="half" idx="1"/>
          </p:nvPr>
        </p:nvPicPr>
        <p:blipFill>
          <a:blip r:embed="rId2"/>
          <a:stretch>
            <a:fillRect/>
          </a:stretch>
        </p:blipFill>
        <p:spPr>
          <a:xfrm>
            <a:off x="1735109" y="640079"/>
            <a:ext cx="8721782" cy="4726137"/>
          </a:xfrm>
          <a:prstGeom prst="rect">
            <a:avLst/>
          </a:prstGeom>
          <a:ln w="28575">
            <a:solidFill>
              <a:schemeClr val="accent1"/>
            </a:solidFill>
          </a:ln>
        </p:spPr>
      </p:pic>
      <p:sp>
        <p:nvSpPr>
          <p:cNvPr id="3" name="Title 2"/>
          <p:cNvSpPr>
            <a:spLocks noGrp="1"/>
          </p:cNvSpPr>
          <p:nvPr>
            <p:ph type="title"/>
          </p:nvPr>
        </p:nvSpPr>
        <p:spPr/>
        <p:txBody>
          <a:bodyPr/>
          <a:lstStyle/>
          <a:p>
            <a:r>
              <a:rPr lang="en-US" dirty="0"/>
              <a:t>Interactive Charts</a:t>
            </a:r>
          </a:p>
        </p:txBody>
      </p:sp>
      <p:sp>
        <p:nvSpPr>
          <p:cNvPr id="5" name="Content Placeholder 4"/>
          <p:cNvSpPr>
            <a:spLocks noGrp="1"/>
          </p:cNvSpPr>
          <p:nvPr>
            <p:ph sz="half" idx="10"/>
          </p:nvPr>
        </p:nvSpPr>
        <p:spPr>
          <a:xfrm>
            <a:off x="3048" y="5474096"/>
            <a:ext cx="12188952" cy="822960"/>
          </a:xfrm>
        </p:spPr>
        <p:txBody>
          <a:bodyPr>
            <a:spAutoFit/>
          </a:bodyPr>
          <a:lstStyle/>
          <a:p>
            <a:pPr algn="just"/>
            <a:r>
              <a:rPr lang="fr-FR" sz="1800" dirty="0"/>
              <a:t>To </a:t>
            </a:r>
            <a:r>
              <a:rPr lang="fr-FR" sz="1800" dirty="0" err="1"/>
              <a:t>add</a:t>
            </a:r>
            <a:r>
              <a:rPr lang="fr-FR" sz="1800" dirty="0"/>
              <a:t> a </a:t>
            </a:r>
            <a:r>
              <a:rPr lang="fr-FR" sz="1800" dirty="0" err="1"/>
              <a:t>Retention</a:t>
            </a:r>
            <a:r>
              <a:rPr lang="fr-FR" sz="1800" dirty="0"/>
              <a:t> Time tab, go to Interactive Chart Tools &gt; Injection Chart &gt; Click on the </a:t>
            </a:r>
            <a:r>
              <a:rPr lang="fr-FR" sz="1800" dirty="0" err="1"/>
              <a:t>arrow</a:t>
            </a:r>
            <a:r>
              <a:rPr lang="fr-FR" sz="1800" dirty="0"/>
              <a:t> (</a:t>
            </a:r>
            <a:r>
              <a:rPr lang="fr-FR" sz="1800" i="1" dirty="0" err="1"/>
              <a:t>red</a:t>
            </a:r>
            <a:r>
              <a:rPr lang="fr-FR" sz="1800" i="1" dirty="0"/>
              <a:t> box</a:t>
            </a:r>
            <a:r>
              <a:rPr lang="fr-FR" sz="1800" dirty="0"/>
              <a:t>).</a:t>
            </a:r>
          </a:p>
          <a:p>
            <a:pPr algn="just"/>
            <a:r>
              <a:rPr lang="fr-FR" sz="1800" dirty="0"/>
              <a:t>The </a:t>
            </a:r>
            <a:r>
              <a:rPr lang="fr-FR" sz="1800" dirty="0" err="1"/>
              <a:t>Properties</a:t>
            </a:r>
            <a:r>
              <a:rPr lang="fr-FR" sz="1800" dirty="0"/>
              <a:t> Interactive Charts </a:t>
            </a:r>
            <a:r>
              <a:rPr lang="fr-FR" sz="1800" dirty="0" err="1"/>
              <a:t>appears</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3095873" y="1192299"/>
            <a:ext cx="128870" cy="10098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941448104"/>
      </p:ext>
    </p:extLst>
  </p:cSld>
  <p:clrMapOvr>
    <a:masterClrMapping/>
  </p:clrMapOvr>
  <p:transition>
    <p:fade/>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BB1DD1A-0A2D-4A57-93A5-AF5A17645625}"/>
              </a:ext>
            </a:extLst>
          </p:cNvPr>
          <p:cNvPicPr>
            <a:picLocks noGrp="1" noChangeAspect="1"/>
          </p:cNvPicPr>
          <p:nvPr>
            <p:ph sz="half" idx="1"/>
          </p:nvPr>
        </p:nvPicPr>
        <p:blipFill>
          <a:blip r:embed="rId2"/>
          <a:stretch>
            <a:fillRect/>
          </a:stretch>
        </p:blipFill>
        <p:spPr>
          <a:xfrm>
            <a:off x="3126480" y="640079"/>
            <a:ext cx="5939041" cy="4724407"/>
          </a:xfrm>
          <a:prstGeom prst="rect">
            <a:avLst/>
          </a:prstGeom>
          <a:ln w="28575">
            <a:solidFill>
              <a:schemeClr val="accent1"/>
            </a:solidFill>
          </a:ln>
        </p:spPr>
      </p:pic>
      <p:sp>
        <p:nvSpPr>
          <p:cNvPr id="3" name="Title 2"/>
          <p:cNvSpPr>
            <a:spLocks noGrp="1"/>
          </p:cNvSpPr>
          <p:nvPr>
            <p:ph type="title"/>
          </p:nvPr>
        </p:nvSpPr>
        <p:spPr/>
        <p:txBody>
          <a:bodyPr/>
          <a:lstStyle/>
          <a:p>
            <a:r>
              <a:rPr lang="en-US" dirty="0"/>
              <a:t>Interactive Charts</a:t>
            </a:r>
          </a:p>
        </p:txBody>
      </p:sp>
      <p:sp>
        <p:nvSpPr>
          <p:cNvPr id="5" name="Content Placeholder 4"/>
          <p:cNvSpPr>
            <a:spLocks noGrp="1"/>
          </p:cNvSpPr>
          <p:nvPr>
            <p:ph sz="half" idx="10"/>
          </p:nvPr>
        </p:nvSpPr>
        <p:spPr>
          <a:xfrm>
            <a:off x="0" y="5473511"/>
            <a:ext cx="12188952" cy="822960"/>
          </a:xfrm>
        </p:spPr>
        <p:txBody>
          <a:bodyPr>
            <a:spAutoFit/>
          </a:bodyPr>
          <a:lstStyle/>
          <a:p>
            <a:pPr algn="just"/>
            <a:r>
              <a:rPr lang="fr-FR" sz="1800" dirty="0" err="1"/>
              <a:t>Unchecked</a:t>
            </a:r>
            <a:r>
              <a:rPr lang="fr-FR" sz="1800" dirty="0"/>
              <a:t> the Blank injection type (</a:t>
            </a:r>
            <a:r>
              <a:rPr lang="fr-FR" sz="1800" i="1" dirty="0" err="1"/>
              <a:t>red</a:t>
            </a:r>
            <a:r>
              <a:rPr lang="fr-FR" sz="1800" i="1" dirty="0"/>
              <a:t> box</a:t>
            </a:r>
            <a:r>
              <a:rPr lang="fr-FR" sz="1800" dirty="0"/>
              <a:t>).</a:t>
            </a:r>
          </a:p>
          <a:p>
            <a:pPr algn="just"/>
            <a:r>
              <a:rPr lang="fr-FR" sz="1800" dirty="0" err="1"/>
              <a:t>Add</a:t>
            </a:r>
            <a:r>
              <a:rPr lang="fr-FR" sz="1800" dirty="0"/>
              <a:t> a condition to </a:t>
            </a:r>
            <a:r>
              <a:rPr lang="fr-FR" sz="1800" dirty="0" err="1"/>
              <a:t>filter</a:t>
            </a:r>
            <a:r>
              <a:rPr lang="fr-FR" sz="1800" dirty="0"/>
              <a:t> the chart on the injection </a:t>
            </a:r>
            <a:r>
              <a:rPr lang="fr-FR" sz="1800" dirty="0" err="1"/>
              <a:t>name</a:t>
            </a:r>
            <a:r>
              <a:rPr lang="fr-FR" sz="1800" dirty="0"/>
              <a:t> (to </a:t>
            </a:r>
            <a:r>
              <a:rPr lang="fr-FR" sz="1800" dirty="0" err="1"/>
              <a:t>remove</a:t>
            </a:r>
            <a:r>
              <a:rPr lang="fr-FR" sz="1800" dirty="0"/>
              <a:t> the CAL0 point) (</a:t>
            </a:r>
            <a:r>
              <a:rPr lang="fr-FR" sz="1800" i="1" dirty="0" err="1"/>
              <a:t>blue</a:t>
            </a:r>
            <a:r>
              <a:rPr lang="fr-FR" sz="1800" i="1" dirty="0"/>
              <a:t> box</a:t>
            </a:r>
            <a:r>
              <a:rPr lang="fr-FR" sz="1800" dirty="0"/>
              <a:t>).</a:t>
            </a:r>
            <a:endParaRPr lang="en-US" sz="1800" dirty="0"/>
          </a:p>
        </p:txBody>
      </p:sp>
      <p:sp>
        <p:nvSpPr>
          <p:cNvPr id="9" name="Rectangle 8">
            <a:extLst>
              <a:ext uri="{FF2B5EF4-FFF2-40B4-BE49-F238E27FC236}">
                <a16:creationId xmlns:a16="http://schemas.microsoft.com/office/drawing/2014/main" id="{04A6BC72-8427-4EC3-AFEF-1E45E29E8CCF}"/>
              </a:ext>
            </a:extLst>
          </p:cNvPr>
          <p:cNvSpPr/>
          <p:nvPr/>
        </p:nvSpPr>
        <p:spPr bwMode="auto">
          <a:xfrm>
            <a:off x="5251697" y="1396762"/>
            <a:ext cx="510928" cy="16533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0" name="Rectangle 9">
            <a:extLst>
              <a:ext uri="{FF2B5EF4-FFF2-40B4-BE49-F238E27FC236}">
                <a16:creationId xmlns:a16="http://schemas.microsoft.com/office/drawing/2014/main" id="{710D3D84-9962-4B2C-AA20-5AECB9940CFE}"/>
              </a:ext>
            </a:extLst>
          </p:cNvPr>
          <p:cNvSpPr/>
          <p:nvPr/>
        </p:nvSpPr>
        <p:spPr bwMode="auto">
          <a:xfrm flipH="1" flipV="1">
            <a:off x="4055531" y="2096320"/>
            <a:ext cx="4926543" cy="627829"/>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691575446"/>
      </p:ext>
    </p:extLst>
  </p:cSld>
  <p:clrMapOvr>
    <a:masterClrMapping/>
  </p:clrMapOvr>
  <p:transition>
    <p:fade/>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46BA86D2-FDF7-41D3-BEFA-A03AD84DB5EE}"/>
              </a:ext>
            </a:extLst>
          </p:cNvPr>
          <p:cNvPicPr>
            <a:picLocks noGrp="1" noChangeAspect="1"/>
          </p:cNvPicPr>
          <p:nvPr>
            <p:ph sz="half" idx="1"/>
          </p:nvPr>
        </p:nvPicPr>
        <p:blipFill>
          <a:blip r:embed="rId2"/>
          <a:stretch>
            <a:fillRect/>
          </a:stretch>
        </p:blipFill>
        <p:spPr>
          <a:xfrm>
            <a:off x="1742545" y="640080"/>
            <a:ext cx="8706910" cy="4726048"/>
          </a:xfrm>
          <a:prstGeom prst="rect">
            <a:avLst/>
          </a:prstGeom>
          <a:ln w="28575">
            <a:solidFill>
              <a:schemeClr val="accent1"/>
            </a:solidFill>
          </a:ln>
        </p:spPr>
      </p:pic>
      <p:sp>
        <p:nvSpPr>
          <p:cNvPr id="3" name="Title 2"/>
          <p:cNvSpPr>
            <a:spLocks noGrp="1"/>
          </p:cNvSpPr>
          <p:nvPr>
            <p:ph type="title"/>
          </p:nvPr>
        </p:nvSpPr>
        <p:spPr/>
        <p:txBody>
          <a:bodyPr/>
          <a:lstStyle/>
          <a:p>
            <a:r>
              <a:rPr lang="en-US" dirty="0"/>
              <a:t>Interactive Charts</a:t>
            </a:r>
          </a:p>
        </p:txBody>
      </p:sp>
      <p:sp>
        <p:nvSpPr>
          <p:cNvPr id="5" name="Content Placeholder 4"/>
          <p:cNvSpPr>
            <a:spLocks noGrp="1"/>
          </p:cNvSpPr>
          <p:nvPr>
            <p:ph sz="half" idx="10"/>
          </p:nvPr>
        </p:nvSpPr>
        <p:spPr>
          <a:xfrm>
            <a:off x="3048" y="5470524"/>
            <a:ext cx="12188952" cy="822960"/>
          </a:xfrm>
        </p:spPr>
        <p:txBody>
          <a:bodyPr>
            <a:spAutoFit/>
          </a:bodyPr>
          <a:lstStyle/>
          <a:p>
            <a:pPr algn="just"/>
            <a:r>
              <a:rPr lang="fr-FR" sz="1800" dirty="0"/>
              <a:t>The </a:t>
            </a:r>
            <a:r>
              <a:rPr lang="fr-FR" sz="1800" dirty="0" err="1"/>
              <a:t>biggest</a:t>
            </a:r>
            <a:r>
              <a:rPr lang="fr-FR" sz="1800" dirty="0"/>
              <a:t> </a:t>
            </a:r>
            <a:r>
              <a:rPr lang="fr-FR" sz="1800" dirty="0" err="1"/>
              <a:t>outliers</a:t>
            </a:r>
            <a:r>
              <a:rPr lang="fr-FR" sz="1800" dirty="0"/>
              <a:t> have been </a:t>
            </a:r>
            <a:r>
              <a:rPr lang="fr-FR" sz="1800" dirty="0" err="1"/>
              <a:t>removed</a:t>
            </a:r>
            <a:r>
              <a:rPr lang="fr-FR" sz="1800" dirty="0"/>
              <a:t>.</a:t>
            </a:r>
          </a:p>
          <a:p>
            <a:pPr algn="just"/>
            <a:r>
              <a:rPr lang="fr-FR" sz="1800" dirty="0"/>
              <a:t>Don’t </a:t>
            </a:r>
            <a:r>
              <a:rPr lang="fr-FR" sz="1800" dirty="0" err="1"/>
              <a:t>forget</a:t>
            </a:r>
            <a:r>
              <a:rPr lang="fr-FR" sz="1800" dirty="0"/>
              <a:t> to </a:t>
            </a:r>
            <a:r>
              <a:rPr lang="fr-FR" sz="1800" dirty="0" err="1"/>
              <a:t>save</a:t>
            </a:r>
            <a:r>
              <a:rPr lang="fr-FR" sz="1800" dirty="0"/>
              <a:t> the </a:t>
            </a:r>
            <a:r>
              <a:rPr lang="fr-FR" sz="1800" dirty="0" err="1"/>
              <a:t>view</a:t>
            </a:r>
            <a:r>
              <a:rPr lang="fr-FR" sz="1800" dirty="0"/>
              <a:t> setting « Charts » to conserve the changes (</a:t>
            </a:r>
            <a:r>
              <a:rPr lang="fr-FR" sz="1800" i="1" dirty="0" err="1"/>
              <a:t>red</a:t>
            </a:r>
            <a:r>
              <a:rPr lang="fr-FR" sz="1800" i="1" dirty="0"/>
              <a:t> box</a:t>
            </a:r>
            <a:r>
              <a:rPr lang="fr-FR" sz="1800" dirty="0"/>
              <a:t>).</a:t>
            </a:r>
          </a:p>
        </p:txBody>
      </p:sp>
      <p:sp>
        <p:nvSpPr>
          <p:cNvPr id="9" name="Rectangle 8">
            <a:extLst>
              <a:ext uri="{FF2B5EF4-FFF2-40B4-BE49-F238E27FC236}">
                <a16:creationId xmlns:a16="http://schemas.microsoft.com/office/drawing/2014/main" id="{04A6BC72-8427-4EC3-AFEF-1E45E29E8CCF}"/>
              </a:ext>
            </a:extLst>
          </p:cNvPr>
          <p:cNvSpPr/>
          <p:nvPr/>
        </p:nvSpPr>
        <p:spPr bwMode="auto">
          <a:xfrm>
            <a:off x="2636556" y="3533332"/>
            <a:ext cx="128870" cy="7558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857873764"/>
      </p:ext>
    </p:extLst>
  </p:cSld>
  <p:clrMapOvr>
    <a:masterClrMapping/>
  </p:clrMapOvr>
  <p:transition>
    <p:fade/>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5.9: Data Processing - Using </a:t>
            </a:r>
            <a:r>
              <a:rPr lang="en-US" dirty="0" err="1"/>
              <a:t>SmartLink</a:t>
            </a:r>
            <a:r>
              <a:rPr lang="en-US" dirty="0"/>
              <a:t> in MS Components window</a:t>
            </a:r>
          </a:p>
        </p:txBody>
      </p:sp>
      <p:sp>
        <p:nvSpPr>
          <p:cNvPr id="5" name="Text Placeholder 4"/>
          <p:cNvSpPr>
            <a:spLocks noGrp="1"/>
          </p:cNvSpPr>
          <p:nvPr>
            <p:ph type="body" sz="quarter" idx="10"/>
          </p:nvPr>
        </p:nvSpPr>
        <p:spPr/>
        <p:txBody>
          <a:bodyPr/>
          <a:lstStyle/>
          <a:p>
            <a:r>
              <a:rPr lang="en-US" b="1" dirty="0"/>
              <a:t>Module 5.9: Data Processing - Using </a:t>
            </a:r>
            <a:r>
              <a:rPr lang="en-US" b="1" dirty="0" err="1"/>
              <a:t>SmartLink</a:t>
            </a:r>
            <a:r>
              <a:rPr lang="en-US" b="1" dirty="0"/>
              <a:t> in MS Components window</a:t>
            </a:r>
          </a:p>
        </p:txBody>
      </p:sp>
    </p:spTree>
    <p:extLst>
      <p:ext uri="{BB962C8B-B14F-4D97-AF65-F5344CB8AC3E}">
        <p14:creationId xmlns:p14="http://schemas.microsoft.com/office/powerpoint/2010/main" val="1103342040"/>
      </p:ext>
    </p:extLst>
  </p:cSld>
  <p:clrMapOvr>
    <a:masterClrMapping/>
  </p:clrMapOvr>
  <p:transition>
    <p:fade/>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9D835C7-C0FC-40AB-A675-8B96A2EE31A2}"/>
              </a:ext>
            </a:extLst>
          </p:cNvPr>
          <p:cNvPicPr>
            <a:picLocks noGrp="1" noChangeAspect="1"/>
          </p:cNvPicPr>
          <p:nvPr>
            <p:ph sz="half" idx="1"/>
          </p:nvPr>
        </p:nvPicPr>
        <p:blipFill rotWithShape="1">
          <a:blip r:embed="rId3"/>
          <a:srcRect b="3767"/>
          <a:stretch/>
        </p:blipFill>
        <p:spPr>
          <a:xfrm>
            <a:off x="1645388" y="640080"/>
            <a:ext cx="8901225" cy="4818366"/>
          </a:xfrm>
          <a:prstGeom prst="rect">
            <a:avLst/>
          </a:prstGeom>
          <a:ln w="28575">
            <a:solidFill>
              <a:schemeClr val="accent1"/>
            </a:solidFill>
          </a:ln>
        </p:spPr>
      </p:pic>
      <p:sp>
        <p:nvSpPr>
          <p:cNvPr id="6" name="Content Placeholder 5"/>
          <p:cNvSpPr>
            <a:spLocks noGrp="1"/>
          </p:cNvSpPr>
          <p:nvPr>
            <p:ph sz="half" idx="2"/>
          </p:nvPr>
        </p:nvSpPr>
        <p:spPr>
          <a:xfrm>
            <a:off x="0" y="5564116"/>
            <a:ext cx="12188952" cy="731520"/>
          </a:xfrm>
        </p:spPr>
        <p:txBody>
          <a:bodyPr>
            <a:spAutoFit/>
          </a:bodyPr>
          <a:lstStyle/>
          <a:p>
            <a:pPr algn="just"/>
            <a:r>
              <a:rPr lang="en-US" sz="1800" dirty="0"/>
              <a:t>You can see the XICs and the calibration plots for all the components simultaneously by clicking the </a:t>
            </a:r>
            <a:r>
              <a:rPr lang="en-US" sz="1800" dirty="0" err="1"/>
              <a:t>SmartLink</a:t>
            </a:r>
            <a:r>
              <a:rPr lang="en-US" sz="1800" dirty="0"/>
              <a:t> icon in the Data Processing Home ribbon (</a:t>
            </a:r>
            <a:r>
              <a:rPr lang="en-US" sz="1800" i="1" dirty="0"/>
              <a:t>red</a:t>
            </a:r>
            <a:r>
              <a:rPr lang="en-US" sz="1800" dirty="0"/>
              <a:t> box).</a:t>
            </a:r>
          </a:p>
        </p:txBody>
      </p:sp>
      <p:sp>
        <p:nvSpPr>
          <p:cNvPr id="4" name="Title 3"/>
          <p:cNvSpPr>
            <a:spLocks noGrp="1"/>
          </p:cNvSpPr>
          <p:nvPr>
            <p:ph type="title"/>
          </p:nvPr>
        </p:nvSpPr>
        <p:spPr/>
        <p:txBody>
          <a:bodyPr/>
          <a:lstStyle/>
          <a:p>
            <a:r>
              <a:rPr lang="en-US" dirty="0"/>
              <a:t>MS Components and Calibration Plot: </a:t>
            </a:r>
            <a:r>
              <a:rPr lang="en-US" dirty="0" err="1"/>
              <a:t>SmartLink</a:t>
            </a:r>
            <a:endParaRPr lang="en-US" dirty="0"/>
          </a:p>
        </p:txBody>
      </p:sp>
      <p:sp>
        <p:nvSpPr>
          <p:cNvPr id="8" name="Rectangle 7"/>
          <p:cNvSpPr/>
          <p:nvPr/>
        </p:nvSpPr>
        <p:spPr bwMode="auto">
          <a:xfrm>
            <a:off x="7502547" y="897583"/>
            <a:ext cx="288903" cy="31209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513843765"/>
      </p:ext>
    </p:extLst>
  </p:cSld>
  <p:clrMapOvr>
    <a:masterClrMapping/>
  </p:clrMapOvr>
  <p:transition>
    <p:fade/>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6: Report Templates</a:t>
            </a:r>
          </a:p>
        </p:txBody>
      </p:sp>
      <p:sp>
        <p:nvSpPr>
          <p:cNvPr id="5" name="Text Placeholder 4"/>
          <p:cNvSpPr>
            <a:spLocks noGrp="1"/>
          </p:cNvSpPr>
          <p:nvPr>
            <p:ph type="body" sz="quarter" idx="10"/>
          </p:nvPr>
        </p:nvSpPr>
        <p:spPr/>
        <p:txBody>
          <a:bodyPr/>
          <a:lstStyle/>
          <a:p>
            <a:r>
              <a:rPr lang="en-US" b="1" dirty="0"/>
              <a:t>Module 6: Report Templates</a:t>
            </a:r>
          </a:p>
        </p:txBody>
      </p:sp>
    </p:spTree>
    <p:extLst>
      <p:ext uri="{BB962C8B-B14F-4D97-AF65-F5344CB8AC3E}">
        <p14:creationId xmlns:p14="http://schemas.microsoft.com/office/powerpoint/2010/main" val="251443734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4015"/>
            <a:ext cx="12188952" cy="822960"/>
          </a:xfrm>
        </p:spPr>
        <p:txBody>
          <a:bodyPr/>
          <a:lstStyle/>
          <a:p>
            <a:pPr algn="just"/>
            <a:r>
              <a:rPr lang="en-US" sz="1800" dirty="0"/>
              <a:t>To start the Chromeleon client, double-click on the Chromeleon Windows Desktop icon.</a:t>
            </a:r>
          </a:p>
          <a:p>
            <a:pPr lvl="1" algn="just"/>
            <a:r>
              <a:rPr lang="en-US" sz="1600" dirty="0"/>
              <a:t>The Console is the first window to appear upon starting the Chromeleon 7.2 client.</a:t>
            </a:r>
          </a:p>
        </p:txBody>
      </p:sp>
      <p:sp>
        <p:nvSpPr>
          <p:cNvPr id="3" name="Title 2"/>
          <p:cNvSpPr>
            <a:spLocks noGrp="1"/>
          </p:cNvSpPr>
          <p:nvPr>
            <p:ph type="title"/>
          </p:nvPr>
        </p:nvSpPr>
        <p:spPr/>
        <p:txBody>
          <a:bodyPr/>
          <a:lstStyle/>
          <a:p>
            <a:r>
              <a:rPr lang="en-US" dirty="0"/>
              <a:t>Starting the Chromeleon client</a:t>
            </a:r>
          </a:p>
        </p:txBody>
      </p:sp>
      <p:pic>
        <p:nvPicPr>
          <p:cNvPr id="4" name="Content Placeholder 3"/>
          <p:cNvPicPr>
            <a:picLocks noGrp="1" noChangeAspect="1"/>
          </p:cNvPicPr>
          <p:nvPr>
            <p:ph sz="half" idx="1"/>
          </p:nvPr>
        </p:nvPicPr>
        <p:blipFill rotWithShape="1">
          <a:blip r:embed="rId2"/>
          <a:srcRect l="34" t="39092" r="96149" b="53332"/>
          <a:stretch/>
        </p:blipFill>
        <p:spPr>
          <a:xfrm>
            <a:off x="736027" y="640080"/>
            <a:ext cx="896889" cy="1001473"/>
          </a:xfrm>
          <a:prstGeom prst="rect">
            <a:avLst/>
          </a:prstGeom>
          <a:ln w="28575">
            <a:solidFill>
              <a:schemeClr val="accent1"/>
            </a:solidFill>
          </a:ln>
        </p:spPr>
      </p:pic>
      <p:pic>
        <p:nvPicPr>
          <p:cNvPr id="7" name="Picture 6"/>
          <p:cNvPicPr>
            <a:picLocks noChangeAspect="1"/>
          </p:cNvPicPr>
          <p:nvPr/>
        </p:nvPicPr>
        <p:blipFill rotWithShape="1">
          <a:blip r:embed="rId3"/>
          <a:srcRect b="739"/>
          <a:stretch/>
        </p:blipFill>
        <p:spPr>
          <a:xfrm>
            <a:off x="1768476" y="640080"/>
            <a:ext cx="8655049" cy="4689316"/>
          </a:xfrm>
          <a:prstGeom prst="rect">
            <a:avLst/>
          </a:prstGeom>
          <a:ln w="28575">
            <a:solidFill>
              <a:schemeClr val="accent1"/>
            </a:solidFill>
          </a:ln>
          <a:effectLst/>
        </p:spPr>
      </p:pic>
    </p:spTree>
    <p:extLst>
      <p:ext uri="{BB962C8B-B14F-4D97-AF65-F5344CB8AC3E}">
        <p14:creationId xmlns:p14="http://schemas.microsoft.com/office/powerpoint/2010/main" val="3375039624"/>
      </p:ext>
    </p:extLst>
  </p:cSld>
  <p:clrMapOvr>
    <a:masterClrMapping/>
  </p:clrMapOvr>
  <p:transition>
    <p:fade/>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12F5F35-3492-4473-862A-8595837AA07F}"/>
              </a:ext>
            </a:extLst>
          </p:cNvPr>
          <p:cNvPicPr>
            <a:picLocks noGrp="1" noChangeAspect="1"/>
          </p:cNvPicPr>
          <p:nvPr>
            <p:ph sz="half" idx="1"/>
          </p:nvPr>
        </p:nvPicPr>
        <p:blipFill rotWithShape="1">
          <a:blip r:embed="rId2"/>
          <a:srcRect b="3679"/>
          <a:stretch/>
        </p:blipFill>
        <p:spPr>
          <a:xfrm>
            <a:off x="2069134" y="637093"/>
            <a:ext cx="8053732" cy="4363532"/>
          </a:xfrm>
          <a:prstGeom prst="rect">
            <a:avLst/>
          </a:prstGeom>
          <a:ln w="28575">
            <a:solidFill>
              <a:schemeClr val="accent1"/>
            </a:solidFill>
          </a:ln>
        </p:spPr>
      </p:pic>
      <p:sp>
        <p:nvSpPr>
          <p:cNvPr id="6" name="Content Placeholder 5"/>
          <p:cNvSpPr>
            <a:spLocks noGrp="1"/>
          </p:cNvSpPr>
          <p:nvPr>
            <p:ph sz="half" idx="2"/>
          </p:nvPr>
        </p:nvSpPr>
        <p:spPr>
          <a:xfrm>
            <a:off x="3048" y="5107576"/>
            <a:ext cx="12188952" cy="1188720"/>
          </a:xfrm>
        </p:spPr>
        <p:txBody>
          <a:bodyPr>
            <a:spAutoFit/>
          </a:bodyPr>
          <a:lstStyle/>
          <a:p>
            <a:pPr algn="just">
              <a:spcAft>
                <a:spcPts val="600"/>
              </a:spcAft>
            </a:pPr>
            <a:r>
              <a:rPr lang="en-US" sz="1800" dirty="0">
                <a:latin typeface="+mn-lt"/>
              </a:rPr>
              <a:t>To create a report, go to Report Designer. </a:t>
            </a:r>
          </a:p>
          <a:p>
            <a:pPr algn="just">
              <a:spcAft>
                <a:spcPts val="600"/>
              </a:spcAft>
            </a:pPr>
            <a:r>
              <a:rPr lang="en-US" sz="1800" dirty="0">
                <a:latin typeface="+mn-lt"/>
              </a:rPr>
              <a:t>Select the “Default MS Report” option (</a:t>
            </a:r>
            <a:r>
              <a:rPr lang="en-US" sz="1800" i="1" dirty="0">
                <a:latin typeface="+mn-lt"/>
              </a:rPr>
              <a:t>red </a:t>
            </a:r>
            <a:r>
              <a:rPr lang="en-US" sz="1800" dirty="0">
                <a:latin typeface="+mn-lt"/>
              </a:rPr>
              <a:t>box).</a:t>
            </a:r>
          </a:p>
          <a:p>
            <a:pPr algn="just">
              <a:spcAft>
                <a:spcPts val="600"/>
              </a:spcAft>
            </a:pPr>
            <a:r>
              <a:rPr lang="en-US" sz="1800" dirty="0">
                <a:latin typeface="+mn-lt"/>
              </a:rPr>
              <a:t>Click OK. </a:t>
            </a:r>
          </a:p>
        </p:txBody>
      </p:sp>
      <p:sp>
        <p:nvSpPr>
          <p:cNvPr id="4" name="Title 3"/>
          <p:cNvSpPr>
            <a:spLocks noGrp="1"/>
          </p:cNvSpPr>
          <p:nvPr>
            <p:ph type="title"/>
          </p:nvPr>
        </p:nvSpPr>
        <p:spPr/>
        <p:txBody>
          <a:bodyPr/>
          <a:lstStyle/>
          <a:p>
            <a:r>
              <a:rPr lang="en-US" dirty="0"/>
              <a:t>Creating a Report Template</a:t>
            </a:r>
          </a:p>
        </p:txBody>
      </p:sp>
      <p:sp>
        <p:nvSpPr>
          <p:cNvPr id="5" name="Rectangle 4"/>
          <p:cNvSpPr/>
          <p:nvPr/>
        </p:nvSpPr>
        <p:spPr bwMode="auto">
          <a:xfrm flipH="1">
            <a:off x="3816730" y="3364135"/>
            <a:ext cx="431419" cy="58874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754709328"/>
      </p:ext>
    </p:extLst>
  </p:cSld>
  <p:clrMapOvr>
    <a:masterClrMapping/>
  </p:clrMapOvr>
  <p:transition>
    <p:fade/>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 y="5836249"/>
            <a:ext cx="12188952" cy="457200"/>
          </a:xfrm>
        </p:spPr>
        <p:txBody>
          <a:bodyPr>
            <a:spAutoFit/>
          </a:bodyPr>
          <a:lstStyle/>
          <a:p>
            <a:pPr algn="just"/>
            <a:r>
              <a:rPr lang="en-US" sz="1800" dirty="0"/>
              <a:t>The new Template opens.</a:t>
            </a:r>
          </a:p>
        </p:txBody>
      </p:sp>
      <p:sp>
        <p:nvSpPr>
          <p:cNvPr id="4" name="Title 3"/>
          <p:cNvSpPr>
            <a:spLocks noGrp="1"/>
          </p:cNvSpPr>
          <p:nvPr>
            <p:ph type="title"/>
          </p:nvPr>
        </p:nvSpPr>
        <p:spPr/>
        <p:txBody>
          <a:bodyPr/>
          <a:lstStyle/>
          <a:p>
            <a:r>
              <a:rPr lang="en-US" dirty="0"/>
              <a:t>Creating a Report Template</a:t>
            </a:r>
          </a:p>
        </p:txBody>
      </p:sp>
      <p:pic>
        <p:nvPicPr>
          <p:cNvPr id="7" name="Content Placeholder 6">
            <a:extLst>
              <a:ext uri="{FF2B5EF4-FFF2-40B4-BE49-F238E27FC236}">
                <a16:creationId xmlns:a16="http://schemas.microsoft.com/office/drawing/2014/main" id="{24598409-1AF4-47A6-BBB6-76229EFAAEBF}"/>
              </a:ext>
            </a:extLst>
          </p:cNvPr>
          <p:cNvPicPr>
            <a:picLocks noGrp="1" noChangeAspect="1"/>
          </p:cNvPicPr>
          <p:nvPr>
            <p:ph sz="half" idx="1"/>
          </p:nvPr>
        </p:nvPicPr>
        <p:blipFill rotWithShape="1">
          <a:blip r:embed="rId2"/>
          <a:srcRect b="3824"/>
          <a:stretch/>
        </p:blipFill>
        <p:spPr>
          <a:xfrm>
            <a:off x="1390885" y="640080"/>
            <a:ext cx="9410230" cy="5090867"/>
          </a:xfrm>
          <a:prstGeom prst="rect">
            <a:avLst/>
          </a:prstGeom>
          <a:ln w="28575">
            <a:solidFill>
              <a:schemeClr val="accent1"/>
            </a:solidFill>
          </a:ln>
        </p:spPr>
      </p:pic>
    </p:spTree>
    <p:extLst>
      <p:ext uri="{BB962C8B-B14F-4D97-AF65-F5344CB8AC3E}">
        <p14:creationId xmlns:p14="http://schemas.microsoft.com/office/powerpoint/2010/main" val="3000733795"/>
      </p:ext>
    </p:extLst>
  </p:cSld>
  <p:clrMapOvr>
    <a:masterClrMapping/>
  </p:clrMapOvr>
  <p:transition>
    <p:fade/>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898043-6EE7-4D3C-925E-0568AAD75281}"/>
              </a:ext>
            </a:extLst>
          </p:cNvPr>
          <p:cNvPicPr>
            <a:picLocks noGrp="1" noChangeAspect="1"/>
          </p:cNvPicPr>
          <p:nvPr>
            <p:ph sz="half" idx="1"/>
          </p:nvPr>
        </p:nvPicPr>
        <p:blipFill rotWithShape="1">
          <a:blip r:embed="rId2"/>
          <a:srcRect b="3860"/>
          <a:stretch/>
        </p:blipFill>
        <p:spPr>
          <a:xfrm>
            <a:off x="1646983" y="640079"/>
            <a:ext cx="8898035" cy="4811965"/>
          </a:xfrm>
          <a:prstGeom prst="rect">
            <a:avLst/>
          </a:prstGeom>
          <a:ln w="28575">
            <a:solidFill>
              <a:schemeClr val="accent1"/>
            </a:solidFill>
          </a:ln>
        </p:spPr>
      </p:pic>
      <p:sp>
        <p:nvSpPr>
          <p:cNvPr id="6" name="Content Placeholder 5"/>
          <p:cNvSpPr>
            <a:spLocks noGrp="1"/>
          </p:cNvSpPr>
          <p:nvPr>
            <p:ph sz="half" idx="2"/>
          </p:nvPr>
        </p:nvSpPr>
        <p:spPr>
          <a:xfrm>
            <a:off x="0" y="5567235"/>
            <a:ext cx="12188952" cy="731520"/>
          </a:xfrm>
        </p:spPr>
        <p:txBody>
          <a:bodyPr>
            <a:spAutoFit/>
          </a:bodyPr>
          <a:lstStyle/>
          <a:p>
            <a:pPr algn="just">
              <a:spcAft>
                <a:spcPts val="600"/>
              </a:spcAft>
            </a:pPr>
            <a:r>
              <a:rPr lang="en-US" sz="1800" dirty="0">
                <a:latin typeface="+mn-lt"/>
              </a:rPr>
              <a:t>You can save the new Template by going to the Report Templates section in the Navigation Pane (</a:t>
            </a:r>
            <a:r>
              <a:rPr lang="en-US" sz="1800" i="1" dirty="0">
                <a:latin typeface="+mn-lt"/>
              </a:rPr>
              <a:t>red </a:t>
            </a:r>
            <a:r>
              <a:rPr lang="en-US" sz="1800" dirty="0">
                <a:latin typeface="+mn-lt"/>
              </a:rPr>
              <a:t>box), right-clicking and selecting Save Changes.</a:t>
            </a:r>
          </a:p>
        </p:txBody>
      </p:sp>
      <p:sp>
        <p:nvSpPr>
          <p:cNvPr id="4" name="Title 3"/>
          <p:cNvSpPr>
            <a:spLocks noGrp="1"/>
          </p:cNvSpPr>
          <p:nvPr>
            <p:ph type="title"/>
          </p:nvPr>
        </p:nvSpPr>
        <p:spPr/>
        <p:txBody>
          <a:bodyPr/>
          <a:lstStyle/>
          <a:p>
            <a:r>
              <a:rPr lang="en-US" dirty="0"/>
              <a:t>Saving the new Report Template</a:t>
            </a:r>
          </a:p>
        </p:txBody>
      </p:sp>
      <p:sp>
        <p:nvSpPr>
          <p:cNvPr id="14" name="Rectangle 13"/>
          <p:cNvSpPr/>
          <p:nvPr/>
        </p:nvSpPr>
        <p:spPr bwMode="auto">
          <a:xfrm flipH="1">
            <a:off x="1646981" y="3704106"/>
            <a:ext cx="619968" cy="20114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626245684"/>
      </p:ext>
    </p:extLst>
  </p:cSld>
  <p:clrMapOvr>
    <a:masterClrMapping/>
  </p:clrMapOvr>
  <p:transition>
    <p:fade/>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8DB5A4C-5101-4D59-8083-A19C52FD2E56}"/>
              </a:ext>
            </a:extLst>
          </p:cNvPr>
          <p:cNvPicPr>
            <a:picLocks noGrp="1" noChangeAspect="1"/>
          </p:cNvPicPr>
          <p:nvPr>
            <p:ph sz="half" idx="1"/>
          </p:nvPr>
        </p:nvPicPr>
        <p:blipFill rotWithShape="1">
          <a:blip r:embed="rId2"/>
          <a:srcRect b="3826"/>
          <a:stretch/>
        </p:blipFill>
        <p:spPr>
          <a:xfrm>
            <a:off x="1396716" y="640079"/>
            <a:ext cx="9398569" cy="5084445"/>
          </a:xfrm>
          <a:prstGeom prst="rect">
            <a:avLst/>
          </a:prstGeom>
          <a:ln w="28575">
            <a:solidFill>
              <a:schemeClr val="accent1"/>
            </a:solidFill>
          </a:ln>
        </p:spPr>
      </p:pic>
      <p:sp>
        <p:nvSpPr>
          <p:cNvPr id="6" name="Content Placeholder 5"/>
          <p:cNvSpPr>
            <a:spLocks noGrp="1"/>
          </p:cNvSpPr>
          <p:nvPr>
            <p:ph sz="half" idx="2"/>
          </p:nvPr>
        </p:nvSpPr>
        <p:spPr>
          <a:xfrm>
            <a:off x="0" y="5836201"/>
            <a:ext cx="12188952" cy="457200"/>
          </a:xfrm>
        </p:spPr>
        <p:txBody>
          <a:bodyPr>
            <a:spAutoFit/>
          </a:bodyPr>
          <a:lstStyle/>
          <a:p>
            <a:r>
              <a:rPr lang="en-US" sz="1800" dirty="0">
                <a:latin typeface="+mn-lt"/>
              </a:rPr>
              <a:t>In the Save Modification pop-up window that appears, click Save.</a:t>
            </a:r>
          </a:p>
        </p:txBody>
      </p:sp>
      <p:sp>
        <p:nvSpPr>
          <p:cNvPr id="4" name="Title 3"/>
          <p:cNvSpPr>
            <a:spLocks noGrp="1"/>
          </p:cNvSpPr>
          <p:nvPr>
            <p:ph type="title"/>
          </p:nvPr>
        </p:nvSpPr>
        <p:spPr/>
        <p:txBody>
          <a:bodyPr/>
          <a:lstStyle/>
          <a:p>
            <a:r>
              <a:rPr lang="en-US" dirty="0"/>
              <a:t>Saving the new Report Template</a:t>
            </a:r>
          </a:p>
        </p:txBody>
      </p:sp>
    </p:spTree>
    <p:extLst>
      <p:ext uri="{BB962C8B-B14F-4D97-AF65-F5344CB8AC3E}">
        <p14:creationId xmlns:p14="http://schemas.microsoft.com/office/powerpoint/2010/main" val="737568943"/>
      </p:ext>
    </p:extLst>
  </p:cSld>
  <p:clrMapOvr>
    <a:masterClrMapping/>
  </p:clrMapOvr>
  <p:transition>
    <p:fade/>
  </p:transition>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7AA2D22-201C-4143-9F84-C8A45E13D94D}"/>
              </a:ext>
            </a:extLst>
          </p:cNvPr>
          <p:cNvPicPr>
            <a:picLocks noGrp="1" noChangeAspect="1"/>
          </p:cNvPicPr>
          <p:nvPr>
            <p:ph sz="half" idx="1"/>
          </p:nvPr>
        </p:nvPicPr>
        <p:blipFill rotWithShape="1">
          <a:blip r:embed="rId2"/>
          <a:srcRect b="3679"/>
          <a:stretch/>
        </p:blipFill>
        <p:spPr>
          <a:xfrm>
            <a:off x="1640771" y="640079"/>
            <a:ext cx="8910459" cy="4827717"/>
          </a:xfrm>
          <a:prstGeom prst="rect">
            <a:avLst/>
          </a:prstGeom>
          <a:ln w="28575">
            <a:solidFill>
              <a:schemeClr val="accent1"/>
            </a:solidFill>
          </a:ln>
        </p:spPr>
      </p:pic>
      <p:sp>
        <p:nvSpPr>
          <p:cNvPr id="6" name="Content Placeholder 5"/>
          <p:cNvSpPr>
            <a:spLocks noGrp="1"/>
          </p:cNvSpPr>
          <p:nvPr>
            <p:ph sz="half" idx="2"/>
          </p:nvPr>
        </p:nvSpPr>
        <p:spPr>
          <a:xfrm>
            <a:off x="1524" y="5568196"/>
            <a:ext cx="12188952" cy="731520"/>
          </a:xfrm>
        </p:spPr>
        <p:txBody>
          <a:bodyPr>
            <a:spAutoFit/>
          </a:bodyPr>
          <a:lstStyle/>
          <a:p>
            <a:pPr algn="just">
              <a:spcAft>
                <a:spcPts val="600"/>
              </a:spcAft>
            </a:pPr>
            <a:r>
              <a:rPr lang="en-US" sz="1800" dirty="0"/>
              <a:t>You can also rename the new Template by going to the Report Templates section in the Navigation Pane (</a:t>
            </a:r>
            <a:r>
              <a:rPr lang="en-US" sz="1800" i="1" dirty="0"/>
              <a:t>red </a:t>
            </a:r>
            <a:r>
              <a:rPr lang="en-US" sz="1800" dirty="0"/>
              <a:t>box), right-clicking and selecting Rename</a:t>
            </a:r>
            <a:r>
              <a:rPr lang="en-US" sz="1800" dirty="0">
                <a:latin typeface="+mn-lt"/>
              </a:rPr>
              <a:t>.</a:t>
            </a:r>
          </a:p>
        </p:txBody>
      </p:sp>
      <p:sp>
        <p:nvSpPr>
          <p:cNvPr id="4" name="Title 3"/>
          <p:cNvSpPr>
            <a:spLocks noGrp="1"/>
          </p:cNvSpPr>
          <p:nvPr>
            <p:ph type="title"/>
          </p:nvPr>
        </p:nvSpPr>
        <p:spPr/>
        <p:txBody>
          <a:bodyPr/>
          <a:lstStyle/>
          <a:p>
            <a:r>
              <a:rPr lang="en-US" dirty="0"/>
              <a:t>Renaming the new Report Template</a:t>
            </a:r>
          </a:p>
        </p:txBody>
      </p:sp>
      <p:sp>
        <p:nvSpPr>
          <p:cNvPr id="9" name="Rectangle 8"/>
          <p:cNvSpPr/>
          <p:nvPr/>
        </p:nvSpPr>
        <p:spPr bwMode="auto">
          <a:xfrm flipH="1">
            <a:off x="1640769" y="3725051"/>
            <a:ext cx="616655" cy="17067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252655295"/>
      </p:ext>
    </p:extLst>
  </p:cSld>
  <p:clrMapOvr>
    <a:masterClrMapping/>
  </p:clrMapOvr>
  <p:transition>
    <p:fade/>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0" y="5836919"/>
            <a:ext cx="12188952" cy="457200"/>
          </a:xfrm>
        </p:spPr>
        <p:txBody>
          <a:bodyPr>
            <a:spAutoFit/>
          </a:bodyPr>
          <a:lstStyle/>
          <a:p>
            <a:pPr algn="just"/>
            <a:r>
              <a:rPr lang="en-US" sz="1800" dirty="0">
                <a:latin typeface="+mn-lt"/>
              </a:rPr>
              <a:t>In the pop-up window that appears, input a Name and click “OK”.</a:t>
            </a:r>
          </a:p>
        </p:txBody>
      </p:sp>
      <p:sp>
        <p:nvSpPr>
          <p:cNvPr id="4" name="Title 3"/>
          <p:cNvSpPr>
            <a:spLocks noGrp="1"/>
          </p:cNvSpPr>
          <p:nvPr>
            <p:ph type="title"/>
          </p:nvPr>
        </p:nvSpPr>
        <p:spPr/>
        <p:txBody>
          <a:bodyPr/>
          <a:lstStyle/>
          <a:p>
            <a:r>
              <a:rPr lang="en-US" dirty="0"/>
              <a:t>Renaming the new Report Template</a:t>
            </a:r>
          </a:p>
        </p:txBody>
      </p:sp>
      <p:pic>
        <p:nvPicPr>
          <p:cNvPr id="7" name="Content Placeholder 6">
            <a:extLst>
              <a:ext uri="{FF2B5EF4-FFF2-40B4-BE49-F238E27FC236}">
                <a16:creationId xmlns:a16="http://schemas.microsoft.com/office/drawing/2014/main" id="{F5E95F7F-B2D9-4041-8163-48E028864508}"/>
              </a:ext>
            </a:extLst>
          </p:cNvPr>
          <p:cNvPicPr>
            <a:picLocks noGrp="1" noChangeAspect="1"/>
          </p:cNvPicPr>
          <p:nvPr>
            <p:ph sz="half" idx="1"/>
          </p:nvPr>
        </p:nvPicPr>
        <p:blipFill rotWithShape="1">
          <a:blip r:embed="rId2"/>
          <a:srcRect b="3779"/>
          <a:stretch/>
        </p:blipFill>
        <p:spPr>
          <a:xfrm>
            <a:off x="1396660" y="640079"/>
            <a:ext cx="9398680" cy="5086989"/>
          </a:xfrm>
          <a:prstGeom prst="rect">
            <a:avLst/>
          </a:prstGeom>
          <a:ln w="28575">
            <a:solidFill>
              <a:schemeClr val="accent1"/>
            </a:solidFill>
          </a:ln>
        </p:spPr>
      </p:pic>
    </p:spTree>
    <p:extLst>
      <p:ext uri="{BB962C8B-B14F-4D97-AF65-F5344CB8AC3E}">
        <p14:creationId xmlns:p14="http://schemas.microsoft.com/office/powerpoint/2010/main" val="3139899222"/>
      </p:ext>
    </p:extLst>
  </p:cSld>
  <p:clrMapOvr>
    <a:masterClrMapping/>
  </p:clrMapOvr>
  <p:transition>
    <p:fade/>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2A10C14-CD26-4DC6-95B0-A0D0C291632E}"/>
              </a:ext>
            </a:extLst>
          </p:cNvPr>
          <p:cNvPicPr>
            <a:picLocks noGrp="1" noChangeAspect="1"/>
          </p:cNvPicPr>
          <p:nvPr>
            <p:ph sz="half" idx="1"/>
          </p:nvPr>
        </p:nvPicPr>
        <p:blipFill rotWithShape="1">
          <a:blip r:embed="rId2"/>
          <a:srcRect b="3647"/>
          <a:stretch/>
        </p:blipFill>
        <p:spPr>
          <a:xfrm>
            <a:off x="1989906" y="640080"/>
            <a:ext cx="8212188" cy="4450870"/>
          </a:xfrm>
          <a:prstGeom prst="rect">
            <a:avLst/>
          </a:prstGeom>
          <a:ln w="28575">
            <a:solidFill>
              <a:schemeClr val="accent1"/>
            </a:solidFill>
          </a:ln>
        </p:spPr>
      </p:pic>
      <p:sp>
        <p:nvSpPr>
          <p:cNvPr id="6" name="Content Placeholder 5"/>
          <p:cNvSpPr>
            <a:spLocks noGrp="1"/>
          </p:cNvSpPr>
          <p:nvPr>
            <p:ph sz="half" idx="2"/>
          </p:nvPr>
        </p:nvSpPr>
        <p:spPr>
          <a:xfrm>
            <a:off x="3048" y="5199932"/>
            <a:ext cx="12188952" cy="1097280"/>
          </a:xfrm>
        </p:spPr>
        <p:txBody>
          <a:bodyPr>
            <a:spAutoFit/>
          </a:bodyPr>
          <a:lstStyle/>
          <a:p>
            <a:pPr algn="just">
              <a:spcAft>
                <a:spcPts val="600"/>
              </a:spcAft>
            </a:pPr>
            <a:r>
              <a:rPr lang="en-US" sz="1800" dirty="0"/>
              <a:t>The Template with its new name should now appear in the Report Templates section of the Navigation Pane (</a:t>
            </a:r>
            <a:r>
              <a:rPr lang="en-US" sz="1800" i="1" dirty="0"/>
              <a:t>red box</a:t>
            </a:r>
            <a:r>
              <a:rPr lang="en-US" sz="1800" dirty="0"/>
              <a:t>)</a:t>
            </a:r>
            <a:r>
              <a:rPr lang="en-US" sz="1800" dirty="0">
                <a:latin typeface="+mn-lt"/>
              </a:rPr>
              <a:t>.</a:t>
            </a:r>
          </a:p>
          <a:p>
            <a:pPr algn="just">
              <a:spcAft>
                <a:spcPts val="600"/>
              </a:spcAft>
            </a:pPr>
            <a:r>
              <a:rPr lang="en-US" sz="1800" b="1" u="sng" dirty="0">
                <a:solidFill>
                  <a:srgbClr val="FF0000"/>
                </a:solidFill>
                <a:latin typeface="+mn-lt"/>
              </a:rPr>
              <a:t>NOTE</a:t>
            </a:r>
            <a:r>
              <a:rPr lang="en-US" sz="1800" b="1" dirty="0">
                <a:latin typeface="+mn-lt"/>
              </a:rPr>
              <a:t>: </a:t>
            </a:r>
            <a:r>
              <a:rPr lang="en-US" sz="1800" dirty="0">
                <a:latin typeface="+mn-lt"/>
              </a:rPr>
              <a:t>Clicking the      icon that appears saves the changes made to the Template.</a:t>
            </a:r>
          </a:p>
        </p:txBody>
      </p:sp>
      <p:sp>
        <p:nvSpPr>
          <p:cNvPr id="4" name="Title 3"/>
          <p:cNvSpPr>
            <a:spLocks noGrp="1"/>
          </p:cNvSpPr>
          <p:nvPr>
            <p:ph type="title"/>
          </p:nvPr>
        </p:nvSpPr>
        <p:spPr/>
        <p:txBody>
          <a:bodyPr/>
          <a:lstStyle/>
          <a:p>
            <a:r>
              <a:rPr lang="en-US" dirty="0"/>
              <a:t>Renaming the new Report Template</a:t>
            </a:r>
          </a:p>
        </p:txBody>
      </p:sp>
      <p:sp>
        <p:nvSpPr>
          <p:cNvPr id="11" name="Rectangle 10"/>
          <p:cNvSpPr/>
          <p:nvPr/>
        </p:nvSpPr>
        <p:spPr bwMode="auto">
          <a:xfrm flipH="1">
            <a:off x="2074812" y="3461657"/>
            <a:ext cx="705710" cy="11663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2" name="Content Placeholder 7"/>
          <p:cNvPicPr>
            <a:picLocks noChangeAspect="1"/>
          </p:cNvPicPr>
          <p:nvPr/>
        </p:nvPicPr>
        <p:blipFill rotWithShape="1">
          <a:blip r:embed="rId3"/>
          <a:srcRect l="15492" t="71601" r="83561" b="26555"/>
          <a:stretch/>
        </p:blipFill>
        <p:spPr bwMode="auto">
          <a:xfrm>
            <a:off x="2304601" y="5907695"/>
            <a:ext cx="246132" cy="260246"/>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spTree>
    <p:extLst>
      <p:ext uri="{BB962C8B-B14F-4D97-AF65-F5344CB8AC3E}">
        <p14:creationId xmlns:p14="http://schemas.microsoft.com/office/powerpoint/2010/main" val="2280238802"/>
      </p:ext>
    </p:extLst>
  </p:cSld>
  <p:clrMapOvr>
    <a:masterClrMapping/>
  </p:clrMapOvr>
  <p:transition>
    <p:fade/>
  </p:transition>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DCA91C-90FF-4D10-9CBA-A652612D0C0C}"/>
              </a:ext>
            </a:extLst>
          </p:cNvPr>
          <p:cNvPicPr>
            <a:picLocks noGrp="1" noChangeAspect="1"/>
          </p:cNvPicPr>
          <p:nvPr>
            <p:ph sz="half" idx="1"/>
          </p:nvPr>
        </p:nvPicPr>
        <p:blipFill rotWithShape="1">
          <a:blip r:embed="rId2"/>
          <a:srcRect b="3542"/>
          <a:stretch/>
        </p:blipFill>
        <p:spPr>
          <a:xfrm>
            <a:off x="1651769" y="640080"/>
            <a:ext cx="8888463" cy="4822644"/>
          </a:xfrm>
          <a:prstGeom prst="rect">
            <a:avLst/>
          </a:prstGeom>
          <a:ln w="28575">
            <a:solidFill>
              <a:schemeClr val="accent1"/>
            </a:solidFill>
          </a:ln>
        </p:spPr>
      </p:pic>
      <p:sp>
        <p:nvSpPr>
          <p:cNvPr id="6" name="Content Placeholder 5"/>
          <p:cNvSpPr>
            <a:spLocks noGrp="1"/>
          </p:cNvSpPr>
          <p:nvPr>
            <p:ph sz="half" idx="2"/>
          </p:nvPr>
        </p:nvSpPr>
        <p:spPr>
          <a:xfrm>
            <a:off x="3048" y="5568422"/>
            <a:ext cx="12188952" cy="731520"/>
          </a:xfrm>
        </p:spPr>
        <p:txBody>
          <a:bodyPr>
            <a:spAutoFit/>
          </a:bodyPr>
          <a:lstStyle/>
          <a:p>
            <a:pPr algn="just">
              <a:spcAft>
                <a:spcPts val="600"/>
              </a:spcAft>
            </a:pPr>
            <a:r>
              <a:rPr lang="en-US" sz="1800" dirty="0"/>
              <a:t>To delete a sheet from the template, go to the sheet, in the ribbon select the arrow next to Delete and select Delete Sheet (</a:t>
            </a:r>
            <a:r>
              <a:rPr lang="en-US" sz="1800" i="1" dirty="0"/>
              <a:t>red box</a:t>
            </a:r>
            <a:r>
              <a:rPr lang="en-US" sz="1800" dirty="0"/>
              <a:t>). </a:t>
            </a:r>
            <a:endParaRPr lang="en-US" sz="1800" dirty="0">
              <a:latin typeface="+mn-lt"/>
            </a:endParaRPr>
          </a:p>
        </p:txBody>
      </p:sp>
      <p:sp>
        <p:nvSpPr>
          <p:cNvPr id="4" name="Title 3"/>
          <p:cNvSpPr>
            <a:spLocks noGrp="1"/>
          </p:cNvSpPr>
          <p:nvPr>
            <p:ph type="title"/>
          </p:nvPr>
        </p:nvSpPr>
        <p:spPr/>
        <p:txBody>
          <a:bodyPr/>
          <a:lstStyle/>
          <a:p>
            <a:r>
              <a:rPr lang="en-US" dirty="0"/>
              <a:t>Deleting a sheet</a:t>
            </a:r>
          </a:p>
        </p:txBody>
      </p:sp>
      <p:sp>
        <p:nvSpPr>
          <p:cNvPr id="11" name="Rectangle 10"/>
          <p:cNvSpPr/>
          <p:nvPr/>
        </p:nvSpPr>
        <p:spPr bwMode="auto">
          <a:xfrm flipH="1">
            <a:off x="4863302" y="982328"/>
            <a:ext cx="870747" cy="57977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905849510"/>
      </p:ext>
    </p:extLst>
  </p:cSld>
  <p:clrMapOvr>
    <a:masterClrMapping/>
  </p:clrMapOvr>
  <p:transition>
    <p:fade/>
  </p:transition>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 y="5834258"/>
            <a:ext cx="12188952" cy="457200"/>
          </a:xfrm>
        </p:spPr>
        <p:txBody>
          <a:bodyPr>
            <a:spAutoFit/>
          </a:bodyPr>
          <a:lstStyle/>
          <a:p>
            <a:pPr algn="just">
              <a:spcAft>
                <a:spcPts val="600"/>
              </a:spcAft>
            </a:pPr>
            <a:r>
              <a:rPr lang="en-US" sz="1800" dirty="0"/>
              <a:t>Select Yes. </a:t>
            </a:r>
            <a:endParaRPr lang="en-US" sz="1800" dirty="0">
              <a:latin typeface="+mn-lt"/>
            </a:endParaRPr>
          </a:p>
        </p:txBody>
      </p:sp>
      <p:sp>
        <p:nvSpPr>
          <p:cNvPr id="4" name="Title 3"/>
          <p:cNvSpPr>
            <a:spLocks noGrp="1"/>
          </p:cNvSpPr>
          <p:nvPr>
            <p:ph type="title"/>
          </p:nvPr>
        </p:nvSpPr>
        <p:spPr/>
        <p:txBody>
          <a:bodyPr/>
          <a:lstStyle/>
          <a:p>
            <a:r>
              <a:rPr lang="en-US" dirty="0"/>
              <a:t>Deleting a sheet</a:t>
            </a:r>
          </a:p>
        </p:txBody>
      </p:sp>
      <p:sp>
        <p:nvSpPr>
          <p:cNvPr id="11" name="Rectangle 10"/>
          <p:cNvSpPr/>
          <p:nvPr/>
        </p:nvSpPr>
        <p:spPr bwMode="auto">
          <a:xfrm flipH="1">
            <a:off x="4929978" y="944229"/>
            <a:ext cx="836339" cy="53000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7" name="Content Placeholder 6">
            <a:extLst>
              <a:ext uri="{FF2B5EF4-FFF2-40B4-BE49-F238E27FC236}">
                <a16:creationId xmlns:a16="http://schemas.microsoft.com/office/drawing/2014/main" id="{363338B5-7245-4CBB-8552-CE0FDC065E04}"/>
              </a:ext>
            </a:extLst>
          </p:cNvPr>
          <p:cNvPicPr>
            <a:picLocks noGrp="1" noChangeAspect="1"/>
          </p:cNvPicPr>
          <p:nvPr>
            <p:ph sz="half" idx="1"/>
          </p:nvPr>
        </p:nvPicPr>
        <p:blipFill rotWithShape="1">
          <a:blip r:embed="rId2"/>
          <a:srcRect b="4183"/>
          <a:stretch/>
        </p:blipFill>
        <p:spPr>
          <a:xfrm>
            <a:off x="1379153" y="640079"/>
            <a:ext cx="9433695" cy="5084445"/>
          </a:xfrm>
          <a:prstGeom prst="rect">
            <a:avLst/>
          </a:prstGeom>
          <a:ln w="28575">
            <a:solidFill>
              <a:schemeClr val="accent1"/>
            </a:solidFill>
          </a:ln>
        </p:spPr>
      </p:pic>
    </p:spTree>
    <p:extLst>
      <p:ext uri="{BB962C8B-B14F-4D97-AF65-F5344CB8AC3E}">
        <p14:creationId xmlns:p14="http://schemas.microsoft.com/office/powerpoint/2010/main" val="1538302545"/>
      </p:ext>
    </p:extLst>
  </p:cSld>
  <p:clrMapOvr>
    <a:masterClrMapping/>
  </p:clrMapOvr>
  <p:transition>
    <p:fade/>
  </p:transition>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0" y="5843582"/>
            <a:ext cx="12188952" cy="457200"/>
          </a:xfrm>
        </p:spPr>
        <p:txBody>
          <a:bodyPr>
            <a:spAutoFit/>
          </a:bodyPr>
          <a:lstStyle/>
          <a:p>
            <a:pPr algn="just">
              <a:spcAft>
                <a:spcPts val="600"/>
              </a:spcAft>
            </a:pPr>
            <a:r>
              <a:rPr lang="en-US" sz="1800" dirty="0"/>
              <a:t>The sequence overview gives information from the injection list.  </a:t>
            </a:r>
            <a:endParaRPr lang="en-US" sz="1800" dirty="0">
              <a:latin typeface="+mn-lt"/>
            </a:endParaRPr>
          </a:p>
        </p:txBody>
      </p:sp>
      <p:sp>
        <p:nvSpPr>
          <p:cNvPr id="4" name="Title 3"/>
          <p:cNvSpPr>
            <a:spLocks noGrp="1"/>
          </p:cNvSpPr>
          <p:nvPr>
            <p:ph type="title"/>
          </p:nvPr>
        </p:nvSpPr>
        <p:spPr/>
        <p:txBody>
          <a:bodyPr/>
          <a:lstStyle/>
          <a:p>
            <a:r>
              <a:rPr lang="en-US" dirty="0"/>
              <a:t>Sequence Overview Sheet</a:t>
            </a:r>
          </a:p>
        </p:txBody>
      </p:sp>
      <p:sp>
        <p:nvSpPr>
          <p:cNvPr id="11" name="Rectangle 10"/>
          <p:cNvSpPr/>
          <p:nvPr/>
        </p:nvSpPr>
        <p:spPr bwMode="auto">
          <a:xfrm flipH="1">
            <a:off x="4929978" y="944229"/>
            <a:ext cx="836339" cy="53000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5" name="Content Placeholder 4">
            <a:extLst>
              <a:ext uri="{FF2B5EF4-FFF2-40B4-BE49-F238E27FC236}">
                <a16:creationId xmlns:a16="http://schemas.microsoft.com/office/drawing/2014/main" id="{6C5E554A-5E0E-4DDD-947C-F0619573834C}"/>
              </a:ext>
            </a:extLst>
          </p:cNvPr>
          <p:cNvPicPr>
            <a:picLocks noGrp="1" noChangeAspect="1"/>
          </p:cNvPicPr>
          <p:nvPr>
            <p:ph sz="half" idx="1"/>
          </p:nvPr>
        </p:nvPicPr>
        <p:blipFill rotWithShape="1">
          <a:blip r:embed="rId2"/>
          <a:srcRect b="4119"/>
          <a:stretch/>
        </p:blipFill>
        <p:spPr>
          <a:xfrm>
            <a:off x="1372442" y="640080"/>
            <a:ext cx="9447117" cy="5095132"/>
          </a:xfrm>
          <a:prstGeom prst="rect">
            <a:avLst/>
          </a:prstGeom>
          <a:ln w="28575">
            <a:solidFill>
              <a:schemeClr val="accent1"/>
            </a:solidFill>
          </a:ln>
        </p:spPr>
      </p:pic>
    </p:spTree>
    <p:extLst>
      <p:ext uri="{BB962C8B-B14F-4D97-AF65-F5344CB8AC3E}">
        <p14:creationId xmlns:p14="http://schemas.microsoft.com/office/powerpoint/2010/main" val="216724648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 Chromeleon Console </a:t>
            </a:r>
          </a:p>
        </p:txBody>
      </p:sp>
      <p:sp>
        <p:nvSpPr>
          <p:cNvPr id="5" name="Text Placeholder 4"/>
          <p:cNvSpPr>
            <a:spLocks noGrp="1"/>
          </p:cNvSpPr>
          <p:nvPr>
            <p:ph type="body" sz="quarter" idx="10"/>
          </p:nvPr>
        </p:nvSpPr>
        <p:spPr/>
        <p:txBody>
          <a:bodyPr/>
          <a:lstStyle/>
          <a:p>
            <a:r>
              <a:rPr lang="en-US" b="1" dirty="0"/>
              <a:t>Module 2: Chromeleon Console </a:t>
            </a:r>
          </a:p>
        </p:txBody>
      </p:sp>
    </p:spTree>
    <p:extLst>
      <p:ext uri="{BB962C8B-B14F-4D97-AF65-F5344CB8AC3E}">
        <p14:creationId xmlns:p14="http://schemas.microsoft.com/office/powerpoint/2010/main" val="1224921886"/>
      </p:ext>
    </p:extLst>
  </p:cSld>
  <p:clrMapOvr>
    <a:masterClrMapping/>
  </p:clrMapOvr>
  <p:transition>
    <p:fade/>
  </p:transition>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 y="5462161"/>
            <a:ext cx="12188952" cy="822960"/>
          </a:xfrm>
        </p:spPr>
        <p:txBody>
          <a:bodyPr>
            <a:spAutoFit/>
          </a:bodyPr>
          <a:lstStyle/>
          <a:p>
            <a:pPr algn="just">
              <a:spcAft>
                <a:spcPts val="600"/>
              </a:spcAft>
            </a:pPr>
            <a:r>
              <a:rPr lang="en-US" sz="1800" dirty="0"/>
              <a:t>The integration table summaries information regarding the compounds found in the sample. </a:t>
            </a:r>
          </a:p>
          <a:p>
            <a:pPr algn="just">
              <a:spcAft>
                <a:spcPts val="600"/>
              </a:spcAft>
            </a:pPr>
            <a:r>
              <a:rPr lang="en-US" sz="1800" dirty="0"/>
              <a:t>We can filter the table to conserve only the target compounds (not the internal standards).  </a:t>
            </a:r>
            <a:endParaRPr lang="en-US" sz="1800" dirty="0">
              <a:latin typeface="+mn-lt"/>
            </a:endParaRPr>
          </a:p>
        </p:txBody>
      </p:sp>
      <p:sp>
        <p:nvSpPr>
          <p:cNvPr id="4" name="Title 3"/>
          <p:cNvSpPr>
            <a:spLocks noGrp="1"/>
          </p:cNvSpPr>
          <p:nvPr>
            <p:ph type="title"/>
          </p:nvPr>
        </p:nvSpPr>
        <p:spPr/>
        <p:txBody>
          <a:bodyPr/>
          <a:lstStyle/>
          <a:p>
            <a:r>
              <a:rPr lang="en-US" dirty="0"/>
              <a:t>Integration Sheet </a:t>
            </a:r>
          </a:p>
        </p:txBody>
      </p:sp>
      <p:sp>
        <p:nvSpPr>
          <p:cNvPr id="11" name="Rectangle 10"/>
          <p:cNvSpPr/>
          <p:nvPr/>
        </p:nvSpPr>
        <p:spPr bwMode="auto">
          <a:xfrm flipH="1">
            <a:off x="4929978" y="944229"/>
            <a:ext cx="836339" cy="53000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8" name="Content Placeholder 7">
            <a:extLst>
              <a:ext uri="{FF2B5EF4-FFF2-40B4-BE49-F238E27FC236}">
                <a16:creationId xmlns:a16="http://schemas.microsoft.com/office/drawing/2014/main" id="{9DD30236-7D08-4D12-ACCE-DA850973538D}"/>
              </a:ext>
            </a:extLst>
          </p:cNvPr>
          <p:cNvPicPr>
            <a:picLocks noGrp="1" noChangeAspect="1"/>
          </p:cNvPicPr>
          <p:nvPr>
            <p:ph sz="half" idx="1"/>
          </p:nvPr>
        </p:nvPicPr>
        <p:blipFill rotWithShape="1">
          <a:blip r:embed="rId2"/>
          <a:srcRect b="3519"/>
          <a:stretch/>
        </p:blipFill>
        <p:spPr>
          <a:xfrm>
            <a:off x="1745120" y="640079"/>
            <a:ext cx="8701760" cy="4722495"/>
          </a:xfrm>
          <a:prstGeom prst="rect">
            <a:avLst/>
          </a:prstGeom>
          <a:ln w="28575">
            <a:solidFill>
              <a:schemeClr val="accent1"/>
            </a:solidFill>
          </a:ln>
        </p:spPr>
      </p:pic>
    </p:spTree>
    <p:extLst>
      <p:ext uri="{BB962C8B-B14F-4D97-AF65-F5344CB8AC3E}">
        <p14:creationId xmlns:p14="http://schemas.microsoft.com/office/powerpoint/2010/main" val="434103486"/>
      </p:ext>
    </p:extLst>
  </p:cSld>
  <p:clrMapOvr>
    <a:masterClrMapping/>
  </p:clrMapOvr>
  <p:transition>
    <p:fade/>
  </p:transition>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7C1461-9344-4129-81D2-043D63A2B61B}"/>
              </a:ext>
            </a:extLst>
          </p:cNvPr>
          <p:cNvPicPr>
            <a:picLocks noGrp="1" noChangeAspect="1"/>
          </p:cNvPicPr>
          <p:nvPr>
            <p:ph sz="half" idx="1"/>
          </p:nvPr>
        </p:nvPicPr>
        <p:blipFill rotWithShape="1">
          <a:blip r:embed="rId2"/>
          <a:srcRect b="3715"/>
          <a:stretch/>
        </p:blipFill>
        <p:spPr>
          <a:xfrm>
            <a:off x="1740606" y="640080"/>
            <a:ext cx="8710789" cy="4717768"/>
          </a:xfrm>
          <a:prstGeom prst="rect">
            <a:avLst/>
          </a:prstGeom>
          <a:ln w="28575">
            <a:solidFill>
              <a:schemeClr val="accent1"/>
            </a:solidFill>
          </a:ln>
        </p:spPr>
      </p:pic>
      <p:sp>
        <p:nvSpPr>
          <p:cNvPr id="6" name="Content Placeholder 5"/>
          <p:cNvSpPr>
            <a:spLocks noGrp="1"/>
          </p:cNvSpPr>
          <p:nvPr>
            <p:ph sz="half" idx="2"/>
          </p:nvPr>
        </p:nvSpPr>
        <p:spPr>
          <a:xfrm>
            <a:off x="3048" y="5471685"/>
            <a:ext cx="12188952" cy="822960"/>
          </a:xfrm>
        </p:spPr>
        <p:txBody>
          <a:bodyPr>
            <a:spAutoFit/>
          </a:bodyPr>
          <a:lstStyle/>
          <a:p>
            <a:pPr algn="just">
              <a:spcAft>
                <a:spcPts val="600"/>
              </a:spcAft>
            </a:pPr>
            <a:r>
              <a:rPr lang="en-US" sz="1800" dirty="0"/>
              <a:t>Go to the Integration Results table &gt; Table Tools &gt; Integration Table &gt; Click on the arrow (</a:t>
            </a:r>
            <a:r>
              <a:rPr lang="en-US" sz="1800" i="1" dirty="0"/>
              <a:t>red box</a:t>
            </a:r>
            <a:r>
              <a:rPr lang="en-US" sz="1800" dirty="0"/>
              <a:t>).</a:t>
            </a:r>
          </a:p>
          <a:p>
            <a:pPr algn="just">
              <a:spcAft>
                <a:spcPts val="600"/>
              </a:spcAft>
            </a:pPr>
            <a:r>
              <a:rPr lang="en-US" sz="1800" dirty="0">
                <a:latin typeface="+mn-lt"/>
              </a:rPr>
              <a:t>A pop-up window opens. </a:t>
            </a:r>
          </a:p>
        </p:txBody>
      </p:sp>
      <p:sp>
        <p:nvSpPr>
          <p:cNvPr id="4" name="Title 3"/>
          <p:cNvSpPr>
            <a:spLocks noGrp="1"/>
          </p:cNvSpPr>
          <p:nvPr>
            <p:ph type="title"/>
          </p:nvPr>
        </p:nvSpPr>
        <p:spPr/>
        <p:txBody>
          <a:bodyPr/>
          <a:lstStyle/>
          <a:p>
            <a:r>
              <a:rPr lang="en-US" dirty="0"/>
              <a:t>Integration Sheet </a:t>
            </a:r>
          </a:p>
        </p:txBody>
      </p:sp>
      <p:sp>
        <p:nvSpPr>
          <p:cNvPr id="11" name="Rectangle 10"/>
          <p:cNvSpPr/>
          <p:nvPr/>
        </p:nvSpPr>
        <p:spPr bwMode="auto">
          <a:xfrm flipH="1">
            <a:off x="3444077" y="1197048"/>
            <a:ext cx="127797" cy="9835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748964580"/>
      </p:ext>
    </p:extLst>
  </p:cSld>
  <p:clrMapOvr>
    <a:masterClrMapping/>
  </p:clrMapOvr>
  <p:transition>
    <p:fade/>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7F4CA74-80D2-4F2F-A7CB-33DC205DF74F}"/>
              </a:ext>
            </a:extLst>
          </p:cNvPr>
          <p:cNvPicPr>
            <a:picLocks noGrp="1" noChangeAspect="1"/>
          </p:cNvPicPr>
          <p:nvPr>
            <p:ph sz="half" idx="1"/>
          </p:nvPr>
        </p:nvPicPr>
        <p:blipFill rotWithShape="1">
          <a:blip r:embed="rId2"/>
          <a:srcRect b="3907"/>
          <a:stretch/>
        </p:blipFill>
        <p:spPr>
          <a:xfrm>
            <a:off x="1652411" y="624521"/>
            <a:ext cx="8887178" cy="4722495"/>
          </a:xfrm>
          <a:prstGeom prst="rect">
            <a:avLst/>
          </a:prstGeom>
          <a:ln w="28575">
            <a:solidFill>
              <a:schemeClr val="accent1"/>
            </a:solidFill>
          </a:ln>
        </p:spPr>
      </p:pic>
      <p:sp>
        <p:nvSpPr>
          <p:cNvPr id="6" name="Content Placeholder 5"/>
          <p:cNvSpPr>
            <a:spLocks noGrp="1"/>
          </p:cNvSpPr>
          <p:nvPr>
            <p:ph sz="half" idx="2"/>
          </p:nvPr>
        </p:nvSpPr>
        <p:spPr>
          <a:xfrm>
            <a:off x="3048" y="5471683"/>
            <a:ext cx="12188952" cy="822960"/>
          </a:xfrm>
        </p:spPr>
        <p:txBody>
          <a:bodyPr>
            <a:spAutoFit/>
          </a:bodyPr>
          <a:lstStyle/>
          <a:p>
            <a:pPr algn="just">
              <a:spcAft>
                <a:spcPts val="600"/>
              </a:spcAft>
            </a:pPr>
            <a:r>
              <a:rPr lang="en-US" sz="1800" dirty="0"/>
              <a:t>Check “Only include peaks that match the following”</a:t>
            </a:r>
          </a:p>
          <a:p>
            <a:pPr algn="just">
              <a:spcAft>
                <a:spcPts val="600"/>
              </a:spcAft>
            </a:pPr>
            <a:r>
              <a:rPr lang="en-US" sz="1800" dirty="0">
                <a:latin typeface="+mn-lt"/>
              </a:rPr>
              <a:t>Click on    &gt; Component &gt; Standard Method &gt; Click OK. </a:t>
            </a:r>
          </a:p>
        </p:txBody>
      </p:sp>
      <p:sp>
        <p:nvSpPr>
          <p:cNvPr id="4" name="Title 3"/>
          <p:cNvSpPr>
            <a:spLocks noGrp="1"/>
          </p:cNvSpPr>
          <p:nvPr>
            <p:ph type="title"/>
          </p:nvPr>
        </p:nvSpPr>
        <p:spPr/>
        <p:txBody>
          <a:bodyPr/>
          <a:lstStyle/>
          <a:p>
            <a:r>
              <a:rPr lang="en-US" dirty="0"/>
              <a:t>Integration Sheet </a:t>
            </a:r>
          </a:p>
        </p:txBody>
      </p:sp>
      <p:sp>
        <p:nvSpPr>
          <p:cNvPr id="11" name="Rectangle 10"/>
          <p:cNvSpPr/>
          <p:nvPr/>
        </p:nvSpPr>
        <p:spPr bwMode="auto">
          <a:xfrm flipH="1">
            <a:off x="5501477" y="2936593"/>
            <a:ext cx="127797" cy="9835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9" name="Content Placeholder 6">
            <a:extLst>
              <a:ext uri="{FF2B5EF4-FFF2-40B4-BE49-F238E27FC236}">
                <a16:creationId xmlns:a16="http://schemas.microsoft.com/office/drawing/2014/main" id="{3D8AA993-E824-40E7-BA86-FB375BB96A6B}"/>
              </a:ext>
            </a:extLst>
          </p:cNvPr>
          <p:cNvPicPr>
            <a:picLocks noChangeAspect="1"/>
          </p:cNvPicPr>
          <p:nvPr/>
        </p:nvPicPr>
        <p:blipFill rotWithShape="1">
          <a:blip r:embed="rId2"/>
          <a:srcRect l="43483" t="46948" r="55444" b="51231"/>
          <a:stretch/>
        </p:blipFill>
        <p:spPr bwMode="auto">
          <a:xfrm>
            <a:off x="1156335" y="5996940"/>
            <a:ext cx="144779" cy="136092"/>
          </a:xfrm>
          <a:prstGeom prst="rect">
            <a:avLst/>
          </a:prstGeom>
          <a:solidFill>
            <a:schemeClr val="accent1">
              <a:lumMod val="60000"/>
              <a:lumOff val="40000"/>
            </a:schemeClr>
          </a:solidFill>
          <a:ln w="28575" cap="flat" algn="ctr">
            <a:noFill/>
            <a:round/>
            <a:headEnd type="none" w="med" len="med"/>
            <a:tailEnd type="none" w="med" len="med"/>
          </a:ln>
          <a:effectLst/>
        </p:spPr>
      </p:pic>
    </p:spTree>
    <p:extLst>
      <p:ext uri="{BB962C8B-B14F-4D97-AF65-F5344CB8AC3E}">
        <p14:creationId xmlns:p14="http://schemas.microsoft.com/office/powerpoint/2010/main" val="2941741895"/>
      </p:ext>
    </p:extLst>
  </p:cSld>
  <p:clrMapOvr>
    <a:masterClrMapping/>
  </p:clrMapOvr>
  <p:transition>
    <p:fade/>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 y="5471682"/>
            <a:ext cx="12188952" cy="822960"/>
          </a:xfrm>
        </p:spPr>
        <p:txBody>
          <a:bodyPr>
            <a:spAutoFit/>
          </a:bodyPr>
          <a:lstStyle/>
          <a:p>
            <a:pPr algn="just">
              <a:spcAft>
                <a:spcPts val="600"/>
              </a:spcAft>
            </a:pPr>
            <a:r>
              <a:rPr lang="en-US" sz="1800" dirty="0"/>
              <a:t>Select “Does not contain” and “ISTD Internal”</a:t>
            </a:r>
            <a:r>
              <a:rPr lang="en-US" sz="1800" dirty="0">
                <a:latin typeface="+mn-lt"/>
              </a:rPr>
              <a:t>.</a:t>
            </a:r>
          </a:p>
          <a:p>
            <a:pPr algn="just">
              <a:spcAft>
                <a:spcPts val="600"/>
              </a:spcAft>
            </a:pPr>
            <a:r>
              <a:rPr lang="en-US" sz="1800" dirty="0">
                <a:latin typeface="+mn-lt"/>
              </a:rPr>
              <a:t>Click Close </a:t>
            </a:r>
          </a:p>
        </p:txBody>
      </p:sp>
      <p:sp>
        <p:nvSpPr>
          <p:cNvPr id="4" name="Title 3"/>
          <p:cNvSpPr>
            <a:spLocks noGrp="1"/>
          </p:cNvSpPr>
          <p:nvPr>
            <p:ph type="title"/>
          </p:nvPr>
        </p:nvSpPr>
        <p:spPr/>
        <p:txBody>
          <a:bodyPr/>
          <a:lstStyle/>
          <a:p>
            <a:r>
              <a:rPr lang="en-US" dirty="0"/>
              <a:t>Integration Sheet </a:t>
            </a:r>
          </a:p>
        </p:txBody>
      </p:sp>
      <p:sp>
        <p:nvSpPr>
          <p:cNvPr id="11" name="Rectangle 10"/>
          <p:cNvSpPr/>
          <p:nvPr/>
        </p:nvSpPr>
        <p:spPr bwMode="auto">
          <a:xfrm flipH="1">
            <a:off x="5501477" y="2936593"/>
            <a:ext cx="127797" cy="9835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5" name="Content Placeholder 4">
            <a:extLst>
              <a:ext uri="{FF2B5EF4-FFF2-40B4-BE49-F238E27FC236}">
                <a16:creationId xmlns:a16="http://schemas.microsoft.com/office/drawing/2014/main" id="{164FE143-3744-44A7-A647-0ECF416E5826}"/>
              </a:ext>
            </a:extLst>
          </p:cNvPr>
          <p:cNvPicPr>
            <a:picLocks noGrp="1" noChangeAspect="1"/>
          </p:cNvPicPr>
          <p:nvPr>
            <p:ph sz="half" idx="1"/>
          </p:nvPr>
        </p:nvPicPr>
        <p:blipFill rotWithShape="1">
          <a:blip r:embed="rId2"/>
          <a:srcRect b="3982"/>
          <a:stretch/>
        </p:blipFill>
        <p:spPr>
          <a:xfrm>
            <a:off x="1750131" y="640081"/>
            <a:ext cx="8691739" cy="4694408"/>
          </a:xfrm>
          <a:prstGeom prst="rect">
            <a:avLst/>
          </a:prstGeom>
          <a:ln w="28575">
            <a:solidFill>
              <a:schemeClr val="accent1"/>
            </a:solidFill>
          </a:ln>
        </p:spPr>
      </p:pic>
    </p:spTree>
    <p:extLst>
      <p:ext uri="{BB962C8B-B14F-4D97-AF65-F5344CB8AC3E}">
        <p14:creationId xmlns:p14="http://schemas.microsoft.com/office/powerpoint/2010/main" val="1820255882"/>
      </p:ext>
    </p:extLst>
  </p:cSld>
  <p:clrMapOvr>
    <a:masterClrMapping/>
  </p:clrMapOvr>
  <p:transition>
    <p:fade/>
  </p:transition>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 y="5840055"/>
            <a:ext cx="12188952" cy="457200"/>
          </a:xfrm>
        </p:spPr>
        <p:txBody>
          <a:bodyPr>
            <a:spAutoFit/>
          </a:bodyPr>
          <a:lstStyle/>
          <a:p>
            <a:pPr algn="just">
              <a:spcAft>
                <a:spcPts val="600"/>
              </a:spcAft>
            </a:pPr>
            <a:r>
              <a:rPr lang="en-US" sz="1800" dirty="0"/>
              <a:t>Now only the target compounds are displayed. </a:t>
            </a:r>
            <a:endParaRPr lang="en-US" sz="1800" dirty="0">
              <a:latin typeface="+mn-lt"/>
            </a:endParaRPr>
          </a:p>
        </p:txBody>
      </p:sp>
      <p:sp>
        <p:nvSpPr>
          <p:cNvPr id="4" name="Title 3"/>
          <p:cNvSpPr>
            <a:spLocks noGrp="1"/>
          </p:cNvSpPr>
          <p:nvPr>
            <p:ph type="title"/>
          </p:nvPr>
        </p:nvSpPr>
        <p:spPr/>
        <p:txBody>
          <a:bodyPr/>
          <a:lstStyle/>
          <a:p>
            <a:r>
              <a:rPr lang="en-US" dirty="0"/>
              <a:t>Integration Sheet </a:t>
            </a:r>
          </a:p>
        </p:txBody>
      </p:sp>
      <p:sp>
        <p:nvSpPr>
          <p:cNvPr id="11" name="Rectangle 10"/>
          <p:cNvSpPr/>
          <p:nvPr/>
        </p:nvSpPr>
        <p:spPr bwMode="auto">
          <a:xfrm flipH="1">
            <a:off x="5501477" y="2936593"/>
            <a:ext cx="127797" cy="9835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7" name="Content Placeholder 6">
            <a:extLst>
              <a:ext uri="{FF2B5EF4-FFF2-40B4-BE49-F238E27FC236}">
                <a16:creationId xmlns:a16="http://schemas.microsoft.com/office/drawing/2014/main" id="{E79C2D70-BEC7-4764-BB45-89C2706C17D1}"/>
              </a:ext>
            </a:extLst>
          </p:cNvPr>
          <p:cNvPicPr>
            <a:picLocks noGrp="1" noChangeAspect="1"/>
          </p:cNvPicPr>
          <p:nvPr>
            <p:ph sz="half" idx="1"/>
          </p:nvPr>
        </p:nvPicPr>
        <p:blipFill rotWithShape="1">
          <a:blip r:embed="rId2"/>
          <a:srcRect b="3349"/>
          <a:stretch/>
        </p:blipFill>
        <p:spPr>
          <a:xfrm>
            <a:off x="1411993" y="640079"/>
            <a:ext cx="9368014" cy="5093013"/>
          </a:xfrm>
          <a:prstGeom prst="rect">
            <a:avLst/>
          </a:prstGeom>
          <a:ln w="28575">
            <a:solidFill>
              <a:schemeClr val="accent1"/>
            </a:solidFill>
          </a:ln>
        </p:spPr>
      </p:pic>
    </p:spTree>
    <p:extLst>
      <p:ext uri="{BB962C8B-B14F-4D97-AF65-F5344CB8AC3E}">
        <p14:creationId xmlns:p14="http://schemas.microsoft.com/office/powerpoint/2010/main" val="2933043511"/>
      </p:ext>
    </p:extLst>
  </p:cSld>
  <p:clrMapOvr>
    <a:masterClrMapping/>
  </p:clrMapOvr>
  <p:transition>
    <p:fade/>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64BEA4-6D45-4552-B715-09474A6A1711}"/>
              </a:ext>
            </a:extLst>
          </p:cNvPr>
          <p:cNvPicPr>
            <a:picLocks noGrp="1" noChangeAspect="1"/>
          </p:cNvPicPr>
          <p:nvPr>
            <p:ph sz="half" idx="1"/>
          </p:nvPr>
        </p:nvPicPr>
        <p:blipFill rotWithShape="1">
          <a:blip r:embed="rId2"/>
          <a:srcRect b="3786"/>
          <a:stretch/>
        </p:blipFill>
        <p:spPr>
          <a:xfrm>
            <a:off x="2059914" y="640079"/>
            <a:ext cx="8072173" cy="4368709"/>
          </a:xfrm>
          <a:prstGeom prst="rect">
            <a:avLst/>
          </a:prstGeom>
          <a:ln w="28575">
            <a:solidFill>
              <a:schemeClr val="accent1"/>
            </a:solidFill>
          </a:ln>
        </p:spPr>
      </p:pic>
      <p:sp>
        <p:nvSpPr>
          <p:cNvPr id="6" name="Content Placeholder 5"/>
          <p:cNvSpPr>
            <a:spLocks noGrp="1"/>
          </p:cNvSpPr>
          <p:nvPr>
            <p:ph sz="half" idx="2"/>
          </p:nvPr>
        </p:nvSpPr>
        <p:spPr>
          <a:xfrm>
            <a:off x="3048" y="5110234"/>
            <a:ext cx="12188952" cy="1188720"/>
          </a:xfrm>
        </p:spPr>
        <p:txBody>
          <a:bodyPr>
            <a:spAutoFit/>
          </a:bodyPr>
          <a:lstStyle/>
          <a:p>
            <a:pPr algn="just">
              <a:spcAft>
                <a:spcPts val="600"/>
              </a:spcAft>
            </a:pPr>
            <a:r>
              <a:rPr lang="en-US" sz="1800" dirty="0"/>
              <a:t>To change the sheet name double-click on the Component Sequence Summary (</a:t>
            </a:r>
            <a:r>
              <a:rPr lang="en-US" sz="1800" i="1" dirty="0"/>
              <a:t>blue box</a:t>
            </a:r>
            <a:r>
              <a:rPr lang="en-US" sz="1800" dirty="0"/>
              <a:t>).</a:t>
            </a:r>
          </a:p>
          <a:p>
            <a:pPr algn="just">
              <a:spcAft>
                <a:spcPts val="600"/>
              </a:spcAft>
            </a:pPr>
            <a:r>
              <a:rPr lang="en-US" sz="1800" dirty="0">
                <a:latin typeface="+mn-lt"/>
              </a:rPr>
              <a:t>A pop-up window opens (</a:t>
            </a:r>
            <a:r>
              <a:rPr lang="en-US" sz="1800" i="1" dirty="0">
                <a:latin typeface="+mn-lt"/>
              </a:rPr>
              <a:t>red box</a:t>
            </a:r>
            <a:r>
              <a:rPr lang="en-US" sz="1800" dirty="0">
                <a:latin typeface="+mn-lt"/>
              </a:rPr>
              <a:t>)</a:t>
            </a:r>
          </a:p>
          <a:p>
            <a:pPr algn="just">
              <a:spcAft>
                <a:spcPts val="600"/>
              </a:spcAft>
            </a:pPr>
            <a:r>
              <a:rPr lang="en-US" sz="1800" dirty="0">
                <a:latin typeface="+mn-lt"/>
              </a:rPr>
              <a:t>Change the name and click OK. </a:t>
            </a:r>
          </a:p>
        </p:txBody>
      </p:sp>
      <p:sp>
        <p:nvSpPr>
          <p:cNvPr id="4" name="Title 3"/>
          <p:cNvSpPr>
            <a:spLocks noGrp="1"/>
          </p:cNvSpPr>
          <p:nvPr>
            <p:ph type="title"/>
          </p:nvPr>
        </p:nvSpPr>
        <p:spPr/>
        <p:txBody>
          <a:bodyPr/>
          <a:lstStyle/>
          <a:p>
            <a:r>
              <a:rPr lang="en-US" dirty="0"/>
              <a:t>Create a Check Standard sheet</a:t>
            </a:r>
          </a:p>
        </p:txBody>
      </p:sp>
      <p:sp>
        <p:nvSpPr>
          <p:cNvPr id="11" name="Rectangle 10"/>
          <p:cNvSpPr/>
          <p:nvPr/>
        </p:nvSpPr>
        <p:spPr bwMode="auto">
          <a:xfrm flipH="1">
            <a:off x="5589189" y="2504848"/>
            <a:ext cx="1030686" cy="61935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9" name="Rectangle 8">
            <a:extLst>
              <a:ext uri="{FF2B5EF4-FFF2-40B4-BE49-F238E27FC236}">
                <a16:creationId xmlns:a16="http://schemas.microsoft.com/office/drawing/2014/main" id="{9C7FBACC-BD77-43D7-80B2-F6C2889A4FE3}"/>
              </a:ext>
            </a:extLst>
          </p:cNvPr>
          <p:cNvSpPr/>
          <p:nvPr/>
        </p:nvSpPr>
        <p:spPr bwMode="auto">
          <a:xfrm flipH="1">
            <a:off x="4567100" y="4798581"/>
            <a:ext cx="876967" cy="103619"/>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983351284"/>
      </p:ext>
    </p:extLst>
  </p:cSld>
  <p:clrMapOvr>
    <a:masterClrMapping/>
  </p:clrMapOvr>
  <p:transition>
    <p:fade/>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4030DAB-0096-4CD2-A4F4-436A6CA718B9}"/>
              </a:ext>
            </a:extLst>
          </p:cNvPr>
          <p:cNvPicPr>
            <a:picLocks noGrp="1" noChangeAspect="1"/>
          </p:cNvPicPr>
          <p:nvPr>
            <p:ph sz="half" idx="1"/>
          </p:nvPr>
        </p:nvPicPr>
        <p:blipFill rotWithShape="1">
          <a:blip r:embed="rId3"/>
          <a:srcRect b="3786"/>
          <a:stretch/>
        </p:blipFill>
        <p:spPr>
          <a:xfrm>
            <a:off x="1731301" y="640588"/>
            <a:ext cx="8729398" cy="4724401"/>
          </a:xfrm>
          <a:prstGeom prst="rect">
            <a:avLst/>
          </a:prstGeom>
          <a:ln w="28575">
            <a:solidFill>
              <a:schemeClr val="accent1"/>
            </a:solidFill>
          </a:ln>
        </p:spPr>
      </p:pic>
      <p:sp>
        <p:nvSpPr>
          <p:cNvPr id="6" name="Content Placeholder 5"/>
          <p:cNvSpPr>
            <a:spLocks noGrp="1"/>
          </p:cNvSpPr>
          <p:nvPr>
            <p:ph sz="half" idx="2"/>
          </p:nvPr>
        </p:nvSpPr>
        <p:spPr>
          <a:xfrm>
            <a:off x="0" y="5469445"/>
            <a:ext cx="12188952" cy="822960"/>
          </a:xfrm>
        </p:spPr>
        <p:txBody>
          <a:bodyPr>
            <a:spAutoFit/>
          </a:bodyPr>
          <a:lstStyle/>
          <a:p>
            <a:pPr algn="just">
              <a:spcAft>
                <a:spcPts val="600"/>
              </a:spcAft>
            </a:pPr>
            <a:r>
              <a:rPr lang="en-US" sz="1800" dirty="0"/>
              <a:t>To change top page name, go to cell A1 and change the name in the writing area (</a:t>
            </a:r>
            <a:r>
              <a:rPr lang="en-US" sz="1800" i="1" dirty="0"/>
              <a:t>red box</a:t>
            </a:r>
            <a:r>
              <a:rPr lang="en-US" sz="1800" dirty="0"/>
              <a:t>).</a:t>
            </a:r>
          </a:p>
          <a:p>
            <a:pPr algn="just">
              <a:spcAft>
                <a:spcPts val="600"/>
              </a:spcAft>
            </a:pPr>
            <a:r>
              <a:rPr lang="en-US" sz="1800" dirty="0">
                <a:latin typeface="+mn-lt"/>
              </a:rPr>
              <a:t>Click Enter. </a:t>
            </a:r>
          </a:p>
        </p:txBody>
      </p:sp>
      <p:sp>
        <p:nvSpPr>
          <p:cNvPr id="4" name="Title 3"/>
          <p:cNvSpPr>
            <a:spLocks noGrp="1"/>
          </p:cNvSpPr>
          <p:nvPr>
            <p:ph type="title"/>
          </p:nvPr>
        </p:nvSpPr>
        <p:spPr/>
        <p:txBody>
          <a:bodyPr/>
          <a:lstStyle/>
          <a:p>
            <a:r>
              <a:rPr lang="en-US" dirty="0"/>
              <a:t>Create a Check Standard sheet</a:t>
            </a:r>
          </a:p>
        </p:txBody>
      </p:sp>
      <p:sp>
        <p:nvSpPr>
          <p:cNvPr id="11" name="Rectangle 10"/>
          <p:cNvSpPr/>
          <p:nvPr/>
        </p:nvSpPr>
        <p:spPr bwMode="auto">
          <a:xfrm flipH="1">
            <a:off x="3251461" y="1318778"/>
            <a:ext cx="720463" cy="10044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71660584"/>
      </p:ext>
    </p:extLst>
  </p:cSld>
  <p:clrMapOvr>
    <a:masterClrMapping/>
  </p:clrMapOvr>
  <p:transition>
    <p:fade/>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01E929-6633-44BA-9E91-6B4A3D2AC431}"/>
              </a:ext>
            </a:extLst>
          </p:cNvPr>
          <p:cNvPicPr>
            <a:picLocks noGrp="1" noChangeAspect="1"/>
          </p:cNvPicPr>
          <p:nvPr>
            <p:ph sz="half" idx="1"/>
          </p:nvPr>
        </p:nvPicPr>
        <p:blipFill rotWithShape="1">
          <a:blip r:embed="rId3"/>
          <a:srcRect b="3763"/>
          <a:stretch/>
        </p:blipFill>
        <p:spPr>
          <a:xfrm>
            <a:off x="1980403" y="640080"/>
            <a:ext cx="8231194" cy="4455795"/>
          </a:xfrm>
          <a:prstGeom prst="rect">
            <a:avLst/>
          </a:prstGeom>
          <a:ln w="28575">
            <a:solidFill>
              <a:schemeClr val="accent1"/>
            </a:solidFill>
          </a:ln>
        </p:spPr>
      </p:pic>
      <p:sp>
        <p:nvSpPr>
          <p:cNvPr id="6" name="Content Placeholder 5"/>
          <p:cNvSpPr>
            <a:spLocks noGrp="1"/>
          </p:cNvSpPr>
          <p:nvPr>
            <p:ph sz="half" idx="2"/>
          </p:nvPr>
        </p:nvSpPr>
        <p:spPr>
          <a:xfrm>
            <a:off x="0" y="5200877"/>
            <a:ext cx="12188952" cy="1097280"/>
          </a:xfrm>
        </p:spPr>
        <p:txBody>
          <a:bodyPr>
            <a:spAutoFit/>
          </a:bodyPr>
          <a:lstStyle/>
          <a:p>
            <a:pPr algn="just">
              <a:spcAft>
                <a:spcPts val="600"/>
              </a:spcAft>
            </a:pPr>
            <a:r>
              <a:rPr lang="en-US" sz="1800" dirty="0"/>
              <a:t>The name has changed. </a:t>
            </a:r>
          </a:p>
          <a:p>
            <a:pPr algn="just">
              <a:spcAft>
                <a:spcPts val="600"/>
              </a:spcAft>
            </a:pPr>
            <a:r>
              <a:rPr lang="en-US" sz="1800" dirty="0">
                <a:latin typeface="+mn-lt"/>
              </a:rPr>
              <a:t>To filter out injections types go to Table Tools &gt; Summary Table &gt; in the Include Injection Types uncheck everything except Check Standard (</a:t>
            </a:r>
            <a:r>
              <a:rPr lang="en-US" sz="1800" i="1" dirty="0">
                <a:latin typeface="+mn-lt"/>
              </a:rPr>
              <a:t>red box</a:t>
            </a:r>
            <a:r>
              <a:rPr lang="en-US" sz="1800" dirty="0">
                <a:latin typeface="+mn-lt"/>
              </a:rPr>
              <a:t>).</a:t>
            </a:r>
          </a:p>
        </p:txBody>
      </p:sp>
      <p:sp>
        <p:nvSpPr>
          <p:cNvPr id="4" name="Title 3"/>
          <p:cNvSpPr>
            <a:spLocks noGrp="1"/>
          </p:cNvSpPr>
          <p:nvPr>
            <p:ph type="title"/>
          </p:nvPr>
        </p:nvSpPr>
        <p:spPr/>
        <p:txBody>
          <a:bodyPr/>
          <a:lstStyle/>
          <a:p>
            <a:r>
              <a:rPr lang="en-US" dirty="0"/>
              <a:t>Create a Check Standard sheet</a:t>
            </a:r>
          </a:p>
        </p:txBody>
      </p:sp>
      <p:sp>
        <p:nvSpPr>
          <p:cNvPr id="11" name="Rectangle 10"/>
          <p:cNvSpPr/>
          <p:nvPr/>
        </p:nvSpPr>
        <p:spPr bwMode="auto">
          <a:xfrm flipH="1">
            <a:off x="1980402" y="808405"/>
            <a:ext cx="867572" cy="41079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411618921"/>
      </p:ext>
    </p:extLst>
  </p:cSld>
  <p:clrMapOvr>
    <a:masterClrMapping/>
  </p:clrMapOvr>
  <p:transition>
    <p:fade/>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76CACAF-7884-46DA-97F6-58A50EAA3A4C}"/>
              </a:ext>
            </a:extLst>
          </p:cNvPr>
          <p:cNvPicPr>
            <a:picLocks noGrp="1" noChangeAspect="1"/>
          </p:cNvPicPr>
          <p:nvPr>
            <p:ph sz="half" idx="1"/>
          </p:nvPr>
        </p:nvPicPr>
        <p:blipFill rotWithShape="1">
          <a:blip r:embed="rId2"/>
          <a:srcRect b="3786"/>
          <a:stretch/>
        </p:blipFill>
        <p:spPr>
          <a:xfrm>
            <a:off x="2069836" y="640080"/>
            <a:ext cx="8045714" cy="4354387"/>
          </a:xfrm>
          <a:prstGeom prst="rect">
            <a:avLst/>
          </a:prstGeom>
          <a:ln w="28575">
            <a:solidFill>
              <a:schemeClr val="accent1"/>
            </a:solidFill>
          </a:ln>
        </p:spPr>
      </p:pic>
      <p:sp>
        <p:nvSpPr>
          <p:cNvPr id="6" name="Content Placeholder 5"/>
          <p:cNvSpPr>
            <a:spLocks noGrp="1"/>
          </p:cNvSpPr>
          <p:nvPr>
            <p:ph sz="half" idx="2"/>
          </p:nvPr>
        </p:nvSpPr>
        <p:spPr>
          <a:xfrm>
            <a:off x="3048" y="5102905"/>
            <a:ext cx="12188952" cy="1188720"/>
          </a:xfrm>
        </p:spPr>
        <p:txBody>
          <a:bodyPr>
            <a:spAutoFit/>
          </a:bodyPr>
          <a:lstStyle/>
          <a:p>
            <a:pPr algn="just">
              <a:spcAft>
                <a:spcPts val="600"/>
              </a:spcAft>
            </a:pPr>
            <a:r>
              <a:rPr lang="en-US" sz="1800" dirty="0"/>
              <a:t>To add a more specific filtering condition you can click on the arrow (</a:t>
            </a:r>
            <a:r>
              <a:rPr lang="en-US" sz="1800" i="1" dirty="0"/>
              <a:t>red box</a:t>
            </a:r>
            <a:r>
              <a:rPr lang="en-US" sz="1800" dirty="0"/>
              <a:t>).</a:t>
            </a:r>
          </a:p>
          <a:p>
            <a:pPr algn="just">
              <a:spcAft>
                <a:spcPts val="600"/>
              </a:spcAft>
            </a:pPr>
            <a:r>
              <a:rPr lang="en-US" sz="1800" dirty="0">
                <a:latin typeface="+mn-lt"/>
              </a:rPr>
              <a:t>Check “Only include injections that match the following conditions” (</a:t>
            </a:r>
            <a:r>
              <a:rPr lang="en-US" sz="1800" i="1" dirty="0">
                <a:latin typeface="+mn-lt"/>
              </a:rPr>
              <a:t>blue box</a:t>
            </a:r>
            <a:r>
              <a:rPr lang="en-US" sz="1800" dirty="0">
                <a:latin typeface="+mn-lt"/>
              </a:rPr>
              <a:t>).</a:t>
            </a:r>
          </a:p>
          <a:p>
            <a:pPr algn="just">
              <a:spcAft>
                <a:spcPts val="600"/>
              </a:spcAft>
            </a:pPr>
            <a:r>
              <a:rPr lang="en-US" sz="1800" dirty="0">
                <a:latin typeface="+mn-lt"/>
              </a:rPr>
              <a:t>In this example I will keep only injections that contain “CTL” in their name. </a:t>
            </a:r>
          </a:p>
        </p:txBody>
      </p:sp>
      <p:sp>
        <p:nvSpPr>
          <p:cNvPr id="4" name="Title 3"/>
          <p:cNvSpPr>
            <a:spLocks noGrp="1"/>
          </p:cNvSpPr>
          <p:nvPr>
            <p:ph type="title"/>
          </p:nvPr>
        </p:nvSpPr>
        <p:spPr/>
        <p:txBody>
          <a:bodyPr/>
          <a:lstStyle/>
          <a:p>
            <a:r>
              <a:rPr lang="en-US" dirty="0"/>
              <a:t>Create a Check Standard sheet</a:t>
            </a:r>
          </a:p>
        </p:txBody>
      </p:sp>
      <p:sp>
        <p:nvSpPr>
          <p:cNvPr id="11" name="Rectangle 10"/>
          <p:cNvSpPr/>
          <p:nvPr/>
        </p:nvSpPr>
        <p:spPr bwMode="auto">
          <a:xfrm flipH="1">
            <a:off x="2838710" y="1138963"/>
            <a:ext cx="133089" cy="12257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2" name="Rectangle 11">
            <a:extLst>
              <a:ext uri="{FF2B5EF4-FFF2-40B4-BE49-F238E27FC236}">
                <a16:creationId xmlns:a16="http://schemas.microsoft.com/office/drawing/2014/main" id="{58B2F887-36FD-4286-8E46-AB176C3A4EE8}"/>
              </a:ext>
            </a:extLst>
          </p:cNvPr>
          <p:cNvSpPr/>
          <p:nvPr/>
        </p:nvSpPr>
        <p:spPr bwMode="auto">
          <a:xfrm>
            <a:off x="3759198" y="2486221"/>
            <a:ext cx="1278469" cy="105637"/>
          </a:xfrm>
          <a:prstGeom prst="rect">
            <a:avLst/>
          </a:prstGeom>
          <a:solidFill>
            <a:schemeClr val="accent1">
              <a:alpha val="20000"/>
            </a:schemeClr>
          </a:solidFill>
          <a:ln w="19050"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695938788"/>
      </p:ext>
    </p:extLst>
  </p:cSld>
  <p:clrMapOvr>
    <a:masterClrMapping/>
  </p:clrMapOvr>
  <p:transition>
    <p:fade/>
  </p:transition>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D33C14-F68D-4057-A4FF-05A7572B3D6D}"/>
              </a:ext>
            </a:extLst>
          </p:cNvPr>
          <p:cNvPicPr>
            <a:picLocks noGrp="1" noChangeAspect="1"/>
          </p:cNvPicPr>
          <p:nvPr>
            <p:ph sz="half" idx="1"/>
          </p:nvPr>
        </p:nvPicPr>
        <p:blipFill rotWithShape="1">
          <a:blip r:embed="rId2"/>
          <a:srcRect b="3786"/>
          <a:stretch/>
        </p:blipFill>
        <p:spPr>
          <a:xfrm>
            <a:off x="1389870" y="640080"/>
            <a:ext cx="9412261" cy="5093970"/>
          </a:xfrm>
          <a:prstGeom prst="rect">
            <a:avLst/>
          </a:prstGeom>
          <a:ln w="28575">
            <a:solidFill>
              <a:schemeClr val="accent1"/>
            </a:solidFill>
          </a:ln>
        </p:spPr>
      </p:pic>
      <p:sp>
        <p:nvSpPr>
          <p:cNvPr id="6" name="Content Placeholder 5"/>
          <p:cNvSpPr>
            <a:spLocks noGrp="1"/>
          </p:cNvSpPr>
          <p:nvPr>
            <p:ph sz="half" idx="2"/>
          </p:nvPr>
        </p:nvSpPr>
        <p:spPr>
          <a:xfrm>
            <a:off x="0" y="5842200"/>
            <a:ext cx="12188952" cy="457200"/>
          </a:xfrm>
        </p:spPr>
        <p:txBody>
          <a:bodyPr>
            <a:spAutoFit/>
          </a:bodyPr>
          <a:lstStyle/>
          <a:p>
            <a:pPr algn="just">
              <a:spcAft>
                <a:spcPts val="600"/>
              </a:spcAft>
            </a:pPr>
            <a:endParaRPr lang="en-US" sz="1600" dirty="0">
              <a:latin typeface="+mn-lt"/>
            </a:endParaRPr>
          </a:p>
        </p:txBody>
      </p:sp>
      <p:sp>
        <p:nvSpPr>
          <p:cNvPr id="4" name="Title 3"/>
          <p:cNvSpPr>
            <a:spLocks noGrp="1"/>
          </p:cNvSpPr>
          <p:nvPr>
            <p:ph type="title"/>
          </p:nvPr>
        </p:nvSpPr>
        <p:spPr/>
        <p:txBody>
          <a:bodyPr/>
          <a:lstStyle/>
          <a:p>
            <a:r>
              <a:rPr lang="en-US" dirty="0"/>
              <a:t>Create a Check Standard sheet</a:t>
            </a:r>
          </a:p>
        </p:txBody>
      </p:sp>
    </p:spTree>
    <p:extLst>
      <p:ext uri="{BB962C8B-B14F-4D97-AF65-F5344CB8AC3E}">
        <p14:creationId xmlns:p14="http://schemas.microsoft.com/office/powerpoint/2010/main" val="39822610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Chromeleon Architecture</a:t>
            </a:r>
          </a:p>
        </p:txBody>
      </p:sp>
      <p:pic>
        <p:nvPicPr>
          <p:cNvPr id="2054" name="Picture 6" descr="Related image"/>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a:stretch/>
        </p:blipFill>
        <p:spPr bwMode="auto">
          <a:xfrm>
            <a:off x="2855305" y="640080"/>
            <a:ext cx="6459005" cy="3931920"/>
          </a:xfrm>
          <a:prstGeom prst="rect">
            <a:avLst/>
          </a:prstGeom>
          <a:noFill/>
          <a:ln w="28575">
            <a:solidFill>
              <a:schemeClr val="accent1"/>
            </a:solidFill>
          </a:ln>
          <a:effectLst/>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10"/>
          </p:nvPr>
        </p:nvSpPr>
        <p:spPr>
          <a:xfrm>
            <a:off x="0" y="4730584"/>
            <a:ext cx="12191999" cy="1569652"/>
          </a:xfrm>
          <a:prstGeom prst="rect">
            <a:avLst/>
          </a:prstGeom>
          <a:solidFill>
            <a:schemeClr val="accent1">
              <a:lumMod val="60000"/>
              <a:lumOff val="40000"/>
            </a:schemeClr>
          </a:solidFill>
          <a:ln>
            <a:solidFill>
              <a:schemeClr val="accent1">
                <a:lumMod val="60000"/>
                <a:lumOff val="40000"/>
              </a:schemeClr>
            </a:solidFill>
          </a:ln>
          <a:effectLst/>
        </p:spPr>
        <p:txBody>
          <a:bodyPr wrap="square">
            <a:spAutoFit/>
          </a:bodyPr>
          <a:lstStyle/>
          <a:p>
            <a:pPr algn="just"/>
            <a:r>
              <a:rPr lang="en-US" dirty="0"/>
              <a:t>The Chromeleon 7.2 workstation is a client/server program, which allows operation of the data system locally or in a network.</a:t>
            </a:r>
          </a:p>
          <a:p>
            <a:pPr algn="just"/>
            <a:r>
              <a:rPr lang="en-US" b="1" dirty="0">
                <a:solidFill>
                  <a:schemeClr val="accent1">
                    <a:lumMod val="50000"/>
                  </a:schemeClr>
                </a:solidFill>
              </a:rPr>
              <a:t>Client</a:t>
            </a:r>
            <a:r>
              <a:rPr lang="en-US" dirty="0">
                <a:solidFill>
                  <a:schemeClr val="tx1"/>
                </a:solidFill>
              </a:rPr>
              <a:t>:</a:t>
            </a:r>
            <a:r>
              <a:rPr lang="en-US" dirty="0"/>
              <a:t> The Chromeleon program is referred to as the client. </a:t>
            </a:r>
          </a:p>
          <a:p>
            <a:pPr lvl="1" algn="just"/>
            <a:r>
              <a:rPr lang="en-US" dirty="0"/>
              <a:t>The user can perform tasks such as creating Instrument and Processing Methods, viewing data, searching for samples, etc.</a:t>
            </a:r>
          </a:p>
          <a:p>
            <a:pPr algn="just"/>
            <a:r>
              <a:rPr lang="en-US" b="1" dirty="0">
                <a:solidFill>
                  <a:schemeClr val="accent1">
                    <a:lumMod val="50000"/>
                  </a:schemeClr>
                </a:solidFill>
              </a:rPr>
              <a:t>Server (Instrument Controller)</a:t>
            </a:r>
            <a:r>
              <a:rPr lang="en-US" dirty="0">
                <a:solidFill>
                  <a:schemeClr val="tx1"/>
                </a:solidFill>
              </a:rPr>
              <a:t>: </a:t>
            </a:r>
            <a:r>
              <a:rPr lang="en-US" dirty="0"/>
              <a:t>The Instrument Controller PC is connected directly to the modules. </a:t>
            </a:r>
          </a:p>
          <a:p>
            <a:pPr lvl="1" algn="just"/>
            <a:r>
              <a:rPr lang="en-US" dirty="0"/>
              <a:t>The Instrument Controller executes the active control or communication to the modules that are powered on and configured to the Instrument.</a:t>
            </a:r>
          </a:p>
        </p:txBody>
      </p:sp>
    </p:spTree>
    <p:extLst>
      <p:ext uri="{BB962C8B-B14F-4D97-AF65-F5344CB8AC3E}">
        <p14:creationId xmlns:p14="http://schemas.microsoft.com/office/powerpoint/2010/main" val="410178509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1524" y="5560174"/>
            <a:ext cx="12188952" cy="731520"/>
          </a:xfrm>
        </p:spPr>
        <p:txBody>
          <a:bodyPr/>
          <a:lstStyle/>
          <a:p>
            <a:pPr algn="just"/>
            <a:r>
              <a:rPr lang="en-US" sz="1800" dirty="0"/>
              <a:t>Within the Console window the user can control Instruments, navigate through all data and use and manage </a:t>
            </a:r>
            <a:r>
              <a:rPr lang="en-US" sz="1800" dirty="0" err="1"/>
              <a:t>eWorkflows</a:t>
            </a:r>
            <a:r>
              <a:rPr lang="en-US" sz="1800" dirty="0"/>
              <a:t>.</a:t>
            </a:r>
          </a:p>
        </p:txBody>
      </p:sp>
      <p:sp>
        <p:nvSpPr>
          <p:cNvPr id="4" name="Title 3"/>
          <p:cNvSpPr>
            <a:spLocks noGrp="1"/>
          </p:cNvSpPr>
          <p:nvPr>
            <p:ph type="title"/>
          </p:nvPr>
        </p:nvSpPr>
        <p:spPr/>
        <p:txBody>
          <a:bodyPr/>
          <a:lstStyle/>
          <a:p>
            <a:r>
              <a:rPr lang="en-US" dirty="0"/>
              <a:t>The Chromeleon Console</a:t>
            </a:r>
          </a:p>
        </p:txBody>
      </p:sp>
      <p:pic>
        <p:nvPicPr>
          <p:cNvPr id="8" name="Content Placeholder 7"/>
          <p:cNvPicPr>
            <a:picLocks noGrp="1" noChangeAspect="1"/>
          </p:cNvPicPr>
          <p:nvPr>
            <p:ph sz="half" idx="1"/>
          </p:nvPr>
        </p:nvPicPr>
        <p:blipFill>
          <a:blip r:embed="rId2"/>
          <a:stretch>
            <a:fillRect/>
          </a:stretch>
        </p:blipFill>
        <p:spPr>
          <a:xfrm>
            <a:off x="1676400" y="640080"/>
            <a:ext cx="8839200" cy="4797106"/>
          </a:xfrm>
          <a:prstGeom prst="rect">
            <a:avLst/>
          </a:prstGeom>
          <a:ln w="28575">
            <a:solidFill>
              <a:schemeClr val="accent1"/>
            </a:solidFill>
          </a:ln>
        </p:spPr>
      </p:pic>
    </p:spTree>
    <p:extLst>
      <p:ext uri="{BB962C8B-B14F-4D97-AF65-F5344CB8AC3E}">
        <p14:creationId xmlns:p14="http://schemas.microsoft.com/office/powerpoint/2010/main" val="3404690794"/>
      </p:ext>
    </p:extLst>
  </p:cSld>
  <p:clrMapOvr>
    <a:masterClrMapping/>
  </p:clrMapOvr>
  <p:transition>
    <p:fade/>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D33C14-F68D-4057-A4FF-05A7572B3D6D}"/>
              </a:ext>
            </a:extLst>
          </p:cNvPr>
          <p:cNvPicPr>
            <a:picLocks noGrp="1" noChangeAspect="1"/>
          </p:cNvPicPr>
          <p:nvPr>
            <p:ph sz="half" idx="1"/>
          </p:nvPr>
        </p:nvPicPr>
        <p:blipFill rotWithShape="1">
          <a:blip r:embed="rId2"/>
          <a:srcRect b="3786"/>
          <a:stretch/>
        </p:blipFill>
        <p:spPr>
          <a:xfrm>
            <a:off x="1389870" y="640080"/>
            <a:ext cx="9412261" cy="5093970"/>
          </a:xfrm>
          <a:prstGeom prst="rect">
            <a:avLst/>
          </a:prstGeom>
          <a:ln w="28575">
            <a:solidFill>
              <a:schemeClr val="accent1"/>
            </a:solidFill>
          </a:ln>
        </p:spPr>
      </p:pic>
      <p:sp>
        <p:nvSpPr>
          <p:cNvPr id="6" name="Content Placeholder 5"/>
          <p:cNvSpPr>
            <a:spLocks noGrp="1"/>
          </p:cNvSpPr>
          <p:nvPr>
            <p:ph sz="half" idx="2"/>
          </p:nvPr>
        </p:nvSpPr>
        <p:spPr>
          <a:xfrm>
            <a:off x="0" y="5842199"/>
            <a:ext cx="12188952" cy="457200"/>
          </a:xfrm>
        </p:spPr>
        <p:txBody>
          <a:bodyPr>
            <a:spAutoFit/>
          </a:bodyPr>
          <a:lstStyle/>
          <a:p>
            <a:pPr algn="just">
              <a:spcAft>
                <a:spcPts val="600"/>
              </a:spcAft>
            </a:pPr>
            <a:r>
              <a:rPr lang="en-US" sz="1600" dirty="0"/>
              <a:t>Now only the CTL Check Standards are displayed. </a:t>
            </a:r>
          </a:p>
        </p:txBody>
      </p:sp>
      <p:sp>
        <p:nvSpPr>
          <p:cNvPr id="4" name="Title 3"/>
          <p:cNvSpPr>
            <a:spLocks noGrp="1"/>
          </p:cNvSpPr>
          <p:nvPr>
            <p:ph type="title"/>
          </p:nvPr>
        </p:nvSpPr>
        <p:spPr/>
        <p:txBody>
          <a:bodyPr/>
          <a:lstStyle/>
          <a:p>
            <a:r>
              <a:rPr lang="en-US" dirty="0"/>
              <a:t>Create a Check Standard sheet</a:t>
            </a:r>
          </a:p>
        </p:txBody>
      </p:sp>
    </p:spTree>
    <p:extLst>
      <p:ext uri="{BB962C8B-B14F-4D97-AF65-F5344CB8AC3E}">
        <p14:creationId xmlns:p14="http://schemas.microsoft.com/office/powerpoint/2010/main" val="1262603977"/>
      </p:ext>
    </p:extLst>
  </p:cSld>
  <p:clrMapOvr>
    <a:masterClrMapping/>
  </p:clrMapOvr>
  <p:transition>
    <p:fade/>
  </p:transition>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524" y="4942913"/>
            <a:ext cx="12188952" cy="1354213"/>
          </a:xfrm>
        </p:spPr>
        <p:txBody>
          <a:bodyPr>
            <a:spAutoFit/>
          </a:bodyPr>
          <a:lstStyle/>
          <a:p>
            <a:pPr algn="just">
              <a:spcAft>
                <a:spcPts val="600"/>
              </a:spcAft>
            </a:pPr>
            <a:r>
              <a:rPr lang="fr-FR" sz="1600" dirty="0">
                <a:latin typeface="+mn-lt"/>
              </a:rPr>
              <a:t>To change the formula of the last </a:t>
            </a:r>
            <a:r>
              <a:rPr lang="fr-FR" sz="1600" dirty="0" err="1">
                <a:latin typeface="+mn-lt"/>
              </a:rPr>
              <a:t>column</a:t>
            </a:r>
            <a:r>
              <a:rPr lang="fr-FR" sz="1600" dirty="0">
                <a:latin typeface="+mn-lt"/>
              </a:rPr>
              <a:t>, go to the </a:t>
            </a:r>
            <a:r>
              <a:rPr lang="fr-FR" sz="1600" dirty="0" err="1">
                <a:latin typeface="+mn-lt"/>
              </a:rPr>
              <a:t>column</a:t>
            </a:r>
            <a:r>
              <a:rPr lang="fr-FR" sz="1600" dirty="0">
                <a:latin typeface="+mn-lt"/>
              </a:rPr>
              <a:t> header. </a:t>
            </a:r>
          </a:p>
          <a:p>
            <a:pPr algn="just">
              <a:spcAft>
                <a:spcPts val="600"/>
              </a:spcAft>
            </a:pPr>
            <a:r>
              <a:rPr lang="fr-FR" sz="1600" dirty="0">
                <a:latin typeface="+mn-lt"/>
              </a:rPr>
              <a:t>Table Tools &gt; </a:t>
            </a:r>
            <a:r>
              <a:rPr lang="fr-FR" sz="1600" dirty="0" err="1">
                <a:latin typeface="+mn-lt"/>
              </a:rPr>
              <a:t>Summary</a:t>
            </a:r>
            <a:r>
              <a:rPr lang="fr-FR" sz="1600" dirty="0">
                <a:latin typeface="+mn-lt"/>
              </a:rPr>
              <a:t> Table &gt; </a:t>
            </a:r>
            <a:r>
              <a:rPr lang="fr-FR" sz="1600" dirty="0" err="1">
                <a:latin typeface="+mn-lt"/>
              </a:rPr>
              <a:t>Column</a:t>
            </a:r>
            <a:r>
              <a:rPr lang="fr-FR" sz="1600" dirty="0">
                <a:latin typeface="+mn-lt"/>
              </a:rPr>
              <a:t> </a:t>
            </a:r>
            <a:r>
              <a:rPr lang="fr-FR" sz="1600" dirty="0" err="1">
                <a:latin typeface="+mn-lt"/>
              </a:rPr>
              <a:t>Properties</a:t>
            </a:r>
            <a:r>
              <a:rPr lang="fr-FR" sz="1600" dirty="0">
                <a:latin typeface="+mn-lt"/>
              </a:rPr>
              <a:t> &gt; Click    .</a:t>
            </a:r>
          </a:p>
          <a:p>
            <a:pPr algn="just">
              <a:spcAft>
                <a:spcPts val="600"/>
              </a:spcAft>
            </a:pPr>
            <a:r>
              <a:rPr lang="fr-FR" sz="1600" dirty="0">
                <a:latin typeface="+mn-lt"/>
              </a:rPr>
              <a:t>A pop-up </a:t>
            </a:r>
            <a:r>
              <a:rPr lang="fr-FR" sz="1600" dirty="0" err="1">
                <a:latin typeface="+mn-lt"/>
              </a:rPr>
              <a:t>window</a:t>
            </a:r>
            <a:r>
              <a:rPr lang="fr-FR" sz="1600" dirty="0">
                <a:latin typeface="+mn-lt"/>
              </a:rPr>
              <a:t> opens and select </a:t>
            </a:r>
            <a:r>
              <a:rPr lang="fr-FR" sz="1600" dirty="0" err="1">
                <a:latin typeface="+mn-lt"/>
              </a:rPr>
              <a:t>Catergories</a:t>
            </a:r>
            <a:r>
              <a:rPr lang="fr-FR" sz="1600" dirty="0">
                <a:latin typeface="+mn-lt"/>
              </a:rPr>
              <a:t> &gt; Peak </a:t>
            </a:r>
            <a:r>
              <a:rPr lang="fr-FR" sz="1600" dirty="0" err="1">
                <a:latin typeface="+mn-lt"/>
              </a:rPr>
              <a:t>Results</a:t>
            </a:r>
            <a:r>
              <a:rPr lang="fr-FR" sz="1600" dirty="0">
                <a:latin typeface="+mn-lt"/>
              </a:rPr>
              <a:t> and Variables &gt; </a:t>
            </a:r>
            <a:r>
              <a:rPr lang="fr-FR" sz="1600" dirty="0" err="1">
                <a:latin typeface="+mn-lt"/>
              </a:rPr>
              <a:t>Amount</a:t>
            </a:r>
            <a:r>
              <a:rPr lang="fr-FR" sz="1600" dirty="0">
                <a:latin typeface="+mn-lt"/>
              </a:rPr>
              <a:t> </a:t>
            </a:r>
            <a:r>
              <a:rPr lang="fr-FR" sz="1600" dirty="0" err="1">
                <a:latin typeface="+mn-lt"/>
              </a:rPr>
              <a:t>Deviation</a:t>
            </a:r>
            <a:endParaRPr lang="fr-FR" sz="1600" dirty="0">
              <a:latin typeface="+mn-lt"/>
            </a:endParaRPr>
          </a:p>
          <a:p>
            <a:pPr algn="just">
              <a:spcAft>
                <a:spcPts val="600"/>
              </a:spcAft>
            </a:pPr>
            <a:r>
              <a:rPr lang="fr-FR" sz="1600" dirty="0">
                <a:latin typeface="+mn-lt"/>
              </a:rPr>
              <a:t>Click OK.</a:t>
            </a:r>
          </a:p>
        </p:txBody>
      </p:sp>
      <p:sp>
        <p:nvSpPr>
          <p:cNvPr id="4" name="Title 3"/>
          <p:cNvSpPr>
            <a:spLocks noGrp="1"/>
          </p:cNvSpPr>
          <p:nvPr>
            <p:ph type="title"/>
          </p:nvPr>
        </p:nvSpPr>
        <p:spPr/>
        <p:txBody>
          <a:bodyPr/>
          <a:lstStyle/>
          <a:p>
            <a:r>
              <a:rPr lang="en-US" dirty="0"/>
              <a:t>Create a Check Standard sheet</a:t>
            </a:r>
          </a:p>
        </p:txBody>
      </p:sp>
      <p:pic>
        <p:nvPicPr>
          <p:cNvPr id="11" name="Content Placeholder 10">
            <a:extLst>
              <a:ext uri="{FF2B5EF4-FFF2-40B4-BE49-F238E27FC236}">
                <a16:creationId xmlns:a16="http://schemas.microsoft.com/office/drawing/2014/main" id="{E4AD7AD0-F55D-4FF7-A21B-7599DA48557F}"/>
              </a:ext>
            </a:extLst>
          </p:cNvPr>
          <p:cNvPicPr>
            <a:picLocks noGrp="1" noChangeAspect="1"/>
          </p:cNvPicPr>
          <p:nvPr>
            <p:ph sz="half" idx="1"/>
          </p:nvPr>
        </p:nvPicPr>
        <p:blipFill rotWithShape="1">
          <a:blip r:embed="rId2"/>
          <a:srcRect b="3786"/>
          <a:stretch/>
        </p:blipFill>
        <p:spPr>
          <a:xfrm>
            <a:off x="2208081" y="640080"/>
            <a:ext cx="7775839" cy="4208330"/>
          </a:xfrm>
          <a:prstGeom prst="rect">
            <a:avLst/>
          </a:prstGeom>
          <a:ln w="28575">
            <a:solidFill>
              <a:schemeClr val="accent1"/>
            </a:solidFill>
          </a:ln>
        </p:spPr>
      </p:pic>
      <p:pic>
        <p:nvPicPr>
          <p:cNvPr id="12" name="Picture 11">
            <a:extLst>
              <a:ext uri="{FF2B5EF4-FFF2-40B4-BE49-F238E27FC236}">
                <a16:creationId xmlns:a16="http://schemas.microsoft.com/office/drawing/2014/main" id="{E96D523F-9FBF-4C53-9F58-036D4D2105A8}"/>
              </a:ext>
            </a:extLst>
          </p:cNvPr>
          <p:cNvPicPr>
            <a:picLocks noChangeAspect="1"/>
          </p:cNvPicPr>
          <p:nvPr/>
        </p:nvPicPr>
        <p:blipFill rotWithShape="1">
          <a:blip r:embed="rId3"/>
          <a:srcRect l="12014" t="20953" r="22820" b="22333"/>
          <a:stretch/>
        </p:blipFill>
        <p:spPr>
          <a:xfrm flipH="1">
            <a:off x="5549193" y="5421656"/>
            <a:ext cx="147665" cy="143933"/>
          </a:xfrm>
          <a:prstGeom prst="rect">
            <a:avLst/>
          </a:prstGeom>
        </p:spPr>
      </p:pic>
    </p:spTree>
    <p:extLst>
      <p:ext uri="{BB962C8B-B14F-4D97-AF65-F5344CB8AC3E}">
        <p14:creationId xmlns:p14="http://schemas.microsoft.com/office/powerpoint/2010/main" val="425641938"/>
      </p:ext>
    </p:extLst>
  </p:cSld>
  <p:clrMapOvr>
    <a:masterClrMapping/>
  </p:clrMapOvr>
  <p:transition>
    <p:fade/>
  </p:transition>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523" y="5469222"/>
            <a:ext cx="12188952" cy="822960"/>
          </a:xfrm>
        </p:spPr>
        <p:txBody>
          <a:bodyPr>
            <a:spAutoFit/>
          </a:bodyPr>
          <a:lstStyle/>
          <a:p>
            <a:pPr algn="just">
              <a:spcAft>
                <a:spcPts val="600"/>
              </a:spcAft>
            </a:pPr>
            <a:r>
              <a:rPr lang="fr-FR" sz="1800" dirty="0">
                <a:latin typeface="+mn-lt"/>
              </a:rPr>
              <a:t>In the formula </a:t>
            </a:r>
            <a:r>
              <a:rPr lang="fr-FR" sz="1800" dirty="0" err="1">
                <a:latin typeface="+mn-lt"/>
              </a:rPr>
              <a:t>peak.amount_deviation</a:t>
            </a:r>
            <a:r>
              <a:rPr lang="fr-FR" sz="1800" dirty="0">
                <a:latin typeface="+mn-lt"/>
              </a:rPr>
              <a:t>(</a:t>
            </a:r>
            <a:r>
              <a:rPr lang="fr-FR" sz="1800" dirty="0"/>
              <a:t>"abs</a:t>
            </a:r>
            <a:r>
              <a:rPr lang="fr-FR" sz="1800" dirty="0">
                <a:latin typeface="+mn-lt"/>
              </a:rPr>
              <a:t>") change « abs » by « rel »</a:t>
            </a:r>
          </a:p>
          <a:p>
            <a:pPr algn="just">
              <a:spcAft>
                <a:spcPts val="600"/>
              </a:spcAft>
            </a:pPr>
            <a:r>
              <a:rPr lang="fr-FR" sz="1800" dirty="0">
                <a:latin typeface="+mn-lt"/>
              </a:rPr>
              <a:t>Click OK. </a:t>
            </a:r>
          </a:p>
        </p:txBody>
      </p:sp>
      <p:sp>
        <p:nvSpPr>
          <p:cNvPr id="4" name="Title 3"/>
          <p:cNvSpPr>
            <a:spLocks noGrp="1"/>
          </p:cNvSpPr>
          <p:nvPr>
            <p:ph type="title"/>
          </p:nvPr>
        </p:nvSpPr>
        <p:spPr/>
        <p:txBody>
          <a:bodyPr/>
          <a:lstStyle/>
          <a:p>
            <a:r>
              <a:rPr lang="en-US" dirty="0"/>
              <a:t>Create a Check Standard sheet</a:t>
            </a:r>
          </a:p>
        </p:txBody>
      </p:sp>
      <p:pic>
        <p:nvPicPr>
          <p:cNvPr id="8" name="Content Placeholder 7">
            <a:extLst>
              <a:ext uri="{FF2B5EF4-FFF2-40B4-BE49-F238E27FC236}">
                <a16:creationId xmlns:a16="http://schemas.microsoft.com/office/drawing/2014/main" id="{FE4EB2BD-FA4B-4306-B4CB-65E38E2847C4}"/>
              </a:ext>
            </a:extLst>
          </p:cNvPr>
          <p:cNvPicPr>
            <a:picLocks noGrp="1" noChangeAspect="1"/>
          </p:cNvPicPr>
          <p:nvPr>
            <p:ph sz="half" idx="1"/>
          </p:nvPr>
        </p:nvPicPr>
        <p:blipFill rotWithShape="1">
          <a:blip r:embed="rId2"/>
          <a:srcRect b="3787"/>
          <a:stretch/>
        </p:blipFill>
        <p:spPr>
          <a:xfrm>
            <a:off x="1730708" y="640080"/>
            <a:ext cx="8730585" cy="4725042"/>
          </a:xfrm>
          <a:prstGeom prst="rect">
            <a:avLst/>
          </a:prstGeom>
          <a:ln w="28575">
            <a:solidFill>
              <a:schemeClr val="accent1"/>
            </a:solidFill>
          </a:ln>
        </p:spPr>
      </p:pic>
    </p:spTree>
    <p:extLst>
      <p:ext uri="{BB962C8B-B14F-4D97-AF65-F5344CB8AC3E}">
        <p14:creationId xmlns:p14="http://schemas.microsoft.com/office/powerpoint/2010/main" val="3058110813"/>
      </p:ext>
    </p:extLst>
  </p:cSld>
  <p:clrMapOvr>
    <a:masterClrMapping/>
  </p:clrMapOvr>
  <p:transition>
    <p:fade/>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0" y="5843519"/>
            <a:ext cx="12188952" cy="457200"/>
          </a:xfrm>
        </p:spPr>
        <p:txBody>
          <a:bodyPr>
            <a:spAutoFit/>
          </a:bodyPr>
          <a:lstStyle/>
          <a:p>
            <a:pPr algn="just">
              <a:spcAft>
                <a:spcPts val="600"/>
              </a:spcAft>
            </a:pPr>
            <a:r>
              <a:rPr lang="fr-FR" sz="1800" dirty="0" err="1">
                <a:latin typeface="+mn-lt"/>
              </a:rPr>
              <a:t>Now</a:t>
            </a:r>
            <a:r>
              <a:rPr lang="fr-FR" sz="1800" dirty="0">
                <a:latin typeface="+mn-lt"/>
              </a:rPr>
              <a:t> the relative </a:t>
            </a:r>
            <a:r>
              <a:rPr lang="fr-FR" sz="1800" dirty="0" err="1">
                <a:latin typeface="+mn-lt"/>
              </a:rPr>
              <a:t>difference</a:t>
            </a:r>
            <a:r>
              <a:rPr lang="fr-FR" sz="1800" dirty="0">
                <a:latin typeface="+mn-lt"/>
              </a:rPr>
              <a:t> </a:t>
            </a:r>
            <a:r>
              <a:rPr lang="fr-FR" sz="1800" dirty="0" err="1">
                <a:latin typeface="+mn-lt"/>
              </a:rPr>
              <a:t>between</a:t>
            </a:r>
            <a:r>
              <a:rPr lang="fr-FR" sz="1800" dirty="0">
                <a:latin typeface="+mn-lt"/>
              </a:rPr>
              <a:t> the </a:t>
            </a:r>
            <a:r>
              <a:rPr lang="fr-FR" sz="1800" dirty="0" err="1">
                <a:latin typeface="+mn-lt"/>
              </a:rPr>
              <a:t>theoretical</a:t>
            </a:r>
            <a:r>
              <a:rPr lang="fr-FR" sz="1800" dirty="0">
                <a:latin typeface="+mn-lt"/>
              </a:rPr>
              <a:t> concentration and the </a:t>
            </a:r>
            <a:r>
              <a:rPr lang="fr-FR" sz="1800" dirty="0" err="1">
                <a:latin typeface="+mn-lt"/>
              </a:rPr>
              <a:t>calculated</a:t>
            </a:r>
            <a:r>
              <a:rPr lang="fr-FR" sz="1800" dirty="0">
                <a:latin typeface="+mn-lt"/>
              </a:rPr>
              <a:t> concentration </a:t>
            </a:r>
            <a:r>
              <a:rPr lang="fr-FR" sz="1800" dirty="0" err="1">
                <a:latin typeface="+mn-lt"/>
              </a:rPr>
              <a:t>is</a:t>
            </a:r>
            <a:r>
              <a:rPr lang="fr-FR" sz="1800" dirty="0">
                <a:latin typeface="+mn-lt"/>
              </a:rPr>
              <a:t> </a:t>
            </a:r>
            <a:r>
              <a:rPr lang="fr-FR" sz="1800" dirty="0" err="1">
                <a:latin typeface="+mn-lt"/>
              </a:rPr>
              <a:t>displayed</a:t>
            </a:r>
            <a:r>
              <a:rPr lang="fr-FR" sz="1800" dirty="0">
                <a:latin typeface="+mn-lt"/>
              </a:rPr>
              <a:t>. </a:t>
            </a:r>
          </a:p>
        </p:txBody>
      </p:sp>
      <p:sp>
        <p:nvSpPr>
          <p:cNvPr id="4" name="Title 3"/>
          <p:cNvSpPr>
            <a:spLocks noGrp="1"/>
          </p:cNvSpPr>
          <p:nvPr>
            <p:ph type="title"/>
          </p:nvPr>
        </p:nvSpPr>
        <p:spPr/>
        <p:txBody>
          <a:bodyPr/>
          <a:lstStyle/>
          <a:p>
            <a:r>
              <a:rPr lang="en-US" dirty="0"/>
              <a:t>Create a Check Standard sheet</a:t>
            </a:r>
          </a:p>
        </p:txBody>
      </p:sp>
      <p:pic>
        <p:nvPicPr>
          <p:cNvPr id="5" name="Content Placeholder 4">
            <a:extLst>
              <a:ext uri="{FF2B5EF4-FFF2-40B4-BE49-F238E27FC236}">
                <a16:creationId xmlns:a16="http://schemas.microsoft.com/office/drawing/2014/main" id="{2829FA78-B9F7-4784-9C24-30A5EBADF75D}"/>
              </a:ext>
            </a:extLst>
          </p:cNvPr>
          <p:cNvPicPr>
            <a:picLocks noGrp="1" noChangeAspect="1"/>
          </p:cNvPicPr>
          <p:nvPr>
            <p:ph sz="half" idx="1"/>
          </p:nvPr>
        </p:nvPicPr>
        <p:blipFill rotWithShape="1">
          <a:blip r:embed="rId2"/>
          <a:srcRect b="4058"/>
          <a:stretch/>
        </p:blipFill>
        <p:spPr>
          <a:xfrm>
            <a:off x="1376515" y="640080"/>
            <a:ext cx="9438971" cy="5093970"/>
          </a:xfrm>
          <a:prstGeom prst="rect">
            <a:avLst/>
          </a:prstGeom>
          <a:ln w="28575">
            <a:solidFill>
              <a:schemeClr val="accent1"/>
            </a:solidFill>
          </a:ln>
        </p:spPr>
      </p:pic>
    </p:spTree>
    <p:extLst>
      <p:ext uri="{BB962C8B-B14F-4D97-AF65-F5344CB8AC3E}">
        <p14:creationId xmlns:p14="http://schemas.microsoft.com/office/powerpoint/2010/main" val="475921612"/>
      </p:ext>
    </p:extLst>
  </p:cSld>
  <p:clrMapOvr>
    <a:masterClrMapping/>
  </p:clrMapOvr>
  <p:transition>
    <p:fade/>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29FA78-B9F7-4784-9C24-30A5EBADF75D}"/>
              </a:ext>
            </a:extLst>
          </p:cNvPr>
          <p:cNvPicPr>
            <a:picLocks noGrp="1" noChangeAspect="1"/>
          </p:cNvPicPr>
          <p:nvPr>
            <p:ph sz="half" idx="1"/>
          </p:nvPr>
        </p:nvPicPr>
        <p:blipFill rotWithShape="1">
          <a:blip r:embed="rId2"/>
          <a:srcRect b="4058"/>
          <a:stretch/>
        </p:blipFill>
        <p:spPr>
          <a:xfrm>
            <a:off x="1666351" y="640080"/>
            <a:ext cx="8859298" cy="4781135"/>
          </a:xfrm>
          <a:prstGeom prst="rect">
            <a:avLst/>
          </a:prstGeom>
          <a:ln w="28575">
            <a:solidFill>
              <a:schemeClr val="accent1"/>
            </a:solidFill>
          </a:ln>
        </p:spPr>
      </p:pic>
      <p:sp>
        <p:nvSpPr>
          <p:cNvPr id="6" name="Content Placeholder 5"/>
          <p:cNvSpPr>
            <a:spLocks noGrp="1"/>
          </p:cNvSpPr>
          <p:nvPr>
            <p:ph sz="half" idx="2"/>
          </p:nvPr>
        </p:nvSpPr>
        <p:spPr>
          <a:xfrm>
            <a:off x="1524" y="5531282"/>
            <a:ext cx="12188952" cy="769437"/>
          </a:xfrm>
        </p:spPr>
        <p:txBody>
          <a:bodyPr>
            <a:spAutoFit/>
          </a:bodyPr>
          <a:lstStyle/>
          <a:p>
            <a:pPr algn="just">
              <a:spcAft>
                <a:spcPts val="600"/>
              </a:spcAft>
            </a:pPr>
            <a:r>
              <a:rPr lang="fr-FR" sz="1800" dirty="0">
                <a:latin typeface="+mn-lt"/>
              </a:rPr>
              <a:t>You can </a:t>
            </a:r>
            <a:r>
              <a:rPr lang="fr-FR" sz="1800" dirty="0" err="1">
                <a:latin typeface="+mn-lt"/>
              </a:rPr>
              <a:t>save</a:t>
            </a:r>
            <a:r>
              <a:rPr lang="fr-FR" sz="1800" dirty="0">
                <a:latin typeface="+mn-lt"/>
              </a:rPr>
              <a:t> the report by </a:t>
            </a:r>
            <a:r>
              <a:rPr lang="fr-FR" sz="1800" dirty="0" err="1">
                <a:latin typeface="+mn-lt"/>
              </a:rPr>
              <a:t>clicking</a:t>
            </a:r>
            <a:r>
              <a:rPr lang="fr-FR" sz="1800" dirty="0">
                <a:latin typeface="+mn-lt"/>
              </a:rPr>
              <a:t> Save (</a:t>
            </a:r>
            <a:r>
              <a:rPr lang="fr-FR" sz="1800" i="1" dirty="0" err="1">
                <a:latin typeface="+mn-lt"/>
              </a:rPr>
              <a:t>red</a:t>
            </a:r>
            <a:r>
              <a:rPr lang="fr-FR" sz="1800" i="1" dirty="0">
                <a:latin typeface="+mn-lt"/>
              </a:rPr>
              <a:t> box</a:t>
            </a:r>
            <a:r>
              <a:rPr lang="fr-FR" sz="1800" dirty="0">
                <a:latin typeface="+mn-lt"/>
              </a:rPr>
              <a:t>).</a:t>
            </a:r>
          </a:p>
          <a:p>
            <a:pPr algn="just">
              <a:spcAft>
                <a:spcPts val="600"/>
              </a:spcAft>
            </a:pPr>
            <a:r>
              <a:rPr lang="fr-FR" sz="1800" b="1" u="sng" dirty="0">
                <a:solidFill>
                  <a:schemeClr val="accent4"/>
                </a:solidFill>
                <a:latin typeface="+mn-lt"/>
              </a:rPr>
              <a:t>NOTE</a:t>
            </a:r>
            <a:r>
              <a:rPr lang="fr-FR" sz="1800" dirty="0">
                <a:latin typeface="+mn-lt"/>
              </a:rPr>
              <a:t>: </a:t>
            </a:r>
            <a:r>
              <a:rPr lang="fr-FR" sz="1800" dirty="0" err="1">
                <a:latin typeface="+mn-lt"/>
              </a:rPr>
              <a:t>you</a:t>
            </a:r>
            <a:r>
              <a:rPr lang="fr-FR" sz="1800" dirty="0">
                <a:latin typeface="+mn-lt"/>
              </a:rPr>
              <a:t> can </a:t>
            </a:r>
            <a:r>
              <a:rPr lang="fr-FR" sz="1800" dirty="0" err="1">
                <a:latin typeface="+mn-lt"/>
              </a:rPr>
              <a:t>create</a:t>
            </a:r>
            <a:r>
              <a:rPr lang="fr-FR" sz="1800" dirty="0">
                <a:latin typeface="+mn-lt"/>
              </a:rPr>
              <a:t> as </a:t>
            </a:r>
            <a:r>
              <a:rPr lang="fr-FR" sz="1800" dirty="0" err="1">
                <a:latin typeface="+mn-lt"/>
              </a:rPr>
              <a:t>many</a:t>
            </a:r>
            <a:r>
              <a:rPr lang="fr-FR" sz="1800" dirty="0">
                <a:latin typeface="+mn-lt"/>
              </a:rPr>
              <a:t> reports as </a:t>
            </a:r>
            <a:r>
              <a:rPr lang="fr-FR" sz="1800" dirty="0" err="1">
                <a:latin typeface="+mn-lt"/>
              </a:rPr>
              <a:t>you</a:t>
            </a:r>
            <a:r>
              <a:rPr lang="fr-FR" sz="1800" dirty="0">
                <a:latin typeface="+mn-lt"/>
              </a:rPr>
              <a:t> </a:t>
            </a:r>
            <a:r>
              <a:rPr lang="fr-FR" sz="1800" dirty="0" err="1">
                <a:latin typeface="+mn-lt"/>
              </a:rPr>
              <a:t>want</a:t>
            </a:r>
            <a:r>
              <a:rPr lang="fr-FR" sz="1800" dirty="0">
                <a:latin typeface="+mn-lt"/>
              </a:rPr>
              <a:t> </a:t>
            </a:r>
            <a:r>
              <a:rPr lang="fr-FR" sz="1800" dirty="0" err="1">
                <a:latin typeface="+mn-lt"/>
              </a:rPr>
              <a:t>within</a:t>
            </a:r>
            <a:r>
              <a:rPr lang="fr-FR" sz="1800" dirty="0">
                <a:latin typeface="+mn-lt"/>
              </a:rPr>
              <a:t> a </a:t>
            </a:r>
            <a:r>
              <a:rPr lang="fr-FR" sz="1800" dirty="0" err="1">
                <a:latin typeface="+mn-lt"/>
              </a:rPr>
              <a:t>sequence</a:t>
            </a:r>
            <a:r>
              <a:rPr lang="fr-FR" sz="1800" dirty="0">
                <a:latin typeface="+mn-lt"/>
              </a:rPr>
              <a:t>. </a:t>
            </a:r>
          </a:p>
        </p:txBody>
      </p:sp>
      <p:sp>
        <p:nvSpPr>
          <p:cNvPr id="4" name="Title 3"/>
          <p:cNvSpPr>
            <a:spLocks noGrp="1"/>
          </p:cNvSpPr>
          <p:nvPr>
            <p:ph type="title"/>
          </p:nvPr>
        </p:nvSpPr>
        <p:spPr/>
        <p:txBody>
          <a:bodyPr/>
          <a:lstStyle/>
          <a:p>
            <a:r>
              <a:rPr lang="en-US" dirty="0"/>
              <a:t>Create a Check Standard sheet</a:t>
            </a:r>
          </a:p>
        </p:txBody>
      </p:sp>
      <p:sp>
        <p:nvSpPr>
          <p:cNvPr id="7" name="Rectangle 6">
            <a:extLst>
              <a:ext uri="{FF2B5EF4-FFF2-40B4-BE49-F238E27FC236}">
                <a16:creationId xmlns:a16="http://schemas.microsoft.com/office/drawing/2014/main" id="{1845252B-0EBA-4E41-B616-08AF057387B8}"/>
              </a:ext>
            </a:extLst>
          </p:cNvPr>
          <p:cNvSpPr/>
          <p:nvPr/>
        </p:nvSpPr>
        <p:spPr bwMode="auto">
          <a:xfrm flipH="1">
            <a:off x="2594234" y="3760454"/>
            <a:ext cx="133089" cy="12257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878774665"/>
      </p:ext>
    </p:extLst>
  </p:cSld>
  <p:clrMapOvr>
    <a:masterClrMapping/>
  </p:clrMapOvr>
  <p:transition>
    <p:fade/>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7: Creating an </a:t>
            </a:r>
            <a:r>
              <a:rPr lang="en-US" dirty="0" err="1"/>
              <a:t>eWorkflow</a:t>
            </a:r>
            <a:endParaRPr lang="en-US" dirty="0"/>
          </a:p>
        </p:txBody>
      </p:sp>
      <p:sp>
        <p:nvSpPr>
          <p:cNvPr id="5" name="Text Placeholder 4"/>
          <p:cNvSpPr>
            <a:spLocks noGrp="1"/>
          </p:cNvSpPr>
          <p:nvPr>
            <p:ph type="body" sz="quarter" idx="10"/>
          </p:nvPr>
        </p:nvSpPr>
        <p:spPr/>
        <p:txBody>
          <a:bodyPr/>
          <a:lstStyle/>
          <a:p>
            <a:r>
              <a:rPr lang="en-US" b="1" dirty="0"/>
              <a:t>Module 7: Creating an </a:t>
            </a:r>
            <a:r>
              <a:rPr lang="en-US" b="1" dirty="0" err="1"/>
              <a:t>eWorkflow</a:t>
            </a:r>
            <a:endParaRPr lang="en-US" b="1" dirty="0"/>
          </a:p>
        </p:txBody>
      </p:sp>
    </p:spTree>
    <p:extLst>
      <p:ext uri="{BB962C8B-B14F-4D97-AF65-F5344CB8AC3E}">
        <p14:creationId xmlns:p14="http://schemas.microsoft.com/office/powerpoint/2010/main" val="1524616439"/>
      </p:ext>
    </p:extLst>
  </p:cSld>
  <p:clrMapOvr>
    <a:masterClrMapping/>
  </p:clrMapOvr>
  <p:transition>
    <p:fade/>
  </p:transition>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5614"/>
            <a:ext cx="12188952" cy="457200"/>
          </a:xfrm>
        </p:spPr>
        <p:txBody>
          <a:bodyPr>
            <a:spAutoFit/>
          </a:bodyPr>
          <a:lstStyle/>
          <a:p>
            <a:pPr algn="just">
              <a:spcAft>
                <a:spcPts val="600"/>
              </a:spcAft>
            </a:pPr>
            <a:r>
              <a:rPr lang="en-US" sz="1800" dirty="0"/>
              <a:t>In the </a:t>
            </a:r>
            <a:r>
              <a:rPr lang="en-US" sz="1800" dirty="0" err="1"/>
              <a:t>eWorkflow</a:t>
            </a:r>
            <a:r>
              <a:rPr lang="en-US" sz="1800" dirty="0"/>
              <a:t> category bar, go to the Home ribbon, click “Create” and select “</a:t>
            </a:r>
            <a:r>
              <a:rPr lang="en-US" sz="1800" dirty="0" err="1"/>
              <a:t>eWorkflow</a:t>
            </a:r>
            <a:r>
              <a:rPr lang="en-US" sz="1800" dirty="0"/>
              <a:t>…”.</a:t>
            </a:r>
          </a:p>
        </p:txBody>
      </p:sp>
      <p:sp>
        <p:nvSpPr>
          <p:cNvPr id="3" name="Title 2"/>
          <p:cNvSpPr>
            <a:spLocks noGrp="1"/>
          </p:cNvSpPr>
          <p:nvPr>
            <p:ph type="title"/>
          </p:nvPr>
        </p:nvSpPr>
        <p:spPr/>
        <p:txBody>
          <a:bodyPr/>
          <a:lstStyle/>
          <a:p>
            <a:r>
              <a:rPr lang="en-US" dirty="0"/>
              <a:t>Creating an </a:t>
            </a:r>
            <a:r>
              <a:rPr lang="en-US" dirty="0" err="1"/>
              <a:t>eWorkflow</a:t>
            </a:r>
            <a:endParaRPr lang="en-US" dirty="0"/>
          </a:p>
        </p:txBody>
      </p:sp>
      <p:pic>
        <p:nvPicPr>
          <p:cNvPr id="4" name="Content Placeholder 3"/>
          <p:cNvPicPr>
            <a:picLocks noGrp="1" noChangeAspect="1"/>
          </p:cNvPicPr>
          <p:nvPr>
            <p:ph sz="half" idx="1"/>
          </p:nvPr>
        </p:nvPicPr>
        <p:blipFill>
          <a:blip r:embed="rId2"/>
          <a:stretch>
            <a:fillRect/>
          </a:stretch>
        </p:blipFill>
        <p:spPr>
          <a:xfrm>
            <a:off x="1405700" y="640079"/>
            <a:ext cx="9380601" cy="5090929"/>
          </a:xfrm>
          <a:prstGeom prst="rect">
            <a:avLst/>
          </a:prstGeom>
          <a:ln w="28575">
            <a:solidFill>
              <a:schemeClr val="accent1"/>
            </a:solidFill>
          </a:ln>
        </p:spPr>
      </p:pic>
    </p:spTree>
    <p:extLst>
      <p:ext uri="{BB962C8B-B14F-4D97-AF65-F5344CB8AC3E}">
        <p14:creationId xmlns:p14="http://schemas.microsoft.com/office/powerpoint/2010/main" val="197686989"/>
      </p:ext>
    </p:extLst>
  </p:cSld>
  <p:clrMapOvr>
    <a:masterClrMapping/>
  </p:clrMapOvr>
  <p:transition>
    <p:fade/>
  </p:transition>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561294"/>
            <a:ext cx="12188952" cy="731520"/>
          </a:xfrm>
        </p:spPr>
        <p:txBody>
          <a:bodyPr>
            <a:spAutoFit/>
          </a:bodyPr>
          <a:lstStyle/>
          <a:p>
            <a:pPr algn="just">
              <a:spcAft>
                <a:spcPts val="600"/>
              </a:spcAft>
            </a:pPr>
            <a:r>
              <a:rPr lang="en-US" sz="1800" dirty="0"/>
              <a:t>In the </a:t>
            </a:r>
            <a:r>
              <a:rPr lang="en-US" sz="1800" dirty="0" err="1"/>
              <a:t>eWorkflow</a:t>
            </a:r>
            <a:r>
              <a:rPr lang="en-US" sz="1800" dirty="0"/>
              <a:t> Editor pop-up window that appears, go to the </a:t>
            </a:r>
            <a:r>
              <a:rPr lang="en-US" sz="1800" dirty="0" err="1"/>
              <a:t>eWorkflow</a:t>
            </a:r>
            <a:r>
              <a:rPr lang="en-US" sz="1800" dirty="0"/>
              <a:t> </a:t>
            </a:r>
            <a:r>
              <a:rPr lang="en-US" sz="1800" u="sng" dirty="0"/>
              <a:t>G</a:t>
            </a:r>
            <a:r>
              <a:rPr lang="en-US" sz="1800" dirty="0"/>
              <a:t>eneral tab, select HPLC under the </a:t>
            </a:r>
            <a:r>
              <a:rPr lang="en-US" sz="1800" dirty="0" err="1"/>
              <a:t>eWorkflow</a:t>
            </a:r>
            <a:r>
              <a:rPr lang="en-US" sz="1800" dirty="0"/>
              <a:t> </a:t>
            </a:r>
            <a:r>
              <a:rPr lang="en-US" sz="1800" u="sng" dirty="0"/>
              <a:t>T</a:t>
            </a:r>
            <a:r>
              <a:rPr lang="en-US" sz="1800" dirty="0"/>
              <a:t>ype.</a:t>
            </a:r>
          </a:p>
        </p:txBody>
      </p:sp>
      <p:sp>
        <p:nvSpPr>
          <p:cNvPr id="3" name="Title 2"/>
          <p:cNvSpPr>
            <a:spLocks noGrp="1"/>
          </p:cNvSpPr>
          <p:nvPr>
            <p:ph type="title"/>
          </p:nvPr>
        </p:nvSpPr>
        <p:spPr/>
        <p:txBody>
          <a:bodyPr/>
          <a:lstStyle/>
          <a:p>
            <a:r>
              <a:rPr lang="en-US" dirty="0" err="1"/>
              <a:t>eWorkflow</a:t>
            </a:r>
            <a:r>
              <a:rPr lang="en-US" dirty="0"/>
              <a:t>: The </a:t>
            </a:r>
            <a:r>
              <a:rPr lang="en-US" dirty="0" err="1"/>
              <a:t>eWorkflow</a:t>
            </a:r>
            <a:r>
              <a:rPr lang="en-US" dirty="0"/>
              <a:t> General tab</a:t>
            </a:r>
          </a:p>
        </p:txBody>
      </p:sp>
      <p:pic>
        <p:nvPicPr>
          <p:cNvPr id="6" name="Content Placeholder 5"/>
          <p:cNvPicPr>
            <a:picLocks noGrp="1" noChangeAspect="1"/>
          </p:cNvPicPr>
          <p:nvPr>
            <p:ph sz="half" idx="1"/>
          </p:nvPr>
        </p:nvPicPr>
        <p:blipFill>
          <a:blip r:embed="rId2"/>
          <a:stretch>
            <a:fillRect/>
          </a:stretch>
        </p:blipFill>
        <p:spPr>
          <a:xfrm>
            <a:off x="1666161" y="640080"/>
            <a:ext cx="8859679" cy="4808220"/>
          </a:xfrm>
          <a:prstGeom prst="rect">
            <a:avLst/>
          </a:prstGeom>
          <a:ln w="28575">
            <a:solidFill>
              <a:schemeClr val="accent1"/>
            </a:solidFill>
          </a:ln>
        </p:spPr>
      </p:pic>
    </p:spTree>
    <p:extLst>
      <p:ext uri="{BB962C8B-B14F-4D97-AF65-F5344CB8AC3E}">
        <p14:creationId xmlns:p14="http://schemas.microsoft.com/office/powerpoint/2010/main" val="1459873869"/>
      </p:ext>
    </p:extLst>
  </p:cSld>
  <p:clrMapOvr>
    <a:masterClrMapping/>
  </p:clrMapOvr>
  <p:transition>
    <p:fade/>
  </p:transition>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5614"/>
            <a:ext cx="12188952" cy="457200"/>
          </a:xfrm>
        </p:spPr>
        <p:txBody>
          <a:bodyPr>
            <a:spAutoFit/>
          </a:bodyPr>
          <a:lstStyle/>
          <a:p>
            <a:pPr algn="just">
              <a:spcAft>
                <a:spcPts val="600"/>
              </a:spcAft>
            </a:pPr>
            <a:r>
              <a:rPr lang="en-US" sz="1800" dirty="0"/>
              <a:t>In the Instruments section, click “Add” (</a:t>
            </a:r>
            <a:r>
              <a:rPr lang="en-US" sz="1800" i="1" dirty="0"/>
              <a:t>red</a:t>
            </a:r>
            <a:r>
              <a:rPr lang="en-US" sz="1800" dirty="0"/>
              <a:t> box).</a:t>
            </a:r>
          </a:p>
        </p:txBody>
      </p:sp>
      <p:sp>
        <p:nvSpPr>
          <p:cNvPr id="3" name="Title 2"/>
          <p:cNvSpPr>
            <a:spLocks noGrp="1"/>
          </p:cNvSpPr>
          <p:nvPr>
            <p:ph type="title"/>
          </p:nvPr>
        </p:nvSpPr>
        <p:spPr/>
        <p:txBody>
          <a:bodyPr/>
          <a:lstStyle/>
          <a:p>
            <a:r>
              <a:rPr lang="en-US" dirty="0"/>
              <a:t>Add Instruments</a:t>
            </a:r>
          </a:p>
        </p:txBody>
      </p:sp>
      <p:pic>
        <p:nvPicPr>
          <p:cNvPr id="4" name="Content Placeholder 3"/>
          <p:cNvPicPr>
            <a:picLocks noGrp="1" noChangeAspect="1"/>
          </p:cNvPicPr>
          <p:nvPr>
            <p:ph sz="half" idx="1"/>
          </p:nvPr>
        </p:nvPicPr>
        <p:blipFill>
          <a:blip r:embed="rId2"/>
          <a:stretch>
            <a:fillRect/>
          </a:stretch>
        </p:blipFill>
        <p:spPr>
          <a:xfrm>
            <a:off x="1402898" y="640080"/>
            <a:ext cx="9386205" cy="5093970"/>
          </a:xfrm>
          <a:prstGeom prst="rect">
            <a:avLst/>
          </a:prstGeom>
          <a:ln w="28575">
            <a:solidFill>
              <a:schemeClr val="accent1"/>
            </a:solidFill>
          </a:ln>
        </p:spPr>
      </p:pic>
      <p:sp>
        <p:nvSpPr>
          <p:cNvPr id="6" name="Rectangle 5"/>
          <p:cNvSpPr/>
          <p:nvPr/>
        </p:nvSpPr>
        <p:spPr bwMode="auto">
          <a:xfrm>
            <a:off x="3749335" y="5537065"/>
            <a:ext cx="355940" cy="13031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28692406"/>
      </p:ext>
    </p:extLst>
  </p:cSld>
  <p:clrMapOvr>
    <a:masterClrMapping/>
  </p:clrMapOvr>
  <p:transition>
    <p:fade/>
  </p:transition>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6606"/>
            <a:ext cx="12188952" cy="822960"/>
          </a:xfrm>
        </p:spPr>
        <p:txBody>
          <a:bodyPr>
            <a:spAutoFit/>
          </a:bodyPr>
          <a:lstStyle/>
          <a:p>
            <a:pPr algn="just">
              <a:spcAft>
                <a:spcPts val="600"/>
              </a:spcAft>
            </a:pPr>
            <a:r>
              <a:rPr lang="en-US" sz="1800" dirty="0"/>
              <a:t>In the Select Instrument window, choose the instrument and click “OK”.</a:t>
            </a:r>
          </a:p>
          <a:p>
            <a:pPr algn="just">
              <a:spcAft>
                <a:spcPts val="600"/>
              </a:spcAft>
            </a:pPr>
            <a:r>
              <a:rPr lang="en-US" sz="1800" b="1" u="sng" dirty="0">
                <a:solidFill>
                  <a:srgbClr val="FF0000"/>
                </a:solidFill>
              </a:rPr>
              <a:t>NOTE</a:t>
            </a:r>
            <a:r>
              <a:rPr lang="en-US" sz="1800" b="1" dirty="0"/>
              <a:t>:</a:t>
            </a:r>
            <a:r>
              <a:rPr lang="en-US" sz="1800" dirty="0"/>
              <a:t> You can select multiple instruments.</a:t>
            </a:r>
          </a:p>
        </p:txBody>
      </p:sp>
      <p:sp>
        <p:nvSpPr>
          <p:cNvPr id="3" name="Title 2"/>
          <p:cNvSpPr>
            <a:spLocks noGrp="1"/>
          </p:cNvSpPr>
          <p:nvPr>
            <p:ph type="title"/>
          </p:nvPr>
        </p:nvSpPr>
        <p:spPr/>
        <p:txBody>
          <a:bodyPr/>
          <a:lstStyle/>
          <a:p>
            <a:r>
              <a:rPr lang="en-US" dirty="0"/>
              <a:t>Add Instruments</a:t>
            </a:r>
          </a:p>
        </p:txBody>
      </p:sp>
      <p:pic>
        <p:nvPicPr>
          <p:cNvPr id="7" name="Content Placeholder 6">
            <a:extLst>
              <a:ext uri="{FF2B5EF4-FFF2-40B4-BE49-F238E27FC236}">
                <a16:creationId xmlns:a16="http://schemas.microsoft.com/office/drawing/2014/main" id="{7B4F0D71-8FE4-402C-B94B-9990F1D1431E}"/>
              </a:ext>
            </a:extLst>
          </p:cNvPr>
          <p:cNvPicPr>
            <a:picLocks noGrp="1" noChangeAspect="1"/>
          </p:cNvPicPr>
          <p:nvPr>
            <p:ph sz="half" idx="1"/>
          </p:nvPr>
        </p:nvPicPr>
        <p:blipFill rotWithShape="1">
          <a:blip r:embed="rId2"/>
          <a:srcRect b="3242"/>
          <a:stretch/>
        </p:blipFill>
        <p:spPr>
          <a:xfrm>
            <a:off x="1748825" y="640080"/>
            <a:ext cx="8694351" cy="4732020"/>
          </a:xfrm>
          <a:prstGeom prst="rect">
            <a:avLst/>
          </a:prstGeom>
          <a:ln w="28575">
            <a:solidFill>
              <a:schemeClr val="accent1"/>
            </a:solidFill>
          </a:ln>
        </p:spPr>
      </p:pic>
    </p:spTree>
    <p:extLst>
      <p:ext uri="{BB962C8B-B14F-4D97-AF65-F5344CB8AC3E}">
        <p14:creationId xmlns:p14="http://schemas.microsoft.com/office/powerpoint/2010/main" val="310480098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1524" y="5840727"/>
            <a:ext cx="12188952" cy="457200"/>
          </a:xfrm>
        </p:spPr>
        <p:txBody>
          <a:bodyPr/>
          <a:lstStyle/>
          <a:p>
            <a:pPr algn="just"/>
            <a:r>
              <a:rPr lang="en-US" sz="1800" dirty="0"/>
              <a:t>The Chromeleon Console is divided into three main sections: </a:t>
            </a:r>
            <a:r>
              <a:rPr lang="en-US" sz="1800" b="1" i="1" dirty="0">
                <a:solidFill>
                  <a:schemeClr val="accent1">
                    <a:lumMod val="50000"/>
                  </a:schemeClr>
                </a:solidFill>
              </a:rPr>
              <a:t>Category Bars, Navigation Pane, and Work Area</a:t>
            </a:r>
            <a:r>
              <a:rPr lang="en-US" sz="1800" dirty="0"/>
              <a:t>.</a:t>
            </a:r>
          </a:p>
        </p:txBody>
      </p:sp>
      <p:sp>
        <p:nvSpPr>
          <p:cNvPr id="4" name="Title 3"/>
          <p:cNvSpPr>
            <a:spLocks noGrp="1"/>
          </p:cNvSpPr>
          <p:nvPr>
            <p:ph type="title"/>
          </p:nvPr>
        </p:nvSpPr>
        <p:spPr/>
        <p:txBody>
          <a:bodyPr/>
          <a:lstStyle/>
          <a:p>
            <a:r>
              <a:rPr lang="en-US" dirty="0"/>
              <a:t>Layout of the Chromeleon Console</a:t>
            </a:r>
          </a:p>
        </p:txBody>
      </p:sp>
      <p:pic>
        <p:nvPicPr>
          <p:cNvPr id="18" name="Content Placeholder 17"/>
          <p:cNvPicPr>
            <a:picLocks noGrp="1" noChangeAspect="1"/>
          </p:cNvPicPr>
          <p:nvPr>
            <p:ph sz="half" idx="1"/>
          </p:nvPr>
        </p:nvPicPr>
        <p:blipFill>
          <a:blip r:embed="rId2"/>
          <a:stretch>
            <a:fillRect/>
          </a:stretch>
        </p:blipFill>
        <p:spPr>
          <a:xfrm>
            <a:off x="1429224" y="649605"/>
            <a:ext cx="9333553" cy="5065395"/>
          </a:xfrm>
          <a:prstGeom prst="rect">
            <a:avLst/>
          </a:prstGeom>
          <a:ln w="28575">
            <a:solidFill>
              <a:schemeClr val="accent1"/>
            </a:solidFill>
          </a:ln>
        </p:spPr>
      </p:pic>
      <p:sp>
        <p:nvSpPr>
          <p:cNvPr id="7" name="Rounded Rectangle 6"/>
          <p:cNvSpPr/>
          <p:nvPr/>
        </p:nvSpPr>
        <p:spPr bwMode="auto">
          <a:xfrm>
            <a:off x="5581723" y="3081328"/>
            <a:ext cx="1225290" cy="374571"/>
          </a:xfrm>
          <a:prstGeom prst="roundRect">
            <a:avLst/>
          </a:prstGeom>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r>
              <a:rPr lang="en-US" sz="1600" dirty="0"/>
              <a:t>Work Area</a:t>
            </a:r>
          </a:p>
        </p:txBody>
      </p:sp>
      <p:sp>
        <p:nvSpPr>
          <p:cNvPr id="8" name="Rounded Rectangle 7"/>
          <p:cNvSpPr/>
          <p:nvPr/>
        </p:nvSpPr>
        <p:spPr bwMode="auto">
          <a:xfrm>
            <a:off x="1114726" y="2683596"/>
            <a:ext cx="1736524" cy="374571"/>
          </a:xfrm>
          <a:prstGeom prst="roundRect">
            <a:avLst/>
          </a:prstGeom>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r>
              <a:rPr lang="en-US" sz="1600" dirty="0"/>
              <a:t>Navigation Pane</a:t>
            </a:r>
          </a:p>
        </p:txBody>
      </p:sp>
      <p:sp>
        <p:nvSpPr>
          <p:cNvPr id="9" name="Rounded Rectangle 8"/>
          <p:cNvSpPr/>
          <p:nvPr/>
        </p:nvSpPr>
        <p:spPr bwMode="auto">
          <a:xfrm>
            <a:off x="1195273" y="3476295"/>
            <a:ext cx="1587453" cy="374571"/>
          </a:xfrm>
          <a:prstGeom prst="roundRect">
            <a:avLst/>
          </a:prstGeom>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r>
              <a:rPr lang="en-US" sz="1600" dirty="0"/>
              <a:t>Category Bars</a:t>
            </a:r>
          </a:p>
        </p:txBody>
      </p:sp>
      <p:cxnSp>
        <p:nvCxnSpPr>
          <p:cNvPr id="10" name="Straight Arrow Connector 9"/>
          <p:cNvCxnSpPr>
            <a:stCxn id="9" idx="2"/>
          </p:cNvCxnSpPr>
          <p:nvPr/>
        </p:nvCxnSpPr>
        <p:spPr bwMode="auto">
          <a:xfrm flipH="1">
            <a:off x="1983143" y="3850866"/>
            <a:ext cx="5857" cy="1061909"/>
          </a:xfrm>
          <a:prstGeom prst="straightConnector1">
            <a:avLst/>
          </a:prstGeom>
          <a:ln>
            <a:headEnd type="none" w="med" len="med"/>
            <a:tailEnd type="triangle"/>
          </a:ln>
          <a:effectLst/>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bwMode="auto">
          <a:xfrm flipH="1" flipV="1">
            <a:off x="1840947" y="1951801"/>
            <a:ext cx="1" cy="731796"/>
          </a:xfrm>
          <a:prstGeom prst="straightConnector1">
            <a:avLst/>
          </a:prstGeom>
          <a:ln>
            <a:headEnd type="none" w="med" len="med"/>
            <a:tailEnd type="triangle"/>
          </a:ln>
          <a:effectLst/>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stCxn id="7" idx="0"/>
          </p:cNvCxnSpPr>
          <p:nvPr/>
        </p:nvCxnSpPr>
        <p:spPr bwMode="auto">
          <a:xfrm flipV="1">
            <a:off x="6194369" y="2603581"/>
            <a:ext cx="2281" cy="477746"/>
          </a:xfrm>
          <a:prstGeom prst="straightConnector1">
            <a:avLst/>
          </a:prstGeom>
          <a:ln>
            <a:headEnd type="none" w="med" len="med"/>
            <a:tailEnd type="triangle"/>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75802580"/>
      </p:ext>
    </p:extLst>
  </p:cSld>
  <p:clrMapOvr>
    <a:masterClrMapping/>
  </p:clrMapOvr>
  <p:transition>
    <p:fade/>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1BE914D-1DC0-474D-8533-99682ADFDCF4}"/>
              </a:ext>
            </a:extLst>
          </p:cNvPr>
          <p:cNvPicPr>
            <a:picLocks noGrp="1" noChangeAspect="1"/>
          </p:cNvPicPr>
          <p:nvPr>
            <p:ph sz="half" idx="1"/>
          </p:nvPr>
        </p:nvPicPr>
        <p:blipFill rotWithShape="1">
          <a:blip r:embed="rId2"/>
          <a:srcRect b="3742"/>
          <a:stretch/>
        </p:blipFill>
        <p:spPr>
          <a:xfrm>
            <a:off x="1391967" y="640080"/>
            <a:ext cx="9408066" cy="5093970"/>
          </a:xfrm>
          <a:prstGeom prst="rect">
            <a:avLst/>
          </a:prstGeom>
          <a:ln w="28575">
            <a:solidFill>
              <a:schemeClr val="accent1"/>
            </a:solidFill>
          </a:ln>
        </p:spPr>
      </p:pic>
      <p:sp>
        <p:nvSpPr>
          <p:cNvPr id="5" name="Content Placeholder 4"/>
          <p:cNvSpPr>
            <a:spLocks noGrp="1"/>
          </p:cNvSpPr>
          <p:nvPr>
            <p:ph sz="half" idx="2"/>
          </p:nvPr>
        </p:nvSpPr>
        <p:spPr>
          <a:xfrm>
            <a:off x="0" y="5839453"/>
            <a:ext cx="12188952" cy="457200"/>
          </a:xfrm>
        </p:spPr>
        <p:txBody>
          <a:bodyPr>
            <a:spAutoFit/>
          </a:bodyPr>
          <a:lstStyle/>
          <a:p>
            <a:pPr algn="just">
              <a:spcAft>
                <a:spcPts val="600"/>
              </a:spcAft>
            </a:pPr>
            <a:r>
              <a:rPr lang="en-US" sz="1800" dirty="0"/>
              <a:t>In the Instruments section, click “Add” (</a:t>
            </a:r>
            <a:r>
              <a:rPr lang="en-US" sz="1800" i="1" dirty="0"/>
              <a:t>red</a:t>
            </a:r>
            <a:r>
              <a:rPr lang="en-US" sz="1800" dirty="0"/>
              <a:t> box).</a:t>
            </a:r>
          </a:p>
        </p:txBody>
      </p:sp>
      <p:sp>
        <p:nvSpPr>
          <p:cNvPr id="3" name="Title 2"/>
          <p:cNvSpPr>
            <a:spLocks noGrp="1"/>
          </p:cNvSpPr>
          <p:nvPr>
            <p:ph type="title"/>
          </p:nvPr>
        </p:nvSpPr>
        <p:spPr/>
        <p:txBody>
          <a:bodyPr/>
          <a:lstStyle/>
          <a:p>
            <a:r>
              <a:rPr lang="en-US" dirty="0"/>
              <a:t>Add Methods</a:t>
            </a:r>
          </a:p>
        </p:txBody>
      </p:sp>
      <p:sp>
        <p:nvSpPr>
          <p:cNvPr id="6" name="Rectangle 5"/>
          <p:cNvSpPr/>
          <p:nvPr/>
        </p:nvSpPr>
        <p:spPr bwMode="auto">
          <a:xfrm>
            <a:off x="6869832" y="5553737"/>
            <a:ext cx="350117" cy="11363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024352332"/>
      </p:ext>
    </p:extLst>
  </p:cSld>
  <p:clrMapOvr>
    <a:masterClrMapping/>
  </p:clrMapOvr>
  <p:transition>
    <p:fade/>
  </p:transition>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2F61E9F-72F3-45BD-BB21-E78BA131BE7A}"/>
              </a:ext>
            </a:extLst>
          </p:cNvPr>
          <p:cNvPicPr>
            <a:picLocks noGrp="1" noChangeAspect="1"/>
          </p:cNvPicPr>
          <p:nvPr>
            <p:ph sz="half" idx="1"/>
          </p:nvPr>
        </p:nvPicPr>
        <p:blipFill rotWithShape="1">
          <a:blip r:embed="rId2"/>
          <a:srcRect b="3975"/>
          <a:stretch/>
        </p:blipFill>
        <p:spPr>
          <a:xfrm>
            <a:off x="1389706" y="642322"/>
            <a:ext cx="9412589" cy="5084085"/>
          </a:xfrm>
          <a:prstGeom prst="rect">
            <a:avLst/>
          </a:prstGeom>
          <a:ln w="28575">
            <a:solidFill>
              <a:schemeClr val="accent1"/>
            </a:solidFill>
          </a:ln>
        </p:spPr>
      </p:pic>
      <p:sp>
        <p:nvSpPr>
          <p:cNvPr id="5" name="Content Placeholder 4"/>
          <p:cNvSpPr>
            <a:spLocks noGrp="1"/>
          </p:cNvSpPr>
          <p:nvPr>
            <p:ph sz="half" idx="2"/>
          </p:nvPr>
        </p:nvSpPr>
        <p:spPr>
          <a:xfrm>
            <a:off x="3048" y="5836920"/>
            <a:ext cx="12188952" cy="457200"/>
          </a:xfrm>
        </p:spPr>
        <p:txBody>
          <a:bodyPr>
            <a:spAutoFit/>
          </a:bodyPr>
          <a:lstStyle/>
          <a:p>
            <a:pPr algn="just">
              <a:spcAft>
                <a:spcPts val="600"/>
              </a:spcAft>
            </a:pPr>
            <a:r>
              <a:rPr lang="en-US" sz="1800" dirty="0"/>
              <a:t>In the Add Chromeleon Method window, choose a Sequence and click “Add” (</a:t>
            </a:r>
            <a:r>
              <a:rPr lang="en-US" sz="1800" i="1" dirty="0"/>
              <a:t>red</a:t>
            </a:r>
            <a:r>
              <a:rPr lang="en-US" sz="1800" dirty="0"/>
              <a:t> box).</a:t>
            </a:r>
          </a:p>
        </p:txBody>
      </p:sp>
      <p:sp>
        <p:nvSpPr>
          <p:cNvPr id="3" name="Title 2"/>
          <p:cNvSpPr>
            <a:spLocks noGrp="1"/>
          </p:cNvSpPr>
          <p:nvPr>
            <p:ph type="title"/>
          </p:nvPr>
        </p:nvSpPr>
        <p:spPr/>
        <p:txBody>
          <a:bodyPr/>
          <a:lstStyle/>
          <a:p>
            <a:r>
              <a:rPr lang="en-US" dirty="0"/>
              <a:t>Add Methods</a:t>
            </a:r>
          </a:p>
        </p:txBody>
      </p:sp>
      <p:sp>
        <p:nvSpPr>
          <p:cNvPr id="6" name="Rectangle 5"/>
          <p:cNvSpPr/>
          <p:nvPr/>
        </p:nvSpPr>
        <p:spPr bwMode="auto">
          <a:xfrm>
            <a:off x="6739393" y="4184104"/>
            <a:ext cx="394832" cy="9262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492422606"/>
      </p:ext>
    </p:extLst>
  </p:cSld>
  <p:clrMapOvr>
    <a:masterClrMapping/>
  </p:clrMapOvr>
  <p:transition>
    <p:fade/>
  </p:transition>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FCE36FB-6CCC-4BB9-9CA6-4E5589DB1B9A}"/>
              </a:ext>
            </a:extLst>
          </p:cNvPr>
          <p:cNvPicPr>
            <a:picLocks noGrp="1" noChangeAspect="1"/>
          </p:cNvPicPr>
          <p:nvPr>
            <p:ph sz="half" idx="1"/>
          </p:nvPr>
        </p:nvPicPr>
        <p:blipFill rotWithShape="1">
          <a:blip r:embed="rId2"/>
          <a:srcRect b="3637"/>
          <a:stretch/>
        </p:blipFill>
        <p:spPr>
          <a:xfrm>
            <a:off x="1730389" y="640080"/>
            <a:ext cx="8731222" cy="4732695"/>
          </a:xfrm>
          <a:prstGeom prst="rect">
            <a:avLst/>
          </a:prstGeom>
          <a:ln w="28575">
            <a:solidFill>
              <a:schemeClr val="accent1"/>
            </a:solidFill>
          </a:ln>
        </p:spPr>
      </p:pic>
      <p:sp>
        <p:nvSpPr>
          <p:cNvPr id="5" name="Content Placeholder 4"/>
          <p:cNvSpPr>
            <a:spLocks noGrp="1"/>
          </p:cNvSpPr>
          <p:nvPr>
            <p:ph sz="half" idx="2"/>
          </p:nvPr>
        </p:nvSpPr>
        <p:spPr>
          <a:xfrm>
            <a:off x="0" y="5476711"/>
            <a:ext cx="12188952" cy="822960"/>
          </a:xfrm>
        </p:spPr>
        <p:txBody>
          <a:bodyPr>
            <a:spAutoFit/>
          </a:bodyPr>
          <a:lstStyle/>
          <a:p>
            <a:pPr algn="just">
              <a:spcAft>
                <a:spcPts val="600"/>
              </a:spcAft>
            </a:pPr>
            <a:r>
              <a:rPr lang="en-US" sz="1800" dirty="0"/>
              <a:t>Next, select Instrument Methods, Processing Method, Report Template &amp; View Setting, then click “Add” (</a:t>
            </a:r>
            <a:r>
              <a:rPr lang="en-US" sz="1800" i="1" dirty="0"/>
              <a:t>red</a:t>
            </a:r>
            <a:r>
              <a:rPr lang="en-US" sz="1800" dirty="0"/>
              <a:t> box).</a:t>
            </a:r>
          </a:p>
          <a:p>
            <a:pPr algn="just">
              <a:spcAft>
                <a:spcPts val="600"/>
              </a:spcAft>
            </a:pPr>
            <a:r>
              <a:rPr lang="en-US" sz="1800" b="1" u="sng" dirty="0">
                <a:solidFill>
                  <a:srgbClr val="FF0000"/>
                </a:solidFill>
              </a:rPr>
              <a:t>NOTE</a:t>
            </a:r>
            <a:r>
              <a:rPr lang="en-US" sz="1800" b="1" dirty="0"/>
              <a:t>:</a:t>
            </a:r>
            <a:r>
              <a:rPr lang="en-US" sz="1800" dirty="0"/>
              <a:t> You can browse in multiple items simultaneously.</a:t>
            </a:r>
          </a:p>
        </p:txBody>
      </p:sp>
      <p:sp>
        <p:nvSpPr>
          <p:cNvPr id="3" name="Title 2"/>
          <p:cNvSpPr>
            <a:spLocks noGrp="1"/>
          </p:cNvSpPr>
          <p:nvPr>
            <p:ph type="title"/>
          </p:nvPr>
        </p:nvSpPr>
        <p:spPr/>
        <p:txBody>
          <a:bodyPr/>
          <a:lstStyle/>
          <a:p>
            <a:r>
              <a:rPr lang="en-US" dirty="0"/>
              <a:t>Add Methods</a:t>
            </a:r>
          </a:p>
        </p:txBody>
      </p:sp>
      <p:sp>
        <p:nvSpPr>
          <p:cNvPr id="10" name="Rectangle 9"/>
          <p:cNvSpPr/>
          <p:nvPr/>
        </p:nvSpPr>
        <p:spPr bwMode="auto">
          <a:xfrm>
            <a:off x="6690708" y="3924208"/>
            <a:ext cx="357791" cy="10486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191234768"/>
      </p:ext>
    </p:extLst>
  </p:cSld>
  <p:clrMapOvr>
    <a:masterClrMapping/>
  </p:clrMapOvr>
  <p:transition>
    <p:fade/>
  </p:transition>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286962"/>
            <a:ext cx="12188952" cy="1005840"/>
          </a:xfrm>
        </p:spPr>
        <p:txBody>
          <a:bodyPr>
            <a:spAutoFit/>
          </a:bodyPr>
          <a:lstStyle/>
          <a:p>
            <a:pPr algn="just">
              <a:spcAft>
                <a:spcPts val="600"/>
              </a:spcAft>
            </a:pPr>
            <a:r>
              <a:rPr lang="en-US" sz="1600" dirty="0"/>
              <a:t>In the Save As window that appears there’s a choice between two options:</a:t>
            </a:r>
          </a:p>
          <a:p>
            <a:pPr lvl="1" algn="just">
              <a:spcAft>
                <a:spcPts val="600"/>
              </a:spcAft>
            </a:pPr>
            <a:r>
              <a:rPr lang="en-US" sz="1400" dirty="0"/>
              <a:t>“Save complete copy” ensures that each time the </a:t>
            </a:r>
            <a:r>
              <a:rPr lang="en-US" sz="1400" dirty="0" err="1"/>
              <a:t>eWorkflow</a:t>
            </a:r>
            <a:r>
              <a:rPr lang="en-US" sz="1400" dirty="0"/>
              <a:t> is executed the same exact copy of the item is used in the resulting Sequence.</a:t>
            </a:r>
          </a:p>
          <a:p>
            <a:pPr lvl="1" algn="just">
              <a:spcAft>
                <a:spcPts val="600"/>
              </a:spcAft>
            </a:pPr>
            <a:r>
              <a:rPr lang="en-US" sz="1400" dirty="0"/>
              <a:t>“Save only links” ensures that each time the </a:t>
            </a:r>
            <a:r>
              <a:rPr lang="en-US" sz="1400" dirty="0" err="1"/>
              <a:t>eWorkflow</a:t>
            </a:r>
            <a:r>
              <a:rPr lang="en-US" sz="1400" dirty="0"/>
              <a:t> is executed the most current version of the item is used in the resulting Sequence.</a:t>
            </a:r>
          </a:p>
        </p:txBody>
      </p:sp>
      <p:sp>
        <p:nvSpPr>
          <p:cNvPr id="3" name="Title 2"/>
          <p:cNvSpPr>
            <a:spLocks noGrp="1"/>
          </p:cNvSpPr>
          <p:nvPr>
            <p:ph type="title"/>
          </p:nvPr>
        </p:nvSpPr>
        <p:spPr/>
        <p:txBody>
          <a:bodyPr/>
          <a:lstStyle/>
          <a:p>
            <a:r>
              <a:rPr lang="en-US" dirty="0"/>
              <a:t>Add Methods</a:t>
            </a:r>
          </a:p>
        </p:txBody>
      </p:sp>
      <p:pic>
        <p:nvPicPr>
          <p:cNvPr id="7" name="Content Placeholder 6">
            <a:extLst>
              <a:ext uri="{FF2B5EF4-FFF2-40B4-BE49-F238E27FC236}">
                <a16:creationId xmlns:a16="http://schemas.microsoft.com/office/drawing/2014/main" id="{43E51EAD-C40D-492E-AEB7-00FB99EDEA92}"/>
              </a:ext>
            </a:extLst>
          </p:cNvPr>
          <p:cNvPicPr>
            <a:picLocks noGrp="1" noChangeAspect="1"/>
          </p:cNvPicPr>
          <p:nvPr>
            <p:ph sz="half" idx="1"/>
          </p:nvPr>
        </p:nvPicPr>
        <p:blipFill rotWithShape="1">
          <a:blip r:embed="rId2"/>
          <a:srcRect b="3685"/>
          <a:stretch/>
        </p:blipFill>
        <p:spPr>
          <a:xfrm>
            <a:off x="1913845" y="640079"/>
            <a:ext cx="8364311" cy="4531505"/>
          </a:xfrm>
          <a:prstGeom prst="rect">
            <a:avLst/>
          </a:prstGeom>
          <a:ln w="28575">
            <a:solidFill>
              <a:schemeClr val="accent1"/>
            </a:solidFill>
          </a:ln>
        </p:spPr>
      </p:pic>
    </p:spTree>
    <p:extLst>
      <p:ext uri="{BB962C8B-B14F-4D97-AF65-F5344CB8AC3E}">
        <p14:creationId xmlns:p14="http://schemas.microsoft.com/office/powerpoint/2010/main" val="581251378"/>
      </p:ext>
    </p:extLst>
  </p:cSld>
  <p:clrMapOvr>
    <a:masterClrMapping/>
  </p:clrMapOvr>
  <p:transition>
    <p:fade/>
  </p:transition>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C7FE06E-9963-4B7E-94A0-4CE95F2D6B19}"/>
              </a:ext>
            </a:extLst>
          </p:cNvPr>
          <p:cNvPicPr>
            <a:picLocks noGrp="1" noChangeAspect="1"/>
          </p:cNvPicPr>
          <p:nvPr>
            <p:ph sz="half" idx="1"/>
          </p:nvPr>
        </p:nvPicPr>
        <p:blipFill rotWithShape="1">
          <a:blip r:embed="rId2"/>
          <a:srcRect b="4012"/>
          <a:stretch/>
        </p:blipFill>
        <p:spPr>
          <a:xfrm>
            <a:off x="1378803" y="640080"/>
            <a:ext cx="9434395" cy="5093970"/>
          </a:xfrm>
          <a:prstGeom prst="rect">
            <a:avLst/>
          </a:prstGeom>
          <a:ln w="28575">
            <a:solidFill>
              <a:schemeClr val="accent1"/>
            </a:solidFill>
          </a:ln>
        </p:spPr>
      </p:pic>
      <p:sp>
        <p:nvSpPr>
          <p:cNvPr id="5" name="Content Placeholder 4"/>
          <p:cNvSpPr>
            <a:spLocks noGrp="1"/>
          </p:cNvSpPr>
          <p:nvPr>
            <p:ph sz="half" idx="2"/>
          </p:nvPr>
        </p:nvSpPr>
        <p:spPr>
          <a:xfrm>
            <a:off x="3048" y="5839813"/>
            <a:ext cx="12188952" cy="457200"/>
          </a:xfrm>
        </p:spPr>
        <p:txBody>
          <a:bodyPr>
            <a:spAutoFit/>
          </a:bodyPr>
          <a:lstStyle/>
          <a:p>
            <a:pPr algn="just">
              <a:spcAft>
                <a:spcPts val="600"/>
              </a:spcAft>
            </a:pPr>
            <a:r>
              <a:rPr lang="en-US" sz="1800" dirty="0"/>
              <a:t>In the Attachments section, click “Add” (</a:t>
            </a:r>
            <a:r>
              <a:rPr lang="en-US" sz="1800" i="1" dirty="0"/>
              <a:t>red</a:t>
            </a:r>
            <a:r>
              <a:rPr lang="en-US" sz="1800" dirty="0"/>
              <a:t> box).</a:t>
            </a:r>
          </a:p>
        </p:txBody>
      </p:sp>
      <p:sp>
        <p:nvSpPr>
          <p:cNvPr id="3" name="Title 2"/>
          <p:cNvSpPr>
            <a:spLocks noGrp="1"/>
          </p:cNvSpPr>
          <p:nvPr>
            <p:ph type="title"/>
          </p:nvPr>
        </p:nvSpPr>
        <p:spPr/>
        <p:txBody>
          <a:bodyPr/>
          <a:lstStyle/>
          <a:p>
            <a:r>
              <a:rPr lang="en-US" dirty="0"/>
              <a:t>Add Attachments</a:t>
            </a:r>
          </a:p>
        </p:txBody>
      </p:sp>
      <p:sp>
        <p:nvSpPr>
          <p:cNvPr id="7" name="Rectangle 6"/>
          <p:cNvSpPr/>
          <p:nvPr/>
        </p:nvSpPr>
        <p:spPr bwMode="auto">
          <a:xfrm>
            <a:off x="9982095" y="5583040"/>
            <a:ext cx="352529" cy="8433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779884402"/>
      </p:ext>
    </p:extLst>
  </p:cSld>
  <p:clrMapOvr>
    <a:masterClrMapping/>
  </p:clrMapOvr>
  <p:transition>
    <p:fade/>
  </p:transition>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1880"/>
            <a:ext cx="12188952" cy="822960"/>
          </a:xfrm>
        </p:spPr>
        <p:txBody>
          <a:bodyPr>
            <a:spAutoFit/>
          </a:bodyPr>
          <a:lstStyle/>
          <a:p>
            <a:r>
              <a:rPr lang="en-US" sz="1800" dirty="0"/>
              <a:t>Attach laboratory SOP’s or other items such as Reports to the </a:t>
            </a:r>
            <a:r>
              <a:rPr lang="en-US" sz="1800" dirty="0" err="1"/>
              <a:t>eWorkflow</a:t>
            </a:r>
            <a:r>
              <a:rPr lang="en-US" sz="1800" dirty="0"/>
              <a:t>. </a:t>
            </a:r>
          </a:p>
          <a:p>
            <a:r>
              <a:rPr lang="en-US" sz="1800" b="1" u="sng" dirty="0">
                <a:solidFill>
                  <a:srgbClr val="FF0000"/>
                </a:solidFill>
              </a:rPr>
              <a:t>NOTE</a:t>
            </a:r>
            <a:r>
              <a:rPr lang="en-US" sz="1800" b="1" dirty="0"/>
              <a:t>:</a:t>
            </a:r>
            <a:r>
              <a:rPr lang="en-US" sz="1800" dirty="0"/>
              <a:t> Doing this copies the item into the resulting Sequence providing the user with quick access to the document.</a:t>
            </a:r>
          </a:p>
        </p:txBody>
      </p:sp>
      <p:sp>
        <p:nvSpPr>
          <p:cNvPr id="3" name="Title 2"/>
          <p:cNvSpPr>
            <a:spLocks noGrp="1"/>
          </p:cNvSpPr>
          <p:nvPr>
            <p:ph type="title"/>
          </p:nvPr>
        </p:nvSpPr>
        <p:spPr/>
        <p:txBody>
          <a:bodyPr/>
          <a:lstStyle/>
          <a:p>
            <a:r>
              <a:rPr lang="en-US" dirty="0"/>
              <a:t>Add Attachments</a:t>
            </a:r>
          </a:p>
        </p:txBody>
      </p:sp>
      <p:pic>
        <p:nvPicPr>
          <p:cNvPr id="7" name="Content Placeholder 6">
            <a:extLst>
              <a:ext uri="{FF2B5EF4-FFF2-40B4-BE49-F238E27FC236}">
                <a16:creationId xmlns:a16="http://schemas.microsoft.com/office/drawing/2014/main" id="{7B27D021-3298-4298-A8A2-DB3091DCBAB4}"/>
              </a:ext>
            </a:extLst>
          </p:cNvPr>
          <p:cNvPicPr>
            <a:picLocks noGrp="1" noChangeAspect="1"/>
          </p:cNvPicPr>
          <p:nvPr>
            <p:ph sz="half" idx="1"/>
          </p:nvPr>
        </p:nvPicPr>
        <p:blipFill rotWithShape="1">
          <a:blip r:embed="rId2"/>
          <a:srcRect b="4010"/>
          <a:stretch/>
        </p:blipFill>
        <p:spPr>
          <a:xfrm>
            <a:off x="1724676" y="640079"/>
            <a:ext cx="8742648" cy="4720529"/>
          </a:xfrm>
          <a:prstGeom prst="rect">
            <a:avLst/>
          </a:prstGeom>
          <a:ln w="28575">
            <a:solidFill>
              <a:schemeClr val="accent1"/>
            </a:solidFill>
          </a:ln>
        </p:spPr>
      </p:pic>
    </p:spTree>
    <p:extLst>
      <p:ext uri="{BB962C8B-B14F-4D97-AF65-F5344CB8AC3E}">
        <p14:creationId xmlns:p14="http://schemas.microsoft.com/office/powerpoint/2010/main" val="2885649212"/>
      </p:ext>
    </p:extLst>
  </p:cSld>
  <p:clrMapOvr>
    <a:masterClrMapping/>
  </p:clrMapOvr>
  <p:transition>
    <p:fade/>
  </p:transition>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288689"/>
            <a:ext cx="12188952" cy="1005840"/>
          </a:xfrm>
        </p:spPr>
        <p:txBody>
          <a:bodyPr>
            <a:spAutoFit/>
          </a:bodyPr>
          <a:lstStyle/>
          <a:p>
            <a:pPr algn="just">
              <a:spcAft>
                <a:spcPts val="600"/>
              </a:spcAft>
            </a:pPr>
            <a:r>
              <a:rPr lang="en-US" sz="1600" dirty="0"/>
              <a:t>Again, in the Save As window that appears there’s a choice between two options:</a:t>
            </a:r>
          </a:p>
          <a:p>
            <a:pPr lvl="1" algn="just">
              <a:spcAft>
                <a:spcPts val="600"/>
              </a:spcAft>
            </a:pPr>
            <a:r>
              <a:rPr lang="en-US" sz="1400" dirty="0"/>
              <a:t>“Save complete copy” ensures that each time the </a:t>
            </a:r>
            <a:r>
              <a:rPr lang="en-US" sz="1400" dirty="0" err="1"/>
              <a:t>eWorkflow</a:t>
            </a:r>
            <a:r>
              <a:rPr lang="en-US" sz="1400" dirty="0"/>
              <a:t> is executed the same exact copy of the item is used in the resulting Sequence.</a:t>
            </a:r>
          </a:p>
          <a:p>
            <a:pPr lvl="1" algn="just">
              <a:spcAft>
                <a:spcPts val="600"/>
              </a:spcAft>
            </a:pPr>
            <a:r>
              <a:rPr lang="en-US" sz="1400" dirty="0"/>
              <a:t>“Save only links” ensures that each time the </a:t>
            </a:r>
            <a:r>
              <a:rPr lang="en-US" sz="1400" dirty="0" err="1"/>
              <a:t>eWorkflow</a:t>
            </a:r>
            <a:r>
              <a:rPr lang="en-US" sz="1400" dirty="0"/>
              <a:t> is executed the most current version of the item is used in the resulting Sequence.</a:t>
            </a:r>
          </a:p>
        </p:txBody>
      </p:sp>
      <p:sp>
        <p:nvSpPr>
          <p:cNvPr id="3" name="Title 2"/>
          <p:cNvSpPr>
            <a:spLocks noGrp="1"/>
          </p:cNvSpPr>
          <p:nvPr>
            <p:ph type="title"/>
          </p:nvPr>
        </p:nvSpPr>
        <p:spPr/>
        <p:txBody>
          <a:bodyPr/>
          <a:lstStyle/>
          <a:p>
            <a:r>
              <a:rPr lang="en-US" dirty="0"/>
              <a:t>Add Attachments</a:t>
            </a:r>
          </a:p>
        </p:txBody>
      </p:sp>
      <p:pic>
        <p:nvPicPr>
          <p:cNvPr id="7" name="Content Placeholder 6">
            <a:extLst>
              <a:ext uri="{FF2B5EF4-FFF2-40B4-BE49-F238E27FC236}">
                <a16:creationId xmlns:a16="http://schemas.microsoft.com/office/drawing/2014/main" id="{9F9B3349-2288-4EFC-8026-B6468EAD84BB}"/>
              </a:ext>
            </a:extLst>
          </p:cNvPr>
          <p:cNvPicPr>
            <a:picLocks noGrp="1" noChangeAspect="1"/>
          </p:cNvPicPr>
          <p:nvPr>
            <p:ph sz="half" idx="1"/>
          </p:nvPr>
        </p:nvPicPr>
        <p:blipFill rotWithShape="1">
          <a:blip r:embed="rId2"/>
          <a:srcRect t="-1" b="3842"/>
          <a:stretch/>
        </p:blipFill>
        <p:spPr>
          <a:xfrm>
            <a:off x="1893941" y="640080"/>
            <a:ext cx="8404119" cy="4545706"/>
          </a:xfrm>
          <a:prstGeom prst="rect">
            <a:avLst/>
          </a:prstGeom>
          <a:ln w="28575">
            <a:solidFill>
              <a:schemeClr val="accent1"/>
            </a:solidFill>
          </a:ln>
        </p:spPr>
      </p:pic>
    </p:spTree>
    <p:extLst>
      <p:ext uri="{BB962C8B-B14F-4D97-AF65-F5344CB8AC3E}">
        <p14:creationId xmlns:p14="http://schemas.microsoft.com/office/powerpoint/2010/main" val="2762182792"/>
      </p:ext>
    </p:extLst>
  </p:cSld>
  <p:clrMapOvr>
    <a:masterClrMapping/>
  </p:clrMapOvr>
  <p:transition>
    <p:fade/>
  </p:transition>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954AF6C-D926-4F14-9673-8E4924C74FA9}"/>
              </a:ext>
            </a:extLst>
          </p:cNvPr>
          <p:cNvPicPr>
            <a:picLocks noGrp="1" noChangeAspect="1"/>
          </p:cNvPicPr>
          <p:nvPr>
            <p:ph sz="half" idx="1"/>
          </p:nvPr>
        </p:nvPicPr>
        <p:blipFill rotWithShape="1">
          <a:blip r:embed="rId2"/>
          <a:srcRect b="3846"/>
          <a:stretch/>
        </p:blipFill>
        <p:spPr>
          <a:xfrm>
            <a:off x="1983082" y="640081"/>
            <a:ext cx="8225837" cy="4449064"/>
          </a:xfrm>
          <a:prstGeom prst="rect">
            <a:avLst/>
          </a:prstGeom>
          <a:ln w="28575">
            <a:solidFill>
              <a:schemeClr val="accent1"/>
            </a:solidFill>
          </a:ln>
        </p:spPr>
      </p:pic>
      <p:sp>
        <p:nvSpPr>
          <p:cNvPr id="5" name="Content Placeholder 4"/>
          <p:cNvSpPr>
            <a:spLocks noGrp="1"/>
          </p:cNvSpPr>
          <p:nvPr>
            <p:ph sz="half" idx="2"/>
          </p:nvPr>
        </p:nvSpPr>
        <p:spPr>
          <a:xfrm>
            <a:off x="3048" y="5200725"/>
            <a:ext cx="12188952" cy="1097280"/>
          </a:xfrm>
        </p:spPr>
        <p:txBody>
          <a:bodyPr>
            <a:spAutoFit/>
          </a:bodyPr>
          <a:lstStyle/>
          <a:p>
            <a:pPr algn="just">
              <a:spcAft>
                <a:spcPts val="600"/>
              </a:spcAft>
            </a:pPr>
            <a:r>
              <a:rPr lang="en-US" sz="1800" dirty="0"/>
              <a:t>The </a:t>
            </a:r>
            <a:r>
              <a:rPr lang="en-US" sz="1800" dirty="0" err="1"/>
              <a:t>eWorkflow</a:t>
            </a:r>
            <a:r>
              <a:rPr lang="en-US" sz="1800" dirty="0"/>
              <a:t> </a:t>
            </a:r>
            <a:r>
              <a:rPr lang="en-US" sz="1800" u="sng" dirty="0"/>
              <a:t>G</a:t>
            </a:r>
            <a:r>
              <a:rPr lang="en-US" sz="1800" dirty="0"/>
              <a:t>eneral tab should now appear as shown above.</a:t>
            </a:r>
          </a:p>
          <a:p>
            <a:pPr algn="just">
              <a:spcAft>
                <a:spcPts val="600"/>
              </a:spcAft>
            </a:pPr>
            <a:r>
              <a:rPr lang="en-US" sz="1800" b="1" u="sng" dirty="0">
                <a:solidFill>
                  <a:srgbClr val="FF0000"/>
                </a:solidFill>
              </a:rPr>
              <a:t>NOTE</a:t>
            </a:r>
            <a:r>
              <a:rPr lang="en-US" sz="1800" dirty="0"/>
              <a:t>: the </a:t>
            </a:r>
            <a:r>
              <a:rPr lang="en-US" sz="1800" dirty="0" err="1"/>
              <a:t>eWorkflow</a:t>
            </a:r>
            <a:r>
              <a:rPr lang="en-US" sz="1800" dirty="0"/>
              <a:t> State (</a:t>
            </a:r>
            <a:r>
              <a:rPr lang="en-US" sz="1800" i="1" dirty="0" err="1"/>
              <a:t>redbox</a:t>
            </a:r>
            <a:r>
              <a:rPr lang="en-US" sz="1800" dirty="0"/>
              <a:t>) is useful when using different user accounts &gt; a User Role can be defined to launch only Approved </a:t>
            </a:r>
            <a:r>
              <a:rPr lang="en-US" sz="1800" dirty="0" err="1"/>
              <a:t>eWorkflows</a:t>
            </a:r>
            <a:r>
              <a:rPr lang="en-US" sz="1800" dirty="0"/>
              <a:t>. </a:t>
            </a:r>
          </a:p>
        </p:txBody>
      </p:sp>
      <p:sp>
        <p:nvSpPr>
          <p:cNvPr id="3" name="Title 2"/>
          <p:cNvSpPr>
            <a:spLocks noGrp="1"/>
          </p:cNvSpPr>
          <p:nvPr>
            <p:ph type="title"/>
          </p:nvPr>
        </p:nvSpPr>
        <p:spPr/>
        <p:txBody>
          <a:bodyPr/>
          <a:lstStyle/>
          <a:p>
            <a:r>
              <a:rPr lang="en-US" dirty="0" err="1"/>
              <a:t>eWorkflow</a:t>
            </a:r>
            <a:r>
              <a:rPr lang="en-US" dirty="0"/>
              <a:t>: The </a:t>
            </a:r>
            <a:r>
              <a:rPr lang="en-US" dirty="0" err="1"/>
              <a:t>eWorkflow</a:t>
            </a:r>
            <a:r>
              <a:rPr lang="en-US" dirty="0"/>
              <a:t> General tab</a:t>
            </a:r>
          </a:p>
        </p:txBody>
      </p:sp>
      <p:sp>
        <p:nvSpPr>
          <p:cNvPr id="6" name="Rectangle 5">
            <a:extLst>
              <a:ext uri="{FF2B5EF4-FFF2-40B4-BE49-F238E27FC236}">
                <a16:creationId xmlns:a16="http://schemas.microsoft.com/office/drawing/2014/main" id="{FC83343F-ADDA-4E1A-9495-182CD61C611F}"/>
              </a:ext>
            </a:extLst>
          </p:cNvPr>
          <p:cNvSpPr/>
          <p:nvPr/>
        </p:nvSpPr>
        <p:spPr bwMode="auto">
          <a:xfrm>
            <a:off x="1983081" y="934672"/>
            <a:ext cx="8225837" cy="37142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536817691"/>
      </p:ext>
    </p:extLst>
  </p:cSld>
  <p:clrMapOvr>
    <a:masterClrMapping/>
  </p:clrMapOvr>
  <p:transition>
    <p:fade/>
  </p:transition>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212F1F3-712A-422E-8010-AD3ABCEC8C64}"/>
              </a:ext>
            </a:extLst>
          </p:cNvPr>
          <p:cNvPicPr>
            <a:picLocks noGrp="1" noChangeAspect="1"/>
          </p:cNvPicPr>
          <p:nvPr>
            <p:ph sz="half" idx="1"/>
          </p:nvPr>
        </p:nvPicPr>
        <p:blipFill rotWithShape="1">
          <a:blip r:embed="rId2"/>
          <a:srcRect b="3639"/>
          <a:stretch/>
        </p:blipFill>
        <p:spPr>
          <a:xfrm>
            <a:off x="1744423" y="640079"/>
            <a:ext cx="8703154" cy="4717365"/>
          </a:xfrm>
          <a:prstGeom prst="rect">
            <a:avLst/>
          </a:prstGeom>
          <a:ln w="28575">
            <a:solidFill>
              <a:schemeClr val="accent1"/>
            </a:solidFill>
          </a:ln>
        </p:spPr>
      </p:pic>
      <p:sp>
        <p:nvSpPr>
          <p:cNvPr id="5" name="Content Placeholder 4"/>
          <p:cNvSpPr>
            <a:spLocks noGrp="1"/>
          </p:cNvSpPr>
          <p:nvPr>
            <p:ph sz="half" idx="2"/>
          </p:nvPr>
        </p:nvSpPr>
        <p:spPr>
          <a:xfrm>
            <a:off x="0" y="5469259"/>
            <a:ext cx="12188952" cy="822960"/>
          </a:xfrm>
        </p:spPr>
        <p:txBody>
          <a:bodyPr>
            <a:spAutoFit/>
          </a:bodyPr>
          <a:lstStyle/>
          <a:p>
            <a:pPr algn="just">
              <a:spcAft>
                <a:spcPts val="600"/>
              </a:spcAft>
            </a:pPr>
            <a:r>
              <a:rPr lang="en-US" sz="1800" dirty="0"/>
              <a:t>Left-click on the Sequence General tab (</a:t>
            </a:r>
            <a:r>
              <a:rPr lang="en-US" sz="1800" i="1" dirty="0"/>
              <a:t>red</a:t>
            </a:r>
            <a:r>
              <a:rPr lang="en-US" sz="1800" dirty="0"/>
              <a:t> arrow).</a:t>
            </a:r>
          </a:p>
          <a:p>
            <a:pPr algn="just">
              <a:spcAft>
                <a:spcPts val="600"/>
              </a:spcAft>
            </a:pPr>
            <a:r>
              <a:rPr lang="en-US" sz="1800" dirty="0"/>
              <a:t>This tab should look like that shown above.</a:t>
            </a:r>
          </a:p>
        </p:txBody>
      </p:sp>
      <p:sp>
        <p:nvSpPr>
          <p:cNvPr id="3" name="Title 2"/>
          <p:cNvSpPr>
            <a:spLocks noGrp="1"/>
          </p:cNvSpPr>
          <p:nvPr>
            <p:ph type="title"/>
          </p:nvPr>
        </p:nvSpPr>
        <p:spPr/>
        <p:txBody>
          <a:bodyPr/>
          <a:lstStyle/>
          <a:p>
            <a:r>
              <a:rPr lang="en-US" dirty="0" err="1"/>
              <a:t>eWorkflow</a:t>
            </a:r>
            <a:r>
              <a:rPr lang="en-US" dirty="0"/>
              <a:t>: The Sequence General tab</a:t>
            </a:r>
          </a:p>
        </p:txBody>
      </p:sp>
      <p:sp>
        <p:nvSpPr>
          <p:cNvPr id="8" name="Right Arrow 7"/>
          <p:cNvSpPr/>
          <p:nvPr/>
        </p:nvSpPr>
        <p:spPr bwMode="auto">
          <a:xfrm rot="16200000" flipH="1">
            <a:off x="2451427" y="680875"/>
            <a:ext cx="149796" cy="18250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194482471"/>
      </p:ext>
    </p:extLst>
  </p:cSld>
  <p:clrMapOvr>
    <a:masterClrMapping/>
  </p:clrMapOvr>
  <p:transition>
    <p:fade/>
  </p:transition>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5DC027D-767B-4DB5-BCF6-8213168EBCAD}"/>
              </a:ext>
            </a:extLst>
          </p:cNvPr>
          <p:cNvPicPr>
            <a:picLocks noGrp="1" noChangeAspect="1"/>
          </p:cNvPicPr>
          <p:nvPr>
            <p:ph sz="half" idx="1"/>
          </p:nvPr>
        </p:nvPicPr>
        <p:blipFill rotWithShape="1">
          <a:blip r:embed="rId2"/>
          <a:srcRect b="3758"/>
          <a:stretch/>
        </p:blipFill>
        <p:spPr>
          <a:xfrm>
            <a:off x="1358075" y="640080"/>
            <a:ext cx="9475850" cy="5129846"/>
          </a:xfrm>
          <a:prstGeom prst="rect">
            <a:avLst/>
          </a:prstGeom>
          <a:ln w="28575">
            <a:solidFill>
              <a:schemeClr val="accent1"/>
            </a:solidFill>
          </a:ln>
        </p:spPr>
      </p:pic>
      <p:sp>
        <p:nvSpPr>
          <p:cNvPr id="5" name="Content Placeholder 4"/>
          <p:cNvSpPr>
            <a:spLocks noGrp="1"/>
          </p:cNvSpPr>
          <p:nvPr>
            <p:ph sz="half" idx="2"/>
          </p:nvPr>
        </p:nvSpPr>
        <p:spPr>
          <a:xfrm>
            <a:off x="0" y="5880615"/>
            <a:ext cx="12188952" cy="415494"/>
          </a:xfrm>
        </p:spPr>
        <p:txBody>
          <a:bodyPr>
            <a:spAutoFit/>
          </a:bodyPr>
          <a:lstStyle/>
          <a:p>
            <a:pPr algn="just">
              <a:spcAft>
                <a:spcPts val="600"/>
              </a:spcAft>
            </a:pPr>
            <a:r>
              <a:rPr lang="en-US" sz="1800" dirty="0"/>
              <a:t>In this tab you can set default Report Templates, View Settings and Channels (</a:t>
            </a:r>
            <a:r>
              <a:rPr lang="en-US" sz="1800" i="1" dirty="0"/>
              <a:t>red</a:t>
            </a:r>
            <a:r>
              <a:rPr lang="en-US" sz="1800" dirty="0"/>
              <a:t> box).</a:t>
            </a:r>
          </a:p>
        </p:txBody>
      </p:sp>
      <p:sp>
        <p:nvSpPr>
          <p:cNvPr id="3" name="Title 2"/>
          <p:cNvSpPr>
            <a:spLocks noGrp="1"/>
          </p:cNvSpPr>
          <p:nvPr>
            <p:ph type="title"/>
          </p:nvPr>
        </p:nvSpPr>
        <p:spPr/>
        <p:txBody>
          <a:bodyPr/>
          <a:lstStyle/>
          <a:p>
            <a:r>
              <a:rPr lang="en-US" dirty="0" err="1"/>
              <a:t>eWorkflow</a:t>
            </a:r>
            <a:r>
              <a:rPr lang="en-US" dirty="0"/>
              <a:t>: The Sequence General tab</a:t>
            </a:r>
          </a:p>
        </p:txBody>
      </p:sp>
      <p:sp>
        <p:nvSpPr>
          <p:cNvPr id="10" name="Rectangle 9"/>
          <p:cNvSpPr/>
          <p:nvPr/>
        </p:nvSpPr>
        <p:spPr bwMode="auto">
          <a:xfrm>
            <a:off x="1358075" y="972188"/>
            <a:ext cx="1651825" cy="95186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28940863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1524" y="5477046"/>
            <a:ext cx="12188952" cy="822960"/>
          </a:xfrm>
        </p:spPr>
        <p:txBody>
          <a:bodyPr/>
          <a:lstStyle/>
          <a:p>
            <a:pPr algn="just"/>
            <a:r>
              <a:rPr lang="en-US" sz="1800" dirty="0"/>
              <a:t>Category Bars are used to switch between Instrument control, Data review, and </a:t>
            </a:r>
            <a:r>
              <a:rPr lang="en-US" sz="1800" dirty="0" err="1"/>
              <a:t>eWorkflows</a:t>
            </a:r>
            <a:r>
              <a:rPr lang="en-US" sz="1800" dirty="0"/>
              <a:t>. </a:t>
            </a:r>
          </a:p>
          <a:p>
            <a:pPr lvl="1" algn="just"/>
            <a:r>
              <a:rPr lang="en-US" sz="1600" dirty="0"/>
              <a:t>You click on the corresponding Category name to change the view.</a:t>
            </a:r>
          </a:p>
        </p:txBody>
      </p:sp>
      <p:sp>
        <p:nvSpPr>
          <p:cNvPr id="4" name="Title 3"/>
          <p:cNvSpPr>
            <a:spLocks noGrp="1"/>
          </p:cNvSpPr>
          <p:nvPr>
            <p:ph type="title"/>
          </p:nvPr>
        </p:nvSpPr>
        <p:spPr/>
        <p:txBody>
          <a:bodyPr/>
          <a:lstStyle/>
          <a:p>
            <a:r>
              <a:rPr lang="en-US" dirty="0"/>
              <a:t>Chromeleon Console: The Category Bars</a:t>
            </a:r>
          </a:p>
        </p:txBody>
      </p:sp>
      <p:pic>
        <p:nvPicPr>
          <p:cNvPr id="9" name="Content Placeholder 8"/>
          <p:cNvPicPr>
            <a:picLocks noGrp="1" noChangeAspect="1"/>
          </p:cNvPicPr>
          <p:nvPr>
            <p:ph sz="half" idx="1"/>
          </p:nvPr>
        </p:nvPicPr>
        <p:blipFill>
          <a:blip r:embed="rId2"/>
          <a:stretch>
            <a:fillRect/>
          </a:stretch>
        </p:blipFill>
        <p:spPr>
          <a:xfrm>
            <a:off x="1752600" y="640080"/>
            <a:ext cx="8686800" cy="4714397"/>
          </a:xfrm>
          <a:prstGeom prst="rect">
            <a:avLst/>
          </a:prstGeom>
          <a:ln w="28575">
            <a:solidFill>
              <a:schemeClr val="accent1"/>
            </a:solidFill>
          </a:ln>
        </p:spPr>
      </p:pic>
      <p:sp>
        <p:nvSpPr>
          <p:cNvPr id="7" name="Rectangle 6"/>
          <p:cNvSpPr/>
          <p:nvPr/>
        </p:nvSpPr>
        <p:spPr bwMode="auto">
          <a:xfrm>
            <a:off x="1743075" y="4639158"/>
            <a:ext cx="1165195" cy="48584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259070703"/>
      </p:ext>
    </p:extLst>
  </p:cSld>
  <p:clrMapOvr>
    <a:masterClrMapping/>
  </p:clrMapOvr>
  <p:transition>
    <p:fade/>
  </p:transition>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DE67036-D8C7-43B7-9C28-7DDB50D731CC}"/>
              </a:ext>
            </a:extLst>
          </p:cNvPr>
          <p:cNvPicPr>
            <a:picLocks noGrp="1" noChangeAspect="1"/>
          </p:cNvPicPr>
          <p:nvPr>
            <p:ph sz="half" idx="1"/>
          </p:nvPr>
        </p:nvPicPr>
        <p:blipFill rotWithShape="1">
          <a:blip r:embed="rId2"/>
          <a:srcRect b="4567"/>
          <a:stretch/>
        </p:blipFill>
        <p:spPr>
          <a:xfrm>
            <a:off x="1685869" y="638842"/>
            <a:ext cx="8820263" cy="4734810"/>
          </a:xfrm>
          <a:prstGeom prst="rect">
            <a:avLst/>
          </a:prstGeom>
          <a:ln w="28575">
            <a:solidFill>
              <a:schemeClr val="accent1"/>
            </a:solidFill>
          </a:ln>
        </p:spPr>
      </p:pic>
      <p:sp>
        <p:nvSpPr>
          <p:cNvPr id="5" name="Content Placeholder 4"/>
          <p:cNvSpPr>
            <a:spLocks noGrp="1"/>
          </p:cNvSpPr>
          <p:nvPr>
            <p:ph sz="half" idx="2"/>
          </p:nvPr>
        </p:nvSpPr>
        <p:spPr>
          <a:xfrm>
            <a:off x="3048" y="5473886"/>
            <a:ext cx="12188952" cy="822960"/>
          </a:xfrm>
        </p:spPr>
        <p:txBody>
          <a:bodyPr>
            <a:spAutoFit/>
          </a:bodyPr>
          <a:lstStyle/>
          <a:p>
            <a:pPr algn="just">
              <a:spcAft>
                <a:spcPts val="600"/>
              </a:spcAft>
            </a:pPr>
            <a:r>
              <a:rPr lang="en-US" sz="1800" dirty="0"/>
              <a:t>You can browse in the Data Vault (</a:t>
            </a:r>
            <a:r>
              <a:rPr lang="en-US" sz="1800" i="1" dirty="0"/>
              <a:t>red</a:t>
            </a:r>
            <a:r>
              <a:rPr lang="en-US" sz="1800" dirty="0"/>
              <a:t> arrow).</a:t>
            </a:r>
            <a:endParaRPr lang="en-US" sz="1800" b="1" u="sng" dirty="0">
              <a:solidFill>
                <a:srgbClr val="FF0000"/>
              </a:solidFill>
            </a:endParaRPr>
          </a:p>
          <a:p>
            <a:pPr algn="just">
              <a:spcAft>
                <a:spcPts val="600"/>
              </a:spcAft>
            </a:pPr>
            <a:r>
              <a:rPr lang="en-US" sz="1800" b="1" u="sng" dirty="0">
                <a:solidFill>
                  <a:srgbClr val="FF0000"/>
                </a:solidFill>
              </a:rPr>
              <a:t>NOTE</a:t>
            </a:r>
            <a:r>
              <a:rPr lang="en-US" sz="1800" b="1" dirty="0"/>
              <a:t>:</a:t>
            </a:r>
            <a:r>
              <a:rPr lang="en-US" sz="1800" dirty="0"/>
              <a:t> The Current Data Vault is the Chromeleon Local (</a:t>
            </a:r>
            <a:r>
              <a:rPr lang="en-US" sz="1800" i="1" dirty="0"/>
              <a:t>blue</a:t>
            </a:r>
            <a:r>
              <a:rPr lang="en-US" sz="1800" dirty="0"/>
              <a:t> arrow). By default, there is only one Data Vault.</a:t>
            </a:r>
          </a:p>
        </p:txBody>
      </p:sp>
      <p:sp>
        <p:nvSpPr>
          <p:cNvPr id="3" name="Title 2"/>
          <p:cNvSpPr>
            <a:spLocks noGrp="1"/>
          </p:cNvSpPr>
          <p:nvPr>
            <p:ph type="title"/>
          </p:nvPr>
        </p:nvSpPr>
        <p:spPr/>
        <p:txBody>
          <a:bodyPr/>
          <a:lstStyle/>
          <a:p>
            <a:r>
              <a:rPr lang="en-US" dirty="0"/>
              <a:t>Choose the Data Vault</a:t>
            </a:r>
          </a:p>
        </p:txBody>
      </p:sp>
      <p:sp>
        <p:nvSpPr>
          <p:cNvPr id="12" name="Right Arrow 11"/>
          <p:cNvSpPr/>
          <p:nvPr/>
        </p:nvSpPr>
        <p:spPr bwMode="auto">
          <a:xfrm>
            <a:off x="5706707" y="1074146"/>
            <a:ext cx="149796" cy="18250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7" name="Picture 6">
            <a:extLst>
              <a:ext uri="{FF2B5EF4-FFF2-40B4-BE49-F238E27FC236}">
                <a16:creationId xmlns:a16="http://schemas.microsoft.com/office/drawing/2014/main" id="{E083E66F-2B3E-412A-AF56-18EBB6D717E7}"/>
              </a:ext>
            </a:extLst>
          </p:cNvPr>
          <p:cNvPicPr>
            <a:picLocks noChangeAspect="1"/>
          </p:cNvPicPr>
          <p:nvPr/>
        </p:nvPicPr>
        <p:blipFill>
          <a:blip r:embed="rId3"/>
          <a:stretch>
            <a:fillRect/>
          </a:stretch>
        </p:blipFill>
        <p:spPr>
          <a:xfrm>
            <a:off x="9277406" y="2181225"/>
            <a:ext cx="2457450" cy="1333500"/>
          </a:xfrm>
          <a:prstGeom prst="rect">
            <a:avLst/>
          </a:prstGeom>
          <a:ln w="28575">
            <a:solidFill>
              <a:schemeClr val="accent1"/>
            </a:solidFill>
          </a:ln>
        </p:spPr>
      </p:pic>
      <p:sp>
        <p:nvSpPr>
          <p:cNvPr id="8" name="Right Arrow 7"/>
          <p:cNvSpPr/>
          <p:nvPr/>
        </p:nvSpPr>
        <p:spPr bwMode="auto">
          <a:xfrm>
            <a:off x="9195183" y="2390776"/>
            <a:ext cx="220820" cy="255682"/>
          </a:xfrm>
          <a:prstGeom prst="rightArrow">
            <a:avLst/>
          </a:prstGeom>
          <a:gradFill flip="none" rotWithShape="1">
            <a:gsLst>
              <a:gs pos="0">
                <a:srgbClr val="000099">
                  <a:lumMod val="40000"/>
                  <a:lumOff val="60000"/>
                </a:srgbClr>
              </a:gs>
              <a:gs pos="46000">
                <a:srgbClr val="000099">
                  <a:lumMod val="95000"/>
                  <a:lumOff val="5000"/>
                </a:srgbClr>
              </a:gs>
              <a:gs pos="100000">
                <a:srgbClr val="000099">
                  <a:lumMod val="60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557570212"/>
      </p:ext>
    </p:extLst>
  </p:cSld>
  <p:clrMapOvr>
    <a:masterClrMapping/>
  </p:clrMapOvr>
  <p:transition>
    <p:fade/>
  </p:transition>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0CF826D-E922-4274-B520-BBF709C99AF6}"/>
              </a:ext>
            </a:extLst>
          </p:cNvPr>
          <p:cNvPicPr>
            <a:picLocks noGrp="1" noChangeAspect="1"/>
          </p:cNvPicPr>
          <p:nvPr>
            <p:ph sz="half" idx="1"/>
          </p:nvPr>
        </p:nvPicPr>
        <p:blipFill rotWithShape="1">
          <a:blip r:embed="rId2"/>
          <a:srcRect b="3717"/>
          <a:stretch/>
        </p:blipFill>
        <p:spPr>
          <a:xfrm>
            <a:off x="1940288" y="640079"/>
            <a:ext cx="8311424" cy="4501387"/>
          </a:xfrm>
          <a:prstGeom prst="rect">
            <a:avLst/>
          </a:prstGeom>
          <a:ln w="28575">
            <a:solidFill>
              <a:schemeClr val="accent1"/>
            </a:solidFill>
          </a:ln>
        </p:spPr>
      </p:pic>
      <p:sp>
        <p:nvSpPr>
          <p:cNvPr id="5" name="Content Placeholder 4"/>
          <p:cNvSpPr>
            <a:spLocks noGrp="1"/>
          </p:cNvSpPr>
          <p:nvPr>
            <p:ph sz="half" idx="2"/>
          </p:nvPr>
        </p:nvSpPr>
        <p:spPr>
          <a:xfrm>
            <a:off x="0" y="5246001"/>
            <a:ext cx="12188952" cy="1046436"/>
          </a:xfrm>
        </p:spPr>
        <p:txBody>
          <a:bodyPr>
            <a:spAutoFit/>
          </a:bodyPr>
          <a:lstStyle/>
          <a:p>
            <a:pPr algn="just">
              <a:spcAft>
                <a:spcPts val="600"/>
              </a:spcAft>
            </a:pPr>
            <a:r>
              <a:rPr lang="en-US" sz="1800" dirty="0"/>
              <a:t>You can then change the path by adding a formula in the Path bar (</a:t>
            </a:r>
            <a:r>
              <a:rPr lang="en-US" sz="1800" i="1" dirty="0"/>
              <a:t>blue</a:t>
            </a:r>
            <a:r>
              <a:rPr lang="en-US" sz="1800" dirty="0"/>
              <a:t> box) so that it creates folders and sub-folders with names extracted from details related to the run.</a:t>
            </a:r>
            <a:endParaRPr lang="en-US" sz="1800" b="1" u="sng" dirty="0">
              <a:solidFill>
                <a:srgbClr val="FF0000"/>
              </a:solidFill>
            </a:endParaRPr>
          </a:p>
          <a:p>
            <a:pPr algn="just">
              <a:spcAft>
                <a:spcPts val="600"/>
              </a:spcAft>
            </a:pPr>
            <a:r>
              <a:rPr lang="en-US" sz="1800" b="1" u="sng" dirty="0">
                <a:solidFill>
                  <a:srgbClr val="FF0000"/>
                </a:solidFill>
              </a:rPr>
              <a:t>NOTE</a:t>
            </a:r>
            <a:r>
              <a:rPr lang="en-US" sz="1800" b="1" dirty="0"/>
              <a:t>:</a:t>
            </a:r>
            <a:r>
              <a:rPr lang="en-US" sz="1800" dirty="0"/>
              <a:t> This makes for easy archiving, especially when running multiple instruments over a network.</a:t>
            </a:r>
          </a:p>
        </p:txBody>
      </p:sp>
      <p:sp>
        <p:nvSpPr>
          <p:cNvPr id="3" name="Title 2"/>
          <p:cNvSpPr>
            <a:spLocks noGrp="1"/>
          </p:cNvSpPr>
          <p:nvPr>
            <p:ph type="title"/>
          </p:nvPr>
        </p:nvSpPr>
        <p:spPr/>
        <p:txBody>
          <a:bodyPr/>
          <a:lstStyle/>
          <a:p>
            <a:r>
              <a:rPr lang="en-US" dirty="0"/>
              <a:t>Input a Path</a:t>
            </a:r>
          </a:p>
        </p:txBody>
      </p:sp>
      <p:sp>
        <p:nvSpPr>
          <p:cNvPr id="8" name="Right Arrow 7"/>
          <p:cNvSpPr/>
          <p:nvPr/>
        </p:nvSpPr>
        <p:spPr bwMode="auto">
          <a:xfrm>
            <a:off x="5648968" y="1189475"/>
            <a:ext cx="220820" cy="255682"/>
          </a:xfrm>
          <a:prstGeom prst="rightArrow">
            <a:avLst/>
          </a:prstGeom>
          <a:gradFill flip="none" rotWithShape="1">
            <a:gsLst>
              <a:gs pos="0">
                <a:srgbClr val="000099">
                  <a:lumMod val="40000"/>
                  <a:lumOff val="60000"/>
                </a:srgbClr>
              </a:gs>
              <a:gs pos="46000">
                <a:srgbClr val="000099">
                  <a:lumMod val="95000"/>
                  <a:lumOff val="5000"/>
                </a:srgbClr>
              </a:gs>
              <a:gs pos="100000">
                <a:srgbClr val="000099">
                  <a:lumMod val="60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352346386"/>
      </p:ext>
    </p:extLst>
  </p:cSld>
  <p:clrMapOvr>
    <a:masterClrMapping/>
  </p:clrMapOvr>
  <p:transition>
    <p:fade/>
  </p:transition>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50974BE-13AD-46E9-A100-C023619665A3}"/>
              </a:ext>
            </a:extLst>
          </p:cNvPr>
          <p:cNvPicPr>
            <a:picLocks noGrp="1" noChangeAspect="1"/>
          </p:cNvPicPr>
          <p:nvPr>
            <p:ph sz="half" idx="1"/>
          </p:nvPr>
        </p:nvPicPr>
        <p:blipFill rotWithShape="1">
          <a:blip r:embed="rId2"/>
          <a:srcRect b="3874"/>
          <a:stretch/>
        </p:blipFill>
        <p:spPr>
          <a:xfrm>
            <a:off x="1349536" y="640079"/>
            <a:ext cx="9492928" cy="5132931"/>
          </a:xfrm>
          <a:prstGeom prst="rect">
            <a:avLst/>
          </a:prstGeom>
          <a:ln w="28575">
            <a:solidFill>
              <a:schemeClr val="accent1"/>
            </a:solidFill>
          </a:ln>
        </p:spPr>
      </p:pic>
      <p:sp>
        <p:nvSpPr>
          <p:cNvPr id="5" name="Content Placeholder 4"/>
          <p:cNvSpPr>
            <a:spLocks noGrp="1"/>
          </p:cNvSpPr>
          <p:nvPr>
            <p:ph sz="half" idx="2"/>
          </p:nvPr>
        </p:nvSpPr>
        <p:spPr>
          <a:xfrm>
            <a:off x="3048" y="5881234"/>
            <a:ext cx="12188952" cy="415494"/>
          </a:xfrm>
        </p:spPr>
        <p:txBody>
          <a:bodyPr>
            <a:spAutoFit/>
          </a:bodyPr>
          <a:lstStyle/>
          <a:p>
            <a:pPr algn="just">
              <a:spcAft>
                <a:spcPts val="600"/>
              </a:spcAft>
            </a:pPr>
            <a:r>
              <a:rPr lang="en-US" sz="1800" dirty="0"/>
              <a:t>To do this, first input “</a:t>
            </a:r>
            <a:r>
              <a:rPr lang="en-US" sz="1800" i="1" dirty="0" err="1">
                <a:solidFill>
                  <a:srgbClr val="FF0000"/>
                </a:solidFill>
              </a:rPr>
              <a:t>AminoAcids</a:t>
            </a:r>
            <a:r>
              <a:rPr lang="en-US" sz="1800" i="1" dirty="0">
                <a:solidFill>
                  <a:srgbClr val="FF0000"/>
                </a:solidFill>
              </a:rPr>
              <a:t>/</a:t>
            </a:r>
            <a:r>
              <a:rPr lang="en-US" sz="1800" dirty="0"/>
              <a:t>” in the Path bar.</a:t>
            </a:r>
          </a:p>
        </p:txBody>
      </p:sp>
      <p:sp>
        <p:nvSpPr>
          <p:cNvPr id="3" name="Title 2"/>
          <p:cNvSpPr>
            <a:spLocks noGrp="1"/>
          </p:cNvSpPr>
          <p:nvPr>
            <p:ph type="title"/>
          </p:nvPr>
        </p:nvSpPr>
        <p:spPr/>
        <p:txBody>
          <a:bodyPr/>
          <a:lstStyle/>
          <a:p>
            <a:r>
              <a:rPr lang="en-US" dirty="0"/>
              <a:t>Input a Path</a:t>
            </a:r>
          </a:p>
        </p:txBody>
      </p:sp>
      <p:sp>
        <p:nvSpPr>
          <p:cNvPr id="8" name="Right Arrow 7"/>
          <p:cNvSpPr/>
          <p:nvPr/>
        </p:nvSpPr>
        <p:spPr bwMode="auto">
          <a:xfrm>
            <a:off x="5592215" y="1290273"/>
            <a:ext cx="220820" cy="255682"/>
          </a:xfrm>
          <a:prstGeom prst="rightArrow">
            <a:avLst/>
          </a:prstGeom>
          <a:gradFill flip="none" rotWithShape="1">
            <a:gsLst>
              <a:gs pos="0">
                <a:srgbClr val="000099">
                  <a:lumMod val="40000"/>
                  <a:lumOff val="60000"/>
                </a:srgbClr>
              </a:gs>
              <a:gs pos="46000">
                <a:srgbClr val="000099">
                  <a:lumMod val="95000"/>
                  <a:lumOff val="5000"/>
                </a:srgbClr>
              </a:gs>
              <a:gs pos="100000">
                <a:srgbClr val="000099">
                  <a:lumMod val="60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203820081"/>
      </p:ext>
    </p:extLst>
  </p:cSld>
  <p:clrMapOvr>
    <a:masterClrMapping/>
  </p:clrMapOvr>
  <p:transition>
    <p:fade/>
  </p:transition>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FDA90A4-F4B0-4253-A5D6-E2B32D6DBAF6}"/>
              </a:ext>
            </a:extLst>
          </p:cNvPr>
          <p:cNvPicPr>
            <a:picLocks noGrp="1" noChangeAspect="1"/>
          </p:cNvPicPr>
          <p:nvPr>
            <p:ph sz="half" idx="1"/>
          </p:nvPr>
        </p:nvPicPr>
        <p:blipFill rotWithShape="1">
          <a:blip r:embed="rId2"/>
          <a:srcRect b="3616"/>
          <a:stretch/>
        </p:blipFill>
        <p:spPr>
          <a:xfrm>
            <a:off x="1363169" y="639409"/>
            <a:ext cx="9465663" cy="5131869"/>
          </a:xfrm>
          <a:prstGeom prst="rect">
            <a:avLst/>
          </a:prstGeom>
          <a:ln w="28575">
            <a:solidFill>
              <a:schemeClr val="accent1"/>
            </a:solidFill>
          </a:ln>
        </p:spPr>
      </p:pic>
      <p:sp>
        <p:nvSpPr>
          <p:cNvPr id="5" name="Content Placeholder 4"/>
          <p:cNvSpPr>
            <a:spLocks noGrp="1"/>
          </p:cNvSpPr>
          <p:nvPr>
            <p:ph sz="half" idx="2"/>
          </p:nvPr>
        </p:nvSpPr>
        <p:spPr>
          <a:xfrm>
            <a:off x="0" y="5880959"/>
            <a:ext cx="12188952" cy="415494"/>
          </a:xfrm>
        </p:spPr>
        <p:txBody>
          <a:bodyPr>
            <a:spAutoFit/>
          </a:bodyPr>
          <a:lstStyle/>
          <a:p>
            <a:pPr algn="just">
              <a:spcAft>
                <a:spcPts val="600"/>
              </a:spcAft>
            </a:pPr>
            <a:r>
              <a:rPr lang="en-US" sz="1800" dirty="0"/>
              <a:t>Next click the      icon next to the Path bar to bring up the Insert Formula window.</a:t>
            </a:r>
          </a:p>
        </p:txBody>
      </p:sp>
      <p:sp>
        <p:nvSpPr>
          <p:cNvPr id="3" name="Title 2"/>
          <p:cNvSpPr>
            <a:spLocks noGrp="1"/>
          </p:cNvSpPr>
          <p:nvPr>
            <p:ph type="title"/>
          </p:nvPr>
        </p:nvSpPr>
        <p:spPr/>
        <p:txBody>
          <a:bodyPr/>
          <a:lstStyle/>
          <a:p>
            <a:r>
              <a:rPr lang="en-US" dirty="0"/>
              <a:t>Input a Path</a:t>
            </a:r>
          </a:p>
        </p:txBody>
      </p:sp>
      <p:pic>
        <p:nvPicPr>
          <p:cNvPr id="6" name="Content Placeholder 4"/>
          <p:cNvPicPr>
            <a:picLocks noChangeAspect="1"/>
          </p:cNvPicPr>
          <p:nvPr/>
        </p:nvPicPr>
        <p:blipFill rotWithShape="1">
          <a:blip r:embed="rId3"/>
          <a:srcRect l="98427" t="14086" r="510" b="83967"/>
          <a:stretch/>
        </p:blipFill>
        <p:spPr bwMode="auto">
          <a:xfrm>
            <a:off x="1712203" y="5978934"/>
            <a:ext cx="257741" cy="257741"/>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spTree>
    <p:extLst>
      <p:ext uri="{BB962C8B-B14F-4D97-AF65-F5344CB8AC3E}">
        <p14:creationId xmlns:p14="http://schemas.microsoft.com/office/powerpoint/2010/main" val="2722369228"/>
      </p:ext>
    </p:extLst>
  </p:cSld>
  <p:clrMapOvr>
    <a:masterClrMapping/>
  </p:clrMapOvr>
  <p:transition>
    <p:fade/>
  </p:transition>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8FF18E7-FB42-47F7-BFB6-454142581445}"/>
              </a:ext>
            </a:extLst>
          </p:cNvPr>
          <p:cNvPicPr>
            <a:picLocks noGrp="1" noChangeAspect="1"/>
          </p:cNvPicPr>
          <p:nvPr>
            <p:ph sz="half" idx="1"/>
          </p:nvPr>
        </p:nvPicPr>
        <p:blipFill rotWithShape="1">
          <a:blip r:embed="rId2"/>
          <a:srcRect b="4264"/>
          <a:stretch/>
        </p:blipFill>
        <p:spPr>
          <a:xfrm>
            <a:off x="1365935" y="640080"/>
            <a:ext cx="9460131" cy="5094398"/>
          </a:xfrm>
          <a:prstGeom prst="rect">
            <a:avLst/>
          </a:prstGeom>
          <a:ln w="28575">
            <a:solidFill>
              <a:schemeClr val="accent1"/>
            </a:solidFill>
          </a:ln>
        </p:spPr>
      </p:pic>
      <p:sp>
        <p:nvSpPr>
          <p:cNvPr id="5" name="Content Placeholder 4"/>
          <p:cNvSpPr>
            <a:spLocks noGrp="1"/>
          </p:cNvSpPr>
          <p:nvPr>
            <p:ph sz="half" idx="2"/>
          </p:nvPr>
        </p:nvSpPr>
        <p:spPr>
          <a:xfrm>
            <a:off x="0" y="5835147"/>
            <a:ext cx="12188952" cy="457200"/>
          </a:xfrm>
        </p:spPr>
        <p:txBody>
          <a:bodyPr>
            <a:spAutoFit/>
          </a:bodyPr>
          <a:lstStyle/>
          <a:p>
            <a:pPr algn="just">
              <a:spcAft>
                <a:spcPts val="600"/>
              </a:spcAft>
            </a:pPr>
            <a:r>
              <a:rPr lang="en-US" sz="1800" dirty="0"/>
              <a:t>Select “</a:t>
            </a:r>
            <a:r>
              <a:rPr lang="en-US" sz="1800" dirty="0" err="1"/>
              <a:t>eWorkflow</a:t>
            </a:r>
            <a:r>
              <a:rPr lang="en-US" sz="1800" dirty="0"/>
              <a:t>” in the Categories section and “Instrument Used” in the Variables section.</a:t>
            </a:r>
          </a:p>
        </p:txBody>
      </p:sp>
      <p:sp>
        <p:nvSpPr>
          <p:cNvPr id="3" name="Title 2"/>
          <p:cNvSpPr>
            <a:spLocks noGrp="1"/>
          </p:cNvSpPr>
          <p:nvPr>
            <p:ph type="title"/>
          </p:nvPr>
        </p:nvSpPr>
        <p:spPr/>
        <p:txBody>
          <a:bodyPr/>
          <a:lstStyle/>
          <a:p>
            <a:r>
              <a:rPr lang="en-US" dirty="0"/>
              <a:t>Input a Path</a:t>
            </a:r>
          </a:p>
        </p:txBody>
      </p:sp>
    </p:spTree>
    <p:extLst>
      <p:ext uri="{BB962C8B-B14F-4D97-AF65-F5344CB8AC3E}">
        <p14:creationId xmlns:p14="http://schemas.microsoft.com/office/powerpoint/2010/main" val="4134320956"/>
      </p:ext>
    </p:extLst>
  </p:cSld>
  <p:clrMapOvr>
    <a:masterClrMapping/>
  </p:clrMapOvr>
  <p:transition>
    <p:fade/>
  </p:transition>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40073"/>
            <a:ext cx="12188952" cy="457200"/>
          </a:xfrm>
        </p:spPr>
        <p:txBody>
          <a:bodyPr>
            <a:spAutoFit/>
          </a:bodyPr>
          <a:lstStyle/>
          <a:p>
            <a:pPr algn="just">
              <a:spcAft>
                <a:spcPts val="600"/>
              </a:spcAft>
            </a:pPr>
            <a:r>
              <a:rPr lang="en-US" sz="1800" dirty="0"/>
              <a:t>Click “OK” and input “</a:t>
            </a:r>
            <a:r>
              <a:rPr lang="en-US" sz="1800" i="1" dirty="0">
                <a:solidFill>
                  <a:srgbClr val="FF0000"/>
                </a:solidFill>
              </a:rPr>
              <a:t>/</a:t>
            </a:r>
            <a:r>
              <a:rPr lang="en-US" sz="1800" dirty="0"/>
              <a:t>” at the end of the formula.</a:t>
            </a:r>
          </a:p>
        </p:txBody>
      </p:sp>
      <p:sp>
        <p:nvSpPr>
          <p:cNvPr id="3" name="Title 2"/>
          <p:cNvSpPr>
            <a:spLocks noGrp="1"/>
          </p:cNvSpPr>
          <p:nvPr>
            <p:ph type="title"/>
          </p:nvPr>
        </p:nvSpPr>
        <p:spPr/>
        <p:txBody>
          <a:bodyPr/>
          <a:lstStyle/>
          <a:p>
            <a:r>
              <a:rPr lang="en-US" dirty="0"/>
              <a:t>Input a Path</a:t>
            </a:r>
          </a:p>
        </p:txBody>
      </p:sp>
      <p:pic>
        <p:nvPicPr>
          <p:cNvPr id="10" name="Content Placeholder 9">
            <a:extLst>
              <a:ext uri="{FF2B5EF4-FFF2-40B4-BE49-F238E27FC236}">
                <a16:creationId xmlns:a16="http://schemas.microsoft.com/office/drawing/2014/main" id="{BC14E8F2-6D9A-42C3-AF59-1EF12E6BA81D}"/>
              </a:ext>
            </a:extLst>
          </p:cNvPr>
          <p:cNvPicPr>
            <a:picLocks noGrp="1" noChangeAspect="1"/>
          </p:cNvPicPr>
          <p:nvPr>
            <p:ph sz="half" idx="1"/>
          </p:nvPr>
        </p:nvPicPr>
        <p:blipFill rotWithShape="1">
          <a:blip r:embed="rId2"/>
          <a:srcRect b="3841"/>
          <a:stretch/>
        </p:blipFill>
        <p:spPr>
          <a:xfrm>
            <a:off x="1384663" y="640080"/>
            <a:ext cx="9422675" cy="5096679"/>
          </a:xfrm>
          <a:prstGeom prst="rect">
            <a:avLst/>
          </a:prstGeom>
          <a:ln w="28575">
            <a:solidFill>
              <a:schemeClr val="accent1"/>
            </a:solidFill>
          </a:ln>
        </p:spPr>
      </p:pic>
    </p:spTree>
    <p:extLst>
      <p:ext uri="{BB962C8B-B14F-4D97-AF65-F5344CB8AC3E}">
        <p14:creationId xmlns:p14="http://schemas.microsoft.com/office/powerpoint/2010/main" val="858164605"/>
      </p:ext>
    </p:extLst>
  </p:cSld>
  <p:clrMapOvr>
    <a:masterClrMapping/>
  </p:clrMapOvr>
  <p:transition>
    <p:fade/>
  </p:transition>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526889"/>
            <a:ext cx="12188952" cy="769437"/>
          </a:xfrm>
        </p:spPr>
        <p:txBody>
          <a:bodyPr>
            <a:spAutoFit/>
          </a:bodyPr>
          <a:lstStyle/>
          <a:p>
            <a:pPr algn="just">
              <a:spcAft>
                <a:spcPts val="600"/>
              </a:spcAft>
            </a:pPr>
            <a:r>
              <a:rPr lang="en-US" sz="1800" dirty="0"/>
              <a:t>Next, click the       icon next to the Path bar to bring up the Insert Formula window.</a:t>
            </a:r>
          </a:p>
          <a:p>
            <a:pPr algn="just">
              <a:spcAft>
                <a:spcPts val="600"/>
              </a:spcAft>
            </a:pPr>
            <a:r>
              <a:rPr lang="en-US" sz="1800" dirty="0"/>
              <a:t>Select “</a:t>
            </a:r>
            <a:r>
              <a:rPr lang="en-US" sz="1800" dirty="0" err="1"/>
              <a:t>eWorkflow</a:t>
            </a:r>
            <a:r>
              <a:rPr lang="en-US" sz="1800" dirty="0"/>
              <a:t>” in the Categories section and “Description” in the Variables section.</a:t>
            </a:r>
          </a:p>
        </p:txBody>
      </p:sp>
      <p:sp>
        <p:nvSpPr>
          <p:cNvPr id="3" name="Title 2"/>
          <p:cNvSpPr>
            <a:spLocks noGrp="1"/>
          </p:cNvSpPr>
          <p:nvPr>
            <p:ph type="title"/>
          </p:nvPr>
        </p:nvSpPr>
        <p:spPr/>
        <p:txBody>
          <a:bodyPr/>
          <a:lstStyle/>
          <a:p>
            <a:r>
              <a:rPr lang="en-US" dirty="0"/>
              <a:t>Input a Path</a:t>
            </a:r>
          </a:p>
        </p:txBody>
      </p:sp>
      <p:pic>
        <p:nvPicPr>
          <p:cNvPr id="6" name="Content Placeholder 4"/>
          <p:cNvPicPr>
            <a:picLocks noChangeAspect="1"/>
          </p:cNvPicPr>
          <p:nvPr/>
        </p:nvPicPr>
        <p:blipFill rotWithShape="1">
          <a:blip r:embed="rId2"/>
          <a:srcRect l="98427" t="14086" r="510" b="83967"/>
          <a:stretch/>
        </p:blipFill>
        <p:spPr bwMode="auto">
          <a:xfrm>
            <a:off x="1794452" y="5604157"/>
            <a:ext cx="257741" cy="257741"/>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8" name="Content Placeholder 7">
            <a:extLst>
              <a:ext uri="{FF2B5EF4-FFF2-40B4-BE49-F238E27FC236}">
                <a16:creationId xmlns:a16="http://schemas.microsoft.com/office/drawing/2014/main" id="{75B36C9F-A18D-48F4-B2F8-01FF7C042D88}"/>
              </a:ext>
            </a:extLst>
          </p:cNvPr>
          <p:cNvPicPr>
            <a:picLocks noGrp="1" noChangeAspect="1"/>
          </p:cNvPicPr>
          <p:nvPr>
            <p:ph sz="half" idx="1"/>
          </p:nvPr>
        </p:nvPicPr>
        <p:blipFill rotWithShape="1">
          <a:blip r:embed="rId3"/>
          <a:srcRect b="3774"/>
          <a:stretch/>
        </p:blipFill>
        <p:spPr>
          <a:xfrm>
            <a:off x="1677324" y="640079"/>
            <a:ext cx="8837352" cy="4783441"/>
          </a:xfrm>
          <a:prstGeom prst="rect">
            <a:avLst/>
          </a:prstGeom>
          <a:ln w="28575">
            <a:solidFill>
              <a:schemeClr val="accent1"/>
            </a:solidFill>
          </a:ln>
        </p:spPr>
      </p:pic>
    </p:spTree>
    <p:extLst>
      <p:ext uri="{BB962C8B-B14F-4D97-AF65-F5344CB8AC3E}">
        <p14:creationId xmlns:p14="http://schemas.microsoft.com/office/powerpoint/2010/main" val="2828070584"/>
      </p:ext>
    </p:extLst>
  </p:cSld>
  <p:clrMapOvr>
    <a:masterClrMapping/>
  </p:clrMapOvr>
  <p:transition>
    <p:fade/>
  </p:transition>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4282"/>
            <a:ext cx="12188952" cy="457200"/>
          </a:xfrm>
        </p:spPr>
        <p:txBody>
          <a:bodyPr>
            <a:spAutoFit/>
          </a:bodyPr>
          <a:lstStyle/>
          <a:p>
            <a:pPr algn="just">
              <a:spcAft>
                <a:spcPts val="600"/>
              </a:spcAft>
            </a:pPr>
            <a:r>
              <a:rPr lang="en-US" sz="1800" dirty="0"/>
              <a:t>Click “OK” and input “</a:t>
            </a:r>
            <a:r>
              <a:rPr lang="en-US" sz="1800" i="1" dirty="0">
                <a:solidFill>
                  <a:srgbClr val="FF0000"/>
                </a:solidFill>
              </a:rPr>
              <a:t>/</a:t>
            </a:r>
            <a:r>
              <a:rPr lang="en-US" sz="1800" dirty="0"/>
              <a:t>” at the end of the formula.</a:t>
            </a:r>
          </a:p>
        </p:txBody>
      </p:sp>
      <p:sp>
        <p:nvSpPr>
          <p:cNvPr id="3" name="Title 2"/>
          <p:cNvSpPr>
            <a:spLocks noGrp="1"/>
          </p:cNvSpPr>
          <p:nvPr>
            <p:ph type="title"/>
          </p:nvPr>
        </p:nvSpPr>
        <p:spPr/>
        <p:txBody>
          <a:bodyPr/>
          <a:lstStyle/>
          <a:p>
            <a:r>
              <a:rPr lang="en-US" dirty="0"/>
              <a:t>Input a Path</a:t>
            </a:r>
          </a:p>
        </p:txBody>
      </p:sp>
      <p:pic>
        <p:nvPicPr>
          <p:cNvPr id="7" name="Content Placeholder 6">
            <a:extLst>
              <a:ext uri="{FF2B5EF4-FFF2-40B4-BE49-F238E27FC236}">
                <a16:creationId xmlns:a16="http://schemas.microsoft.com/office/drawing/2014/main" id="{EFB9F66A-59D2-48ED-9BC2-C2AF7E25DC6C}"/>
              </a:ext>
            </a:extLst>
          </p:cNvPr>
          <p:cNvPicPr>
            <a:picLocks noGrp="1" noChangeAspect="1"/>
          </p:cNvPicPr>
          <p:nvPr>
            <p:ph sz="half" idx="1"/>
          </p:nvPr>
        </p:nvPicPr>
        <p:blipFill rotWithShape="1">
          <a:blip r:embed="rId2"/>
          <a:srcRect b="3650"/>
          <a:stretch/>
        </p:blipFill>
        <p:spPr>
          <a:xfrm>
            <a:off x="1405291" y="640080"/>
            <a:ext cx="9381419" cy="5084445"/>
          </a:xfrm>
          <a:prstGeom prst="rect">
            <a:avLst/>
          </a:prstGeom>
          <a:ln w="28575">
            <a:solidFill>
              <a:schemeClr val="accent1"/>
            </a:solidFill>
          </a:ln>
        </p:spPr>
      </p:pic>
    </p:spTree>
    <p:extLst>
      <p:ext uri="{BB962C8B-B14F-4D97-AF65-F5344CB8AC3E}">
        <p14:creationId xmlns:p14="http://schemas.microsoft.com/office/powerpoint/2010/main" val="1452219205"/>
      </p:ext>
    </p:extLst>
  </p:cSld>
  <p:clrMapOvr>
    <a:masterClrMapping/>
  </p:clrMapOvr>
  <p:transition>
    <p:fade/>
  </p:transition>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107136"/>
            <a:ext cx="12188952" cy="1188720"/>
          </a:xfrm>
        </p:spPr>
        <p:txBody>
          <a:bodyPr>
            <a:spAutoFit/>
          </a:bodyPr>
          <a:lstStyle/>
          <a:p>
            <a:pPr algn="just">
              <a:spcAft>
                <a:spcPts val="600"/>
              </a:spcAft>
            </a:pPr>
            <a:r>
              <a:rPr lang="en-US" sz="1800" dirty="0"/>
              <a:t>Next, click the      icon next to the Path bar to bring up the Insert Formula window.</a:t>
            </a:r>
          </a:p>
          <a:p>
            <a:pPr algn="just">
              <a:spcAft>
                <a:spcPts val="600"/>
              </a:spcAft>
            </a:pPr>
            <a:r>
              <a:rPr lang="en-US" sz="1800" dirty="0"/>
              <a:t>Select “General” in the Categories section and “Current Time” in the Variables section.</a:t>
            </a:r>
          </a:p>
          <a:p>
            <a:pPr algn="just">
              <a:spcAft>
                <a:spcPts val="600"/>
              </a:spcAft>
            </a:pPr>
            <a:r>
              <a:rPr lang="en-US" sz="1800" dirty="0"/>
              <a:t>In the Format bar input “</a:t>
            </a:r>
            <a:r>
              <a:rPr lang="en-US" sz="1800" i="1" dirty="0">
                <a:solidFill>
                  <a:srgbClr val="FF0000"/>
                </a:solidFill>
              </a:rPr>
              <a:t>YYYY</a:t>
            </a:r>
            <a:r>
              <a:rPr lang="en-US" sz="1800" dirty="0"/>
              <a:t>”.</a:t>
            </a:r>
          </a:p>
        </p:txBody>
      </p:sp>
      <p:sp>
        <p:nvSpPr>
          <p:cNvPr id="3" name="Title 2"/>
          <p:cNvSpPr>
            <a:spLocks noGrp="1"/>
          </p:cNvSpPr>
          <p:nvPr>
            <p:ph type="title"/>
          </p:nvPr>
        </p:nvSpPr>
        <p:spPr/>
        <p:txBody>
          <a:bodyPr/>
          <a:lstStyle/>
          <a:p>
            <a:r>
              <a:rPr lang="en-US" dirty="0"/>
              <a:t>Input a Path</a:t>
            </a:r>
          </a:p>
        </p:txBody>
      </p:sp>
      <p:pic>
        <p:nvPicPr>
          <p:cNvPr id="6" name="Content Placeholder 4"/>
          <p:cNvPicPr>
            <a:picLocks noChangeAspect="1"/>
          </p:cNvPicPr>
          <p:nvPr/>
        </p:nvPicPr>
        <p:blipFill rotWithShape="1">
          <a:blip r:embed="rId2"/>
          <a:srcRect l="98427" t="14086" r="510" b="83967"/>
          <a:stretch/>
        </p:blipFill>
        <p:spPr bwMode="auto">
          <a:xfrm>
            <a:off x="1761888" y="5226882"/>
            <a:ext cx="257741" cy="257741"/>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10" name="Content Placeholder 9">
            <a:extLst>
              <a:ext uri="{FF2B5EF4-FFF2-40B4-BE49-F238E27FC236}">
                <a16:creationId xmlns:a16="http://schemas.microsoft.com/office/drawing/2014/main" id="{BD731772-54C9-4C1C-9952-0C6FD8B5740D}"/>
              </a:ext>
            </a:extLst>
          </p:cNvPr>
          <p:cNvPicPr>
            <a:picLocks noGrp="1" noChangeAspect="1"/>
          </p:cNvPicPr>
          <p:nvPr>
            <p:ph sz="half" idx="1"/>
          </p:nvPr>
        </p:nvPicPr>
        <p:blipFill rotWithShape="1">
          <a:blip r:embed="rId3"/>
          <a:srcRect b="3875"/>
          <a:stretch/>
        </p:blipFill>
        <p:spPr>
          <a:xfrm>
            <a:off x="2065944" y="640080"/>
            <a:ext cx="8060113" cy="4358119"/>
          </a:xfrm>
          <a:prstGeom prst="rect">
            <a:avLst/>
          </a:prstGeom>
          <a:ln w="28575">
            <a:solidFill>
              <a:schemeClr val="accent1"/>
            </a:solidFill>
          </a:ln>
        </p:spPr>
      </p:pic>
    </p:spTree>
    <p:extLst>
      <p:ext uri="{BB962C8B-B14F-4D97-AF65-F5344CB8AC3E}">
        <p14:creationId xmlns:p14="http://schemas.microsoft.com/office/powerpoint/2010/main" val="1121820631"/>
      </p:ext>
    </p:extLst>
  </p:cSld>
  <p:clrMapOvr>
    <a:masterClrMapping/>
  </p:clrMapOvr>
  <p:transition>
    <p:fade/>
  </p:transition>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839598"/>
            <a:ext cx="12188952" cy="457200"/>
          </a:xfrm>
        </p:spPr>
        <p:txBody>
          <a:bodyPr>
            <a:spAutoFit/>
          </a:bodyPr>
          <a:lstStyle/>
          <a:p>
            <a:pPr algn="just">
              <a:spcAft>
                <a:spcPts val="600"/>
              </a:spcAft>
            </a:pPr>
            <a:r>
              <a:rPr lang="en-US" sz="1800" dirty="0"/>
              <a:t>Click “OK” and input “</a:t>
            </a:r>
            <a:r>
              <a:rPr lang="en-US" sz="1800" i="1" dirty="0">
                <a:solidFill>
                  <a:srgbClr val="FF0000"/>
                </a:solidFill>
              </a:rPr>
              <a:t>/</a:t>
            </a:r>
            <a:r>
              <a:rPr lang="en-US" sz="1800" dirty="0"/>
              <a:t>” at the end of the formula.</a:t>
            </a:r>
          </a:p>
        </p:txBody>
      </p:sp>
      <p:sp>
        <p:nvSpPr>
          <p:cNvPr id="3" name="Title 2"/>
          <p:cNvSpPr>
            <a:spLocks noGrp="1"/>
          </p:cNvSpPr>
          <p:nvPr>
            <p:ph type="title"/>
          </p:nvPr>
        </p:nvSpPr>
        <p:spPr/>
        <p:txBody>
          <a:bodyPr/>
          <a:lstStyle/>
          <a:p>
            <a:r>
              <a:rPr lang="en-US" dirty="0"/>
              <a:t>Input a Path</a:t>
            </a:r>
          </a:p>
        </p:txBody>
      </p:sp>
      <p:pic>
        <p:nvPicPr>
          <p:cNvPr id="7" name="Content Placeholder 6">
            <a:extLst>
              <a:ext uri="{FF2B5EF4-FFF2-40B4-BE49-F238E27FC236}">
                <a16:creationId xmlns:a16="http://schemas.microsoft.com/office/drawing/2014/main" id="{1D3EB5CD-D381-4ECC-ADEB-9599F394438E}"/>
              </a:ext>
            </a:extLst>
          </p:cNvPr>
          <p:cNvPicPr>
            <a:picLocks noGrp="1" noChangeAspect="1"/>
          </p:cNvPicPr>
          <p:nvPr>
            <p:ph sz="half" idx="1"/>
          </p:nvPr>
        </p:nvPicPr>
        <p:blipFill rotWithShape="1">
          <a:blip r:embed="rId2"/>
          <a:srcRect b="3715"/>
          <a:stretch/>
        </p:blipFill>
        <p:spPr>
          <a:xfrm>
            <a:off x="1387872" y="637404"/>
            <a:ext cx="9416256" cy="5099866"/>
          </a:xfrm>
          <a:prstGeom prst="rect">
            <a:avLst/>
          </a:prstGeom>
          <a:ln w="28575">
            <a:solidFill>
              <a:schemeClr val="accent1"/>
            </a:solidFill>
          </a:ln>
        </p:spPr>
      </p:pic>
    </p:spTree>
    <p:extLst>
      <p:ext uri="{BB962C8B-B14F-4D97-AF65-F5344CB8AC3E}">
        <p14:creationId xmlns:p14="http://schemas.microsoft.com/office/powerpoint/2010/main" val="96698014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3048" y="5837771"/>
            <a:ext cx="12188952" cy="457200"/>
          </a:xfrm>
        </p:spPr>
        <p:txBody>
          <a:bodyPr/>
          <a:lstStyle/>
          <a:p>
            <a:pPr algn="just"/>
            <a:r>
              <a:rPr lang="en-US" sz="1800" dirty="0"/>
              <a:t>The Navigation Pane is an area that allows navigation through objects related to the selected category. </a:t>
            </a:r>
          </a:p>
        </p:txBody>
      </p:sp>
      <p:sp>
        <p:nvSpPr>
          <p:cNvPr id="4" name="Title 3"/>
          <p:cNvSpPr>
            <a:spLocks noGrp="1"/>
          </p:cNvSpPr>
          <p:nvPr>
            <p:ph type="title"/>
          </p:nvPr>
        </p:nvSpPr>
        <p:spPr/>
        <p:txBody>
          <a:bodyPr/>
          <a:lstStyle/>
          <a:p>
            <a:r>
              <a:rPr lang="en-US" dirty="0"/>
              <a:t>Chromeleon Console: The Navigation Pane</a:t>
            </a:r>
          </a:p>
        </p:txBody>
      </p:sp>
      <p:pic>
        <p:nvPicPr>
          <p:cNvPr id="8" name="Content Placeholder 8"/>
          <p:cNvPicPr>
            <a:picLocks noGrp="1" noChangeAspect="1"/>
          </p:cNvPicPr>
          <p:nvPr>
            <p:ph sz="half" idx="1"/>
          </p:nvPr>
        </p:nvPicPr>
        <p:blipFill>
          <a:blip r:embed="rId2"/>
          <a:stretch>
            <a:fillRect/>
          </a:stretch>
        </p:blipFill>
        <p:spPr>
          <a:xfrm>
            <a:off x="1420448" y="640080"/>
            <a:ext cx="9351104" cy="5074920"/>
          </a:xfrm>
          <a:prstGeom prst="rect">
            <a:avLst/>
          </a:prstGeom>
          <a:ln w="28575">
            <a:solidFill>
              <a:schemeClr val="accent1"/>
            </a:solidFill>
          </a:ln>
        </p:spPr>
      </p:pic>
      <p:sp>
        <p:nvSpPr>
          <p:cNvPr id="7" name="Rectangle 6"/>
          <p:cNvSpPr/>
          <p:nvPr/>
        </p:nvSpPr>
        <p:spPr bwMode="auto">
          <a:xfrm>
            <a:off x="1429973" y="1143000"/>
            <a:ext cx="1227502" cy="76105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627178195"/>
      </p:ext>
    </p:extLst>
  </p:cSld>
  <p:clrMapOvr>
    <a:masterClrMapping/>
  </p:clrMapOvr>
  <p:transition>
    <p:fade/>
  </p:transition>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05746"/>
            <a:ext cx="12188952" cy="1188720"/>
          </a:xfrm>
        </p:spPr>
        <p:txBody>
          <a:bodyPr>
            <a:spAutoFit/>
          </a:bodyPr>
          <a:lstStyle/>
          <a:p>
            <a:pPr algn="just">
              <a:spcAft>
                <a:spcPts val="600"/>
              </a:spcAft>
            </a:pPr>
            <a:r>
              <a:rPr lang="en-US" sz="1800" dirty="0"/>
              <a:t>Next, click the      icon next to the Path bar to bring up the Insert Formula window.</a:t>
            </a:r>
          </a:p>
          <a:p>
            <a:pPr algn="just">
              <a:spcAft>
                <a:spcPts val="600"/>
              </a:spcAft>
            </a:pPr>
            <a:r>
              <a:rPr lang="en-US" sz="1800" dirty="0"/>
              <a:t>Select “General” in the Categories section and “Current Time” in the Variables section.</a:t>
            </a:r>
          </a:p>
          <a:p>
            <a:pPr algn="just">
              <a:spcAft>
                <a:spcPts val="600"/>
              </a:spcAft>
            </a:pPr>
            <a:r>
              <a:rPr lang="en-US" sz="1800" dirty="0"/>
              <a:t>In the Format bar input “</a:t>
            </a:r>
            <a:r>
              <a:rPr lang="en-US" sz="1800" i="1" dirty="0">
                <a:solidFill>
                  <a:srgbClr val="FF0000"/>
                </a:solidFill>
              </a:rPr>
              <a:t>mm mmm</a:t>
            </a:r>
            <a:r>
              <a:rPr lang="en-US" sz="1800" dirty="0"/>
              <a:t>”.</a:t>
            </a:r>
          </a:p>
        </p:txBody>
      </p:sp>
      <p:sp>
        <p:nvSpPr>
          <p:cNvPr id="3" name="Title 2"/>
          <p:cNvSpPr>
            <a:spLocks noGrp="1"/>
          </p:cNvSpPr>
          <p:nvPr>
            <p:ph type="title"/>
          </p:nvPr>
        </p:nvSpPr>
        <p:spPr/>
        <p:txBody>
          <a:bodyPr/>
          <a:lstStyle/>
          <a:p>
            <a:r>
              <a:rPr lang="en-US" dirty="0"/>
              <a:t>Input a Path</a:t>
            </a:r>
          </a:p>
        </p:txBody>
      </p:sp>
      <p:pic>
        <p:nvPicPr>
          <p:cNvPr id="6" name="Content Placeholder 4"/>
          <p:cNvPicPr>
            <a:picLocks noChangeAspect="1"/>
          </p:cNvPicPr>
          <p:nvPr/>
        </p:nvPicPr>
        <p:blipFill rotWithShape="1">
          <a:blip r:embed="rId2"/>
          <a:srcRect l="98427" t="14086" r="510" b="83967"/>
          <a:stretch/>
        </p:blipFill>
        <p:spPr bwMode="auto">
          <a:xfrm>
            <a:off x="1770259" y="5180798"/>
            <a:ext cx="257741" cy="257741"/>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8" name="Content Placeholder 7">
            <a:extLst>
              <a:ext uri="{FF2B5EF4-FFF2-40B4-BE49-F238E27FC236}">
                <a16:creationId xmlns:a16="http://schemas.microsoft.com/office/drawing/2014/main" id="{0E8DAE27-B0FD-4A02-A2F3-30396A88E28D}"/>
              </a:ext>
            </a:extLst>
          </p:cNvPr>
          <p:cNvPicPr>
            <a:picLocks noGrp="1" noChangeAspect="1"/>
          </p:cNvPicPr>
          <p:nvPr>
            <p:ph sz="half" idx="1"/>
          </p:nvPr>
        </p:nvPicPr>
        <p:blipFill rotWithShape="1">
          <a:blip r:embed="rId3"/>
          <a:srcRect b="3846"/>
          <a:stretch/>
        </p:blipFill>
        <p:spPr>
          <a:xfrm>
            <a:off x="2071280" y="640079"/>
            <a:ext cx="8049440" cy="4353653"/>
          </a:xfrm>
          <a:prstGeom prst="rect">
            <a:avLst/>
          </a:prstGeom>
          <a:ln w="28575">
            <a:solidFill>
              <a:schemeClr val="accent1"/>
            </a:solidFill>
          </a:ln>
        </p:spPr>
      </p:pic>
    </p:spTree>
    <p:extLst>
      <p:ext uri="{BB962C8B-B14F-4D97-AF65-F5344CB8AC3E}">
        <p14:creationId xmlns:p14="http://schemas.microsoft.com/office/powerpoint/2010/main" val="3643537563"/>
      </p:ext>
    </p:extLst>
  </p:cSld>
  <p:clrMapOvr>
    <a:masterClrMapping/>
  </p:clrMapOvr>
  <p:transition>
    <p:fade/>
  </p:transition>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B320C00-631A-4901-A10E-BC8878281D32}"/>
              </a:ext>
            </a:extLst>
          </p:cNvPr>
          <p:cNvPicPr>
            <a:picLocks noGrp="1" noChangeAspect="1"/>
          </p:cNvPicPr>
          <p:nvPr>
            <p:ph sz="half" idx="1"/>
          </p:nvPr>
        </p:nvPicPr>
        <p:blipFill rotWithShape="1">
          <a:blip r:embed="rId2"/>
          <a:srcRect b="3652"/>
          <a:stretch/>
        </p:blipFill>
        <p:spPr>
          <a:xfrm>
            <a:off x="1739993" y="640080"/>
            <a:ext cx="8712015" cy="4721536"/>
          </a:xfrm>
          <a:prstGeom prst="rect">
            <a:avLst/>
          </a:prstGeom>
          <a:ln w="28575">
            <a:solidFill>
              <a:schemeClr val="accent1"/>
            </a:solidFill>
          </a:ln>
        </p:spPr>
      </p:pic>
      <p:sp>
        <p:nvSpPr>
          <p:cNvPr id="5" name="Content Placeholder 4"/>
          <p:cNvSpPr>
            <a:spLocks noGrp="1"/>
          </p:cNvSpPr>
          <p:nvPr>
            <p:ph sz="half" idx="2"/>
          </p:nvPr>
        </p:nvSpPr>
        <p:spPr>
          <a:xfrm>
            <a:off x="0" y="5469285"/>
            <a:ext cx="12188952" cy="822960"/>
          </a:xfrm>
        </p:spPr>
        <p:txBody>
          <a:bodyPr>
            <a:spAutoFit/>
          </a:bodyPr>
          <a:lstStyle/>
          <a:p>
            <a:pPr algn="just">
              <a:spcAft>
                <a:spcPts val="600"/>
              </a:spcAft>
            </a:pPr>
            <a:r>
              <a:rPr lang="en-US" sz="1800" dirty="0"/>
              <a:t>Click “OK”.</a:t>
            </a:r>
          </a:p>
          <a:p>
            <a:pPr algn="just">
              <a:spcAft>
                <a:spcPts val="600"/>
              </a:spcAft>
            </a:pPr>
            <a:r>
              <a:rPr lang="en-US" sz="1800" dirty="0"/>
              <a:t>The Vault and Path should now appear as shown above (</a:t>
            </a:r>
            <a:r>
              <a:rPr lang="en-US" sz="1800" i="1" dirty="0"/>
              <a:t>red</a:t>
            </a:r>
            <a:r>
              <a:rPr lang="en-US" sz="1800" dirty="0"/>
              <a:t> box).</a:t>
            </a:r>
          </a:p>
        </p:txBody>
      </p:sp>
      <p:sp>
        <p:nvSpPr>
          <p:cNvPr id="3" name="Title 2"/>
          <p:cNvSpPr>
            <a:spLocks noGrp="1"/>
          </p:cNvSpPr>
          <p:nvPr>
            <p:ph type="title"/>
          </p:nvPr>
        </p:nvSpPr>
        <p:spPr/>
        <p:txBody>
          <a:bodyPr/>
          <a:lstStyle/>
          <a:p>
            <a:r>
              <a:rPr lang="en-US" dirty="0"/>
              <a:t>Input a Path</a:t>
            </a:r>
          </a:p>
        </p:txBody>
      </p:sp>
      <p:sp>
        <p:nvSpPr>
          <p:cNvPr id="7" name="Right Arrow 6"/>
          <p:cNvSpPr/>
          <p:nvPr/>
        </p:nvSpPr>
        <p:spPr bwMode="auto">
          <a:xfrm rot="16200000">
            <a:off x="6791678" y="1512665"/>
            <a:ext cx="499531" cy="268115"/>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pic>
        <p:nvPicPr>
          <p:cNvPr id="11" name="Picture 10">
            <a:extLst>
              <a:ext uri="{FF2B5EF4-FFF2-40B4-BE49-F238E27FC236}">
                <a16:creationId xmlns:a16="http://schemas.microsoft.com/office/drawing/2014/main" id="{5CAAE636-CC2E-45DA-9908-4C2556C24B0C}"/>
              </a:ext>
            </a:extLst>
          </p:cNvPr>
          <p:cNvPicPr>
            <a:picLocks noChangeAspect="1"/>
          </p:cNvPicPr>
          <p:nvPr/>
        </p:nvPicPr>
        <p:blipFill rotWithShape="1">
          <a:blip r:embed="rId2"/>
          <a:srcRect l="46974" t="12080" r="19873" b="80636"/>
          <a:stretch/>
        </p:blipFill>
        <p:spPr>
          <a:xfrm>
            <a:off x="2107377" y="1806483"/>
            <a:ext cx="9849084" cy="1217174"/>
          </a:xfrm>
          <a:prstGeom prst="rect">
            <a:avLst/>
          </a:prstGeom>
        </p:spPr>
      </p:pic>
      <p:sp>
        <p:nvSpPr>
          <p:cNvPr id="10" name="Rectangle 9"/>
          <p:cNvSpPr/>
          <p:nvPr/>
        </p:nvSpPr>
        <p:spPr bwMode="auto">
          <a:xfrm>
            <a:off x="2116902" y="1806483"/>
            <a:ext cx="9849084" cy="1217174"/>
          </a:xfrm>
          <a:prstGeom prst="rect">
            <a:avLst/>
          </a:prstGeom>
          <a:solidFill>
            <a:srgbClr val="C00000">
              <a:alpha val="20000"/>
            </a:srgbClr>
          </a:solidFill>
          <a:ln w="190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655073991"/>
      </p:ext>
    </p:extLst>
  </p:cSld>
  <p:clrMapOvr>
    <a:masterClrMapping/>
  </p:clrMapOvr>
  <p:transition>
    <p:fade/>
  </p:transition>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202620"/>
            <a:ext cx="12188952" cy="1097280"/>
          </a:xfrm>
        </p:spPr>
        <p:txBody>
          <a:bodyPr>
            <a:spAutoFit/>
          </a:bodyPr>
          <a:lstStyle/>
          <a:p>
            <a:pPr algn="just">
              <a:spcAft>
                <a:spcPts val="600"/>
              </a:spcAft>
            </a:pPr>
            <a:r>
              <a:rPr lang="en-US" sz="1800" dirty="0"/>
              <a:t>To add a Sequence Name, click the      icon next to the Sequence Name bar.</a:t>
            </a:r>
          </a:p>
          <a:p>
            <a:pPr algn="just">
              <a:spcAft>
                <a:spcPts val="600"/>
              </a:spcAft>
            </a:pPr>
            <a:r>
              <a:rPr lang="en-US" sz="1800" dirty="0"/>
              <a:t>In the Insert Formula window that appears, select “General” in the Categories section and “Current Time” in the Variables section.</a:t>
            </a:r>
          </a:p>
        </p:txBody>
      </p:sp>
      <p:sp>
        <p:nvSpPr>
          <p:cNvPr id="3" name="Title 2"/>
          <p:cNvSpPr>
            <a:spLocks noGrp="1"/>
          </p:cNvSpPr>
          <p:nvPr>
            <p:ph type="title"/>
          </p:nvPr>
        </p:nvSpPr>
        <p:spPr/>
        <p:txBody>
          <a:bodyPr/>
          <a:lstStyle/>
          <a:p>
            <a:r>
              <a:rPr lang="en-US" dirty="0"/>
              <a:t>Input a Sequence Name</a:t>
            </a:r>
          </a:p>
        </p:txBody>
      </p:sp>
      <p:pic>
        <p:nvPicPr>
          <p:cNvPr id="8" name="Content Placeholder 4"/>
          <p:cNvPicPr>
            <a:picLocks noChangeAspect="1"/>
          </p:cNvPicPr>
          <p:nvPr/>
        </p:nvPicPr>
        <p:blipFill rotWithShape="1">
          <a:blip r:embed="rId2"/>
          <a:srcRect l="98427" t="14086" r="510" b="83967"/>
          <a:stretch/>
        </p:blipFill>
        <p:spPr bwMode="auto">
          <a:xfrm>
            <a:off x="3943774" y="5291067"/>
            <a:ext cx="257741" cy="257741"/>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7" name="Content Placeholder 6">
            <a:extLst>
              <a:ext uri="{FF2B5EF4-FFF2-40B4-BE49-F238E27FC236}">
                <a16:creationId xmlns:a16="http://schemas.microsoft.com/office/drawing/2014/main" id="{E0374442-0E23-43D0-9E9C-F6978A7F30DB}"/>
              </a:ext>
            </a:extLst>
          </p:cNvPr>
          <p:cNvPicPr>
            <a:picLocks noGrp="1" noChangeAspect="1"/>
          </p:cNvPicPr>
          <p:nvPr>
            <p:ph sz="half" idx="1"/>
          </p:nvPr>
        </p:nvPicPr>
        <p:blipFill rotWithShape="1">
          <a:blip r:embed="rId3"/>
          <a:srcRect b="4458"/>
          <a:stretch/>
        </p:blipFill>
        <p:spPr>
          <a:xfrm>
            <a:off x="1951671" y="640080"/>
            <a:ext cx="8288658" cy="4454516"/>
          </a:xfrm>
          <a:prstGeom prst="rect">
            <a:avLst/>
          </a:prstGeom>
          <a:ln w="28575">
            <a:solidFill>
              <a:schemeClr val="accent1"/>
            </a:solidFill>
          </a:ln>
        </p:spPr>
      </p:pic>
    </p:spTree>
    <p:extLst>
      <p:ext uri="{BB962C8B-B14F-4D97-AF65-F5344CB8AC3E}">
        <p14:creationId xmlns:p14="http://schemas.microsoft.com/office/powerpoint/2010/main" val="1288178707"/>
      </p:ext>
    </p:extLst>
  </p:cSld>
  <p:clrMapOvr>
    <a:masterClrMapping/>
  </p:clrMapOvr>
  <p:transition>
    <p:fade/>
  </p:transition>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75675"/>
            <a:ext cx="12188952" cy="822960"/>
          </a:xfrm>
        </p:spPr>
        <p:txBody>
          <a:bodyPr>
            <a:spAutoFit/>
          </a:bodyPr>
          <a:lstStyle/>
          <a:p>
            <a:pPr algn="just">
              <a:spcAft>
                <a:spcPts val="600"/>
              </a:spcAft>
            </a:pPr>
            <a:r>
              <a:rPr lang="en-US" sz="1800" dirty="0"/>
              <a:t>Click “OK”.</a:t>
            </a:r>
          </a:p>
          <a:p>
            <a:pPr algn="just">
              <a:spcAft>
                <a:spcPts val="600"/>
              </a:spcAft>
            </a:pPr>
            <a:r>
              <a:rPr lang="en-US" sz="1800" dirty="0"/>
              <a:t>The Sequence General tab should now appear as shown above.</a:t>
            </a:r>
          </a:p>
        </p:txBody>
      </p:sp>
      <p:sp>
        <p:nvSpPr>
          <p:cNvPr id="3" name="Title 2"/>
          <p:cNvSpPr>
            <a:spLocks noGrp="1"/>
          </p:cNvSpPr>
          <p:nvPr>
            <p:ph type="title"/>
          </p:nvPr>
        </p:nvSpPr>
        <p:spPr/>
        <p:txBody>
          <a:bodyPr/>
          <a:lstStyle/>
          <a:p>
            <a:r>
              <a:rPr lang="en-US" dirty="0" err="1"/>
              <a:t>eWorkflow</a:t>
            </a:r>
            <a:r>
              <a:rPr lang="en-US" dirty="0"/>
              <a:t>: The Sequence General tab</a:t>
            </a:r>
          </a:p>
        </p:txBody>
      </p:sp>
      <p:pic>
        <p:nvPicPr>
          <p:cNvPr id="7" name="Content Placeholder 6">
            <a:extLst>
              <a:ext uri="{FF2B5EF4-FFF2-40B4-BE49-F238E27FC236}">
                <a16:creationId xmlns:a16="http://schemas.microsoft.com/office/drawing/2014/main" id="{A821186E-6BEF-410B-86CE-E84C56C05DB3}"/>
              </a:ext>
            </a:extLst>
          </p:cNvPr>
          <p:cNvPicPr>
            <a:picLocks noGrp="1" noChangeAspect="1"/>
          </p:cNvPicPr>
          <p:nvPr>
            <p:ph sz="half" idx="1"/>
          </p:nvPr>
        </p:nvPicPr>
        <p:blipFill rotWithShape="1">
          <a:blip r:embed="rId2"/>
          <a:srcRect b="3692"/>
          <a:stretch/>
        </p:blipFill>
        <p:spPr>
          <a:xfrm>
            <a:off x="1737296" y="640080"/>
            <a:ext cx="8717408" cy="4722495"/>
          </a:xfrm>
          <a:prstGeom prst="rect">
            <a:avLst/>
          </a:prstGeom>
          <a:ln w="28575">
            <a:solidFill>
              <a:schemeClr val="accent1"/>
            </a:solidFill>
          </a:ln>
        </p:spPr>
      </p:pic>
    </p:spTree>
    <p:extLst>
      <p:ext uri="{BB962C8B-B14F-4D97-AF65-F5344CB8AC3E}">
        <p14:creationId xmlns:p14="http://schemas.microsoft.com/office/powerpoint/2010/main" val="2616807448"/>
      </p:ext>
    </p:extLst>
  </p:cSld>
  <p:clrMapOvr>
    <a:masterClrMapping/>
  </p:clrMapOvr>
  <p:transition>
    <p:fade/>
  </p:transition>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71264"/>
            <a:ext cx="12188952" cy="822960"/>
          </a:xfrm>
        </p:spPr>
        <p:txBody>
          <a:bodyPr>
            <a:spAutoFit/>
          </a:bodyPr>
          <a:lstStyle/>
          <a:p>
            <a:pPr algn="just">
              <a:spcAft>
                <a:spcPts val="600"/>
              </a:spcAft>
            </a:pPr>
            <a:r>
              <a:rPr lang="en-US" sz="1800" dirty="0"/>
              <a:t>In the Notifications section, select “Enable notifications”.</a:t>
            </a:r>
          </a:p>
          <a:p>
            <a:pPr algn="just">
              <a:spcAft>
                <a:spcPts val="600"/>
              </a:spcAft>
            </a:pPr>
            <a:r>
              <a:rPr lang="en-US" sz="1800" dirty="0"/>
              <a:t>Also deselect “Submit electronic signatures” and “Smart Startup” if you don’t require them.</a:t>
            </a:r>
          </a:p>
        </p:txBody>
      </p:sp>
      <p:sp>
        <p:nvSpPr>
          <p:cNvPr id="3" name="Title 2"/>
          <p:cNvSpPr>
            <a:spLocks noGrp="1"/>
          </p:cNvSpPr>
          <p:nvPr>
            <p:ph type="title"/>
          </p:nvPr>
        </p:nvSpPr>
        <p:spPr/>
        <p:txBody>
          <a:bodyPr/>
          <a:lstStyle/>
          <a:p>
            <a:r>
              <a:rPr lang="en-US" dirty="0" err="1"/>
              <a:t>eWorkflow</a:t>
            </a:r>
            <a:r>
              <a:rPr lang="en-US" dirty="0"/>
              <a:t>: The Sequence General tab</a:t>
            </a:r>
          </a:p>
        </p:txBody>
      </p:sp>
      <p:pic>
        <p:nvPicPr>
          <p:cNvPr id="7" name="Content Placeholder 6">
            <a:extLst>
              <a:ext uri="{FF2B5EF4-FFF2-40B4-BE49-F238E27FC236}">
                <a16:creationId xmlns:a16="http://schemas.microsoft.com/office/drawing/2014/main" id="{75EDEBCB-E147-4A49-AFDA-B8B11500AD82}"/>
              </a:ext>
            </a:extLst>
          </p:cNvPr>
          <p:cNvPicPr>
            <a:picLocks noGrp="1" noChangeAspect="1"/>
          </p:cNvPicPr>
          <p:nvPr>
            <p:ph sz="half" idx="1"/>
          </p:nvPr>
        </p:nvPicPr>
        <p:blipFill rotWithShape="1">
          <a:blip r:embed="rId2"/>
          <a:srcRect b="3831"/>
          <a:stretch/>
        </p:blipFill>
        <p:spPr>
          <a:xfrm>
            <a:off x="1731019" y="640080"/>
            <a:ext cx="8729963" cy="4722467"/>
          </a:xfrm>
          <a:prstGeom prst="rect">
            <a:avLst/>
          </a:prstGeom>
          <a:ln w="28575">
            <a:solidFill>
              <a:schemeClr val="accent1"/>
            </a:solidFill>
          </a:ln>
        </p:spPr>
      </p:pic>
    </p:spTree>
    <p:extLst>
      <p:ext uri="{BB962C8B-B14F-4D97-AF65-F5344CB8AC3E}">
        <p14:creationId xmlns:p14="http://schemas.microsoft.com/office/powerpoint/2010/main" val="357617545"/>
      </p:ext>
    </p:extLst>
  </p:cSld>
  <p:clrMapOvr>
    <a:masterClrMapping/>
  </p:clrMapOvr>
  <p:transition>
    <p:fade/>
  </p:transition>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564567"/>
            <a:ext cx="12188952" cy="731520"/>
          </a:xfrm>
        </p:spPr>
        <p:txBody>
          <a:bodyPr>
            <a:spAutoFit/>
          </a:bodyPr>
          <a:lstStyle/>
          <a:p>
            <a:pPr algn="just">
              <a:spcAft>
                <a:spcPts val="600"/>
              </a:spcAft>
            </a:pPr>
            <a:r>
              <a:rPr lang="en-US" sz="1800" dirty="0"/>
              <a:t>In the Sequence Features tab you have the option of </a:t>
            </a:r>
            <a:r>
              <a:rPr lang="en-US" sz="1800" dirty="0" err="1"/>
              <a:t>seeings</a:t>
            </a:r>
            <a:r>
              <a:rPr lang="en-US" sz="1800" dirty="0"/>
              <a:t> changes made in the Chromeleon Studio immediately (“Automatically”) or when you update it (“On Demand”).</a:t>
            </a:r>
          </a:p>
        </p:txBody>
      </p:sp>
      <p:sp>
        <p:nvSpPr>
          <p:cNvPr id="3" name="Title 2"/>
          <p:cNvSpPr>
            <a:spLocks noGrp="1"/>
          </p:cNvSpPr>
          <p:nvPr>
            <p:ph type="title"/>
          </p:nvPr>
        </p:nvSpPr>
        <p:spPr/>
        <p:txBody>
          <a:bodyPr/>
          <a:lstStyle/>
          <a:p>
            <a:r>
              <a:rPr lang="en-US" dirty="0" err="1"/>
              <a:t>eWorkflow</a:t>
            </a:r>
            <a:r>
              <a:rPr lang="en-US" dirty="0"/>
              <a:t>: The Sequence Features tab</a:t>
            </a:r>
          </a:p>
        </p:txBody>
      </p:sp>
      <p:pic>
        <p:nvPicPr>
          <p:cNvPr id="4" name="Content Placeholder 3"/>
          <p:cNvPicPr>
            <a:picLocks noGrp="1" noChangeAspect="1"/>
          </p:cNvPicPr>
          <p:nvPr>
            <p:ph sz="half" idx="1"/>
          </p:nvPr>
        </p:nvPicPr>
        <p:blipFill>
          <a:blip r:embed="rId2"/>
          <a:stretch>
            <a:fillRect/>
          </a:stretch>
        </p:blipFill>
        <p:spPr>
          <a:xfrm>
            <a:off x="1658902" y="640080"/>
            <a:ext cx="8874197" cy="4816099"/>
          </a:xfrm>
          <a:prstGeom prst="rect">
            <a:avLst/>
          </a:prstGeom>
          <a:ln w="28575">
            <a:solidFill>
              <a:schemeClr val="accent1"/>
            </a:solidFill>
          </a:ln>
        </p:spPr>
      </p:pic>
    </p:spTree>
    <p:extLst>
      <p:ext uri="{BB962C8B-B14F-4D97-AF65-F5344CB8AC3E}">
        <p14:creationId xmlns:p14="http://schemas.microsoft.com/office/powerpoint/2010/main" val="1428540864"/>
      </p:ext>
    </p:extLst>
  </p:cSld>
  <p:clrMapOvr>
    <a:masterClrMapping/>
  </p:clrMapOvr>
  <p:transition>
    <p:fade/>
  </p:transition>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604784"/>
            <a:ext cx="12188952" cy="692493"/>
          </a:xfrm>
        </p:spPr>
        <p:txBody>
          <a:bodyPr>
            <a:spAutoFit/>
          </a:bodyPr>
          <a:lstStyle/>
          <a:p>
            <a:pPr algn="just">
              <a:spcAft>
                <a:spcPts val="600"/>
              </a:spcAft>
            </a:pPr>
            <a:r>
              <a:rPr lang="en-US" sz="1800" b="1" u="sng" dirty="0">
                <a:solidFill>
                  <a:srgbClr val="FF0000"/>
                </a:solidFill>
              </a:rPr>
              <a:t>NOTE</a:t>
            </a:r>
            <a:r>
              <a:rPr lang="en-US" sz="1800" b="1" dirty="0"/>
              <a:t>:</a:t>
            </a:r>
            <a:r>
              <a:rPr lang="en-US" sz="1800" dirty="0"/>
              <a:t> Whenever the “On Demand” option is selected, you will see the yellow bar below the ribbon in the Chromeleon Studio whenever you make a change. </a:t>
            </a:r>
          </a:p>
        </p:txBody>
      </p:sp>
      <p:sp>
        <p:nvSpPr>
          <p:cNvPr id="3" name="Title 2"/>
          <p:cNvSpPr>
            <a:spLocks noGrp="1"/>
          </p:cNvSpPr>
          <p:nvPr>
            <p:ph type="title"/>
          </p:nvPr>
        </p:nvSpPr>
        <p:spPr/>
        <p:txBody>
          <a:bodyPr/>
          <a:lstStyle/>
          <a:p>
            <a:r>
              <a:rPr lang="en-US" dirty="0" err="1"/>
              <a:t>eWorkflow</a:t>
            </a:r>
            <a:r>
              <a:rPr lang="en-US" dirty="0"/>
              <a:t>: The Sequence Features tab</a:t>
            </a:r>
          </a:p>
        </p:txBody>
      </p:sp>
      <p:pic>
        <p:nvPicPr>
          <p:cNvPr id="10" name="Content Placeholder 9"/>
          <p:cNvPicPr>
            <a:picLocks noGrp="1" noChangeAspect="1"/>
          </p:cNvPicPr>
          <p:nvPr>
            <p:ph sz="half" idx="1"/>
          </p:nvPr>
        </p:nvPicPr>
        <p:blipFill>
          <a:blip r:embed="rId2"/>
          <a:stretch>
            <a:fillRect/>
          </a:stretch>
        </p:blipFill>
        <p:spPr>
          <a:xfrm>
            <a:off x="150876" y="2268126"/>
            <a:ext cx="11887200" cy="1392381"/>
          </a:xfrm>
          <a:prstGeom prst="rect">
            <a:avLst/>
          </a:prstGeom>
          <a:ln w="28575">
            <a:solidFill>
              <a:schemeClr val="accent1"/>
            </a:solidFill>
          </a:ln>
        </p:spPr>
      </p:pic>
    </p:spTree>
    <p:extLst>
      <p:ext uri="{BB962C8B-B14F-4D97-AF65-F5344CB8AC3E}">
        <p14:creationId xmlns:p14="http://schemas.microsoft.com/office/powerpoint/2010/main" val="4195421558"/>
      </p:ext>
    </p:extLst>
  </p:cSld>
  <p:clrMapOvr>
    <a:masterClrMapping/>
  </p:clrMapOvr>
  <p:transition>
    <p:fade/>
  </p:transition>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203368"/>
            <a:ext cx="12188952" cy="1097280"/>
          </a:xfrm>
        </p:spPr>
        <p:txBody>
          <a:bodyPr>
            <a:spAutoFit/>
          </a:bodyPr>
          <a:lstStyle/>
          <a:p>
            <a:pPr algn="just">
              <a:spcAft>
                <a:spcPts val="600"/>
              </a:spcAft>
            </a:pPr>
            <a:r>
              <a:rPr lang="en-US" sz="1800" dirty="0"/>
              <a:t>The layout of the Injection List is setup in the Sequence Layout tab (</a:t>
            </a:r>
            <a:r>
              <a:rPr lang="en-US" sz="1800" i="1" dirty="0"/>
              <a:t>red</a:t>
            </a:r>
            <a:r>
              <a:rPr lang="en-US" sz="1800" dirty="0"/>
              <a:t> arrow).</a:t>
            </a:r>
          </a:p>
          <a:p>
            <a:pPr algn="just">
              <a:spcAft>
                <a:spcPts val="600"/>
              </a:spcAft>
            </a:pPr>
            <a:r>
              <a:rPr lang="en-US" sz="1800" b="1" u="sng" dirty="0">
                <a:solidFill>
                  <a:srgbClr val="FF0000"/>
                </a:solidFill>
              </a:rPr>
              <a:t>NOTE</a:t>
            </a:r>
            <a:r>
              <a:rPr lang="en-US" sz="1800" b="1" dirty="0"/>
              <a:t>:</a:t>
            </a:r>
            <a:r>
              <a:rPr lang="en-US" sz="1800" dirty="0"/>
              <a:t> You can designate the frequency of periodic samples in the Max Samples per Bracket field and limit how many samples are run in a Sequence in the Max Brackets per Sequence (</a:t>
            </a:r>
            <a:r>
              <a:rPr lang="en-US" sz="1800" i="1" dirty="0"/>
              <a:t>blue</a:t>
            </a:r>
            <a:r>
              <a:rPr lang="en-US" sz="1800" dirty="0"/>
              <a:t> arrows).</a:t>
            </a:r>
          </a:p>
        </p:txBody>
      </p:sp>
      <p:sp>
        <p:nvSpPr>
          <p:cNvPr id="3" name="Title 2"/>
          <p:cNvSpPr>
            <a:spLocks noGrp="1"/>
          </p:cNvSpPr>
          <p:nvPr>
            <p:ph type="title"/>
          </p:nvPr>
        </p:nvSpPr>
        <p:spPr/>
        <p:txBody>
          <a:bodyPr/>
          <a:lstStyle/>
          <a:p>
            <a:r>
              <a:rPr lang="en-US" dirty="0" err="1"/>
              <a:t>eWorkflow</a:t>
            </a:r>
            <a:r>
              <a:rPr lang="en-US" dirty="0"/>
              <a:t>: The Sequence Layout tab</a:t>
            </a:r>
          </a:p>
        </p:txBody>
      </p:sp>
      <p:pic>
        <p:nvPicPr>
          <p:cNvPr id="17" name="Content Placeholder 16"/>
          <p:cNvPicPr>
            <a:picLocks noGrp="1" noChangeAspect="1"/>
          </p:cNvPicPr>
          <p:nvPr>
            <p:ph sz="half" idx="1"/>
          </p:nvPr>
        </p:nvPicPr>
        <p:blipFill>
          <a:blip r:embed="rId2"/>
          <a:stretch>
            <a:fillRect/>
          </a:stretch>
        </p:blipFill>
        <p:spPr>
          <a:xfrm>
            <a:off x="1995121" y="640080"/>
            <a:ext cx="8201758" cy="4438699"/>
          </a:xfrm>
          <a:prstGeom prst="rect">
            <a:avLst/>
          </a:prstGeom>
          <a:ln w="28575">
            <a:solidFill>
              <a:schemeClr val="accent1"/>
            </a:solidFill>
          </a:ln>
        </p:spPr>
      </p:pic>
      <p:sp>
        <p:nvSpPr>
          <p:cNvPr id="9" name="Content Placeholder 2"/>
          <p:cNvSpPr txBox="1">
            <a:spLocks/>
          </p:cNvSpPr>
          <p:nvPr/>
        </p:nvSpPr>
        <p:spPr bwMode="auto">
          <a:xfrm>
            <a:off x="3890271" y="2340724"/>
            <a:ext cx="7850065" cy="2368655"/>
          </a:xfrm>
          <a:prstGeom prst="roundRect">
            <a:avLst>
              <a:gd name="adj" fmla="val 343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algn="just"/>
            <a:r>
              <a:rPr lang="en-US" sz="1600" b="1" dirty="0">
                <a:solidFill>
                  <a:schemeClr val="accent1">
                    <a:lumMod val="50000"/>
                  </a:schemeClr>
                </a:solidFill>
              </a:rPr>
              <a:t>Sequence Header Block</a:t>
            </a:r>
            <a:r>
              <a:rPr lang="en-US" sz="1600" dirty="0"/>
              <a:t>: Enter Injections that always appear at the beginning of a Sequence, such as Blank Injections.</a:t>
            </a:r>
          </a:p>
          <a:p>
            <a:pPr algn="just"/>
            <a:r>
              <a:rPr lang="en-US" sz="1600" b="1" dirty="0">
                <a:solidFill>
                  <a:schemeClr val="accent1">
                    <a:lumMod val="50000"/>
                  </a:schemeClr>
                </a:solidFill>
              </a:rPr>
              <a:t>Sample Block</a:t>
            </a:r>
            <a:r>
              <a:rPr lang="en-US" sz="1600" dirty="0"/>
              <a:t>: Enter a single line to represent the sample injections. </a:t>
            </a:r>
          </a:p>
          <a:p>
            <a:pPr algn="just"/>
            <a:r>
              <a:rPr lang="en-US" sz="1600" b="1" dirty="0">
                <a:solidFill>
                  <a:schemeClr val="accent1">
                    <a:lumMod val="50000"/>
                  </a:schemeClr>
                </a:solidFill>
              </a:rPr>
              <a:t>Bracket Block</a:t>
            </a:r>
            <a:r>
              <a:rPr lang="en-US" sz="1600" dirty="0"/>
              <a:t>: Enter samples that should be inserted at the frequency set in the Max Samples per Bracket field.</a:t>
            </a:r>
          </a:p>
          <a:p>
            <a:pPr algn="just"/>
            <a:r>
              <a:rPr lang="en-US" sz="1600" b="1" dirty="0">
                <a:solidFill>
                  <a:schemeClr val="accent1">
                    <a:lumMod val="50000"/>
                  </a:schemeClr>
                </a:solidFill>
              </a:rPr>
              <a:t>Sequence Footer Block</a:t>
            </a:r>
            <a:r>
              <a:rPr lang="en-US" sz="1600" dirty="0"/>
              <a:t>: Enter those Injections that are run at the end of every Sequence, such as a final Blank.</a:t>
            </a:r>
          </a:p>
        </p:txBody>
      </p:sp>
      <p:sp>
        <p:nvSpPr>
          <p:cNvPr id="10" name="Right Arrow 9"/>
          <p:cNvSpPr/>
          <p:nvPr/>
        </p:nvSpPr>
        <p:spPr bwMode="auto">
          <a:xfrm rot="16200000" flipH="1">
            <a:off x="3724121" y="689142"/>
            <a:ext cx="149796" cy="18250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2" name="Right Arrow 11"/>
          <p:cNvSpPr/>
          <p:nvPr/>
        </p:nvSpPr>
        <p:spPr bwMode="auto">
          <a:xfrm rot="16200000">
            <a:off x="2195165" y="1111567"/>
            <a:ext cx="220820" cy="255682"/>
          </a:xfrm>
          <a:prstGeom prst="rightArrow">
            <a:avLst/>
          </a:prstGeom>
          <a:gradFill flip="none" rotWithShape="1">
            <a:gsLst>
              <a:gs pos="0">
                <a:srgbClr val="000099">
                  <a:lumMod val="40000"/>
                  <a:lumOff val="60000"/>
                </a:srgbClr>
              </a:gs>
              <a:gs pos="46000">
                <a:srgbClr val="000099">
                  <a:lumMod val="95000"/>
                  <a:lumOff val="5000"/>
                </a:srgbClr>
              </a:gs>
              <a:gs pos="100000">
                <a:srgbClr val="000099">
                  <a:lumMod val="60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3" name="Right Arrow 12"/>
          <p:cNvSpPr/>
          <p:nvPr/>
        </p:nvSpPr>
        <p:spPr bwMode="auto">
          <a:xfrm rot="16200000">
            <a:off x="2790604" y="1125207"/>
            <a:ext cx="220820" cy="255682"/>
          </a:xfrm>
          <a:prstGeom prst="rightArrow">
            <a:avLst/>
          </a:prstGeom>
          <a:gradFill flip="none" rotWithShape="1">
            <a:gsLst>
              <a:gs pos="0">
                <a:srgbClr val="000099">
                  <a:lumMod val="40000"/>
                  <a:lumOff val="60000"/>
                </a:srgbClr>
              </a:gs>
              <a:gs pos="46000">
                <a:srgbClr val="000099">
                  <a:lumMod val="95000"/>
                  <a:lumOff val="5000"/>
                </a:srgbClr>
              </a:gs>
              <a:gs pos="100000">
                <a:srgbClr val="000099">
                  <a:lumMod val="60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267613121"/>
      </p:ext>
    </p:extLst>
  </p:cSld>
  <p:clrMapOvr>
    <a:masterClrMapping/>
  </p:clrMapOvr>
  <p:transition>
    <p:fade/>
  </p:transition>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97554"/>
            <a:ext cx="12188952" cy="1097280"/>
          </a:xfrm>
        </p:spPr>
        <p:txBody>
          <a:bodyPr>
            <a:spAutoFit/>
          </a:bodyPr>
          <a:lstStyle/>
          <a:p>
            <a:pPr algn="just">
              <a:spcAft>
                <a:spcPts val="600"/>
              </a:spcAft>
            </a:pPr>
            <a:r>
              <a:rPr lang="en-US" sz="1800" dirty="0"/>
              <a:t>Change the Max Brackets per Sequence from the default of “1” to “99” (</a:t>
            </a:r>
            <a:r>
              <a:rPr lang="en-US" sz="1800" i="1" dirty="0"/>
              <a:t>blue</a:t>
            </a:r>
            <a:r>
              <a:rPr lang="en-US" sz="1800" dirty="0"/>
              <a:t> arrow).</a:t>
            </a:r>
          </a:p>
          <a:p>
            <a:pPr algn="just">
              <a:spcAft>
                <a:spcPts val="600"/>
              </a:spcAft>
            </a:pPr>
            <a:r>
              <a:rPr lang="en-US" sz="1800" dirty="0"/>
              <a:t>Next, determine the Injection List Layout, and finally build the Injection List on the Sequence Layout tab by clicking the “New </a:t>
            </a:r>
            <a:r>
              <a:rPr lang="en-US" sz="1800" dirty="0" err="1"/>
              <a:t>eWorkflow</a:t>
            </a:r>
            <a:r>
              <a:rPr lang="en-US" sz="1800" dirty="0"/>
              <a:t> Injection Template” hyperlink in the appropriate block.</a:t>
            </a:r>
          </a:p>
        </p:txBody>
      </p:sp>
      <p:sp>
        <p:nvSpPr>
          <p:cNvPr id="3" name="Title 2"/>
          <p:cNvSpPr>
            <a:spLocks noGrp="1"/>
          </p:cNvSpPr>
          <p:nvPr>
            <p:ph type="title"/>
          </p:nvPr>
        </p:nvSpPr>
        <p:spPr/>
        <p:txBody>
          <a:bodyPr/>
          <a:lstStyle/>
          <a:p>
            <a:r>
              <a:rPr lang="en-US" dirty="0" err="1"/>
              <a:t>eWorkflow</a:t>
            </a:r>
            <a:r>
              <a:rPr lang="en-US" dirty="0"/>
              <a:t>: The Sequence Layout tab</a:t>
            </a:r>
          </a:p>
        </p:txBody>
      </p:sp>
      <p:pic>
        <p:nvPicPr>
          <p:cNvPr id="8" name="Content Placeholder 7"/>
          <p:cNvPicPr>
            <a:picLocks noGrp="1" noChangeAspect="1"/>
          </p:cNvPicPr>
          <p:nvPr>
            <p:ph sz="half" idx="1"/>
          </p:nvPr>
        </p:nvPicPr>
        <p:blipFill>
          <a:blip r:embed="rId2"/>
          <a:stretch>
            <a:fillRect/>
          </a:stretch>
        </p:blipFill>
        <p:spPr>
          <a:xfrm>
            <a:off x="1984216" y="639390"/>
            <a:ext cx="8223569" cy="4450503"/>
          </a:xfrm>
          <a:prstGeom prst="rect">
            <a:avLst/>
          </a:prstGeom>
          <a:ln w="28575">
            <a:solidFill>
              <a:schemeClr val="accent1"/>
            </a:solidFill>
          </a:ln>
        </p:spPr>
      </p:pic>
      <p:sp>
        <p:nvSpPr>
          <p:cNvPr id="11" name="Right Arrow 10"/>
          <p:cNvSpPr/>
          <p:nvPr/>
        </p:nvSpPr>
        <p:spPr bwMode="auto">
          <a:xfrm rot="16200000">
            <a:off x="2601771" y="1116148"/>
            <a:ext cx="220820" cy="255682"/>
          </a:xfrm>
          <a:prstGeom prst="rightArrow">
            <a:avLst/>
          </a:prstGeom>
          <a:gradFill flip="none" rotWithShape="1">
            <a:gsLst>
              <a:gs pos="0">
                <a:srgbClr val="000099">
                  <a:lumMod val="40000"/>
                  <a:lumOff val="60000"/>
                </a:srgbClr>
              </a:gs>
              <a:gs pos="46000">
                <a:srgbClr val="000099">
                  <a:lumMod val="95000"/>
                  <a:lumOff val="5000"/>
                </a:srgbClr>
              </a:gs>
              <a:gs pos="100000">
                <a:srgbClr val="000099">
                  <a:lumMod val="60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2054884"/>
      </p:ext>
    </p:extLst>
  </p:cSld>
  <p:clrMapOvr>
    <a:masterClrMapping/>
  </p:clrMapOvr>
  <p:transition>
    <p:fade/>
  </p:transition>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02716"/>
            <a:ext cx="12188952" cy="1188720"/>
          </a:xfrm>
        </p:spPr>
        <p:txBody>
          <a:bodyPr>
            <a:spAutoFit/>
          </a:bodyPr>
          <a:lstStyle/>
          <a:p>
            <a:pPr algn="just">
              <a:spcAft>
                <a:spcPts val="600"/>
              </a:spcAft>
            </a:pPr>
            <a:r>
              <a:rPr lang="en-US" sz="1800" dirty="0"/>
              <a:t>In this example, we will be adding two Blank injections to the Sequence Header.</a:t>
            </a:r>
          </a:p>
          <a:p>
            <a:pPr algn="just">
              <a:spcAft>
                <a:spcPts val="600"/>
              </a:spcAft>
            </a:pPr>
            <a:r>
              <a:rPr lang="en-US" sz="1800" dirty="0"/>
              <a:t>Clicking the “New </a:t>
            </a:r>
            <a:r>
              <a:rPr lang="en-US" sz="1800" dirty="0" err="1"/>
              <a:t>eWorkflow</a:t>
            </a:r>
            <a:r>
              <a:rPr lang="en-US" sz="1800" dirty="0"/>
              <a:t> Injection Template” hyperlink brings up a window.</a:t>
            </a:r>
          </a:p>
          <a:p>
            <a:pPr algn="just">
              <a:spcAft>
                <a:spcPts val="600"/>
              </a:spcAft>
            </a:pPr>
            <a:r>
              <a:rPr lang="en-US" sz="1800" dirty="0"/>
              <a:t>Enter a name, click the &gt; icon and select the “#r” option so that each injection is numbered.</a:t>
            </a:r>
          </a:p>
        </p:txBody>
      </p:sp>
      <p:sp>
        <p:nvSpPr>
          <p:cNvPr id="3" name="Title 2"/>
          <p:cNvSpPr>
            <a:spLocks noGrp="1"/>
          </p:cNvSpPr>
          <p:nvPr>
            <p:ph type="title"/>
          </p:nvPr>
        </p:nvSpPr>
        <p:spPr/>
        <p:txBody>
          <a:bodyPr/>
          <a:lstStyle/>
          <a:p>
            <a:r>
              <a:rPr lang="en-US" dirty="0"/>
              <a:t>Adding a Blank Injection to the Sequence Header Block</a:t>
            </a:r>
          </a:p>
        </p:txBody>
      </p:sp>
      <p:pic>
        <p:nvPicPr>
          <p:cNvPr id="12" name="Content Placeholder 11"/>
          <p:cNvPicPr>
            <a:picLocks noGrp="1" noChangeAspect="1"/>
          </p:cNvPicPr>
          <p:nvPr>
            <p:ph sz="half" idx="1"/>
          </p:nvPr>
        </p:nvPicPr>
        <p:blipFill>
          <a:blip r:embed="rId2"/>
          <a:stretch>
            <a:fillRect/>
          </a:stretch>
        </p:blipFill>
        <p:spPr>
          <a:xfrm>
            <a:off x="2079466" y="640079"/>
            <a:ext cx="8033069" cy="4359611"/>
          </a:xfrm>
          <a:prstGeom prst="rect">
            <a:avLst/>
          </a:prstGeom>
          <a:ln w="28575">
            <a:solidFill>
              <a:schemeClr val="accent1"/>
            </a:solidFill>
          </a:ln>
        </p:spPr>
      </p:pic>
    </p:spTree>
    <p:extLst>
      <p:ext uri="{BB962C8B-B14F-4D97-AF65-F5344CB8AC3E}">
        <p14:creationId xmlns:p14="http://schemas.microsoft.com/office/powerpoint/2010/main" val="8108786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3048" y="5559932"/>
            <a:ext cx="12188952" cy="731520"/>
          </a:xfrm>
        </p:spPr>
        <p:txBody>
          <a:bodyPr/>
          <a:lstStyle/>
          <a:p>
            <a:pPr algn="just"/>
            <a:r>
              <a:rPr lang="en-US" sz="1800" dirty="0"/>
              <a:t>The Work Area is an area that displays the content of the object selected in the Navigation Pane, and allows users to work with that object.</a:t>
            </a:r>
          </a:p>
        </p:txBody>
      </p:sp>
      <p:sp>
        <p:nvSpPr>
          <p:cNvPr id="4" name="Title 3"/>
          <p:cNvSpPr>
            <a:spLocks noGrp="1"/>
          </p:cNvSpPr>
          <p:nvPr>
            <p:ph type="title"/>
          </p:nvPr>
        </p:nvSpPr>
        <p:spPr/>
        <p:txBody>
          <a:bodyPr/>
          <a:lstStyle/>
          <a:p>
            <a:r>
              <a:rPr lang="en-US" dirty="0"/>
              <a:t>Chromeleon Console: The Work Area</a:t>
            </a:r>
          </a:p>
        </p:txBody>
      </p:sp>
      <p:pic>
        <p:nvPicPr>
          <p:cNvPr id="8" name="Content Placeholder 8"/>
          <p:cNvPicPr>
            <a:picLocks noGrp="1" noChangeAspect="1"/>
          </p:cNvPicPr>
          <p:nvPr>
            <p:ph sz="half" idx="1"/>
          </p:nvPr>
        </p:nvPicPr>
        <p:blipFill>
          <a:blip r:embed="rId2"/>
          <a:stretch>
            <a:fillRect/>
          </a:stretch>
        </p:blipFill>
        <p:spPr>
          <a:xfrm>
            <a:off x="1752600" y="640080"/>
            <a:ext cx="8858250" cy="4807444"/>
          </a:xfrm>
          <a:prstGeom prst="rect">
            <a:avLst/>
          </a:prstGeom>
        </p:spPr>
      </p:pic>
      <p:sp>
        <p:nvSpPr>
          <p:cNvPr id="7" name="Rectangle 6"/>
          <p:cNvSpPr/>
          <p:nvPr/>
        </p:nvSpPr>
        <p:spPr bwMode="auto">
          <a:xfrm>
            <a:off x="2915589" y="993024"/>
            <a:ext cx="7609535" cy="144463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965076857"/>
      </p:ext>
    </p:extLst>
  </p:cSld>
  <p:clrMapOvr>
    <a:masterClrMapping/>
  </p:clrMapOvr>
  <p:transition>
    <p:fade/>
  </p:transition>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76316"/>
            <a:ext cx="12188952" cy="822960"/>
          </a:xfrm>
        </p:spPr>
        <p:txBody>
          <a:bodyPr>
            <a:spAutoFit/>
          </a:bodyPr>
          <a:lstStyle/>
          <a:p>
            <a:pPr algn="just">
              <a:spcAft>
                <a:spcPts val="600"/>
              </a:spcAft>
            </a:pPr>
            <a:r>
              <a:rPr lang="en-US" sz="1800" dirty="0"/>
              <a:t>Click “Add”.</a:t>
            </a:r>
          </a:p>
          <a:p>
            <a:pPr algn="just">
              <a:spcAft>
                <a:spcPts val="600"/>
              </a:spcAft>
            </a:pPr>
            <a:r>
              <a:rPr lang="en-US" sz="1800" dirty="0"/>
              <a:t>A Blank injection should now appear in the Sequence Header block with an Instrument and Processing Method.</a:t>
            </a:r>
          </a:p>
        </p:txBody>
      </p:sp>
      <p:sp>
        <p:nvSpPr>
          <p:cNvPr id="3" name="Title 2"/>
          <p:cNvSpPr>
            <a:spLocks noGrp="1"/>
          </p:cNvSpPr>
          <p:nvPr>
            <p:ph type="title"/>
          </p:nvPr>
        </p:nvSpPr>
        <p:spPr/>
        <p:txBody>
          <a:bodyPr/>
          <a:lstStyle/>
          <a:p>
            <a:r>
              <a:rPr lang="en-US" dirty="0"/>
              <a:t>Adding a Blank Injection to the Sequence Header Block</a:t>
            </a:r>
          </a:p>
        </p:txBody>
      </p:sp>
      <p:pic>
        <p:nvPicPr>
          <p:cNvPr id="6" name="Content Placeholder 5">
            <a:extLst>
              <a:ext uri="{FF2B5EF4-FFF2-40B4-BE49-F238E27FC236}">
                <a16:creationId xmlns:a16="http://schemas.microsoft.com/office/drawing/2014/main" id="{D2FD2390-5C69-4CD2-AC26-5E7F93C2A1C5}"/>
              </a:ext>
            </a:extLst>
          </p:cNvPr>
          <p:cNvPicPr>
            <a:picLocks noGrp="1" noChangeAspect="1"/>
          </p:cNvPicPr>
          <p:nvPr>
            <p:ph sz="half" idx="1"/>
          </p:nvPr>
        </p:nvPicPr>
        <p:blipFill rotWithShape="1">
          <a:blip r:embed="rId2"/>
          <a:srcRect b="3705"/>
          <a:stretch/>
        </p:blipFill>
        <p:spPr>
          <a:xfrm>
            <a:off x="1732900" y="640080"/>
            <a:ext cx="8726200" cy="4726594"/>
          </a:xfrm>
          <a:prstGeom prst="rect">
            <a:avLst/>
          </a:prstGeom>
          <a:ln w="28575">
            <a:solidFill>
              <a:schemeClr val="accent1"/>
            </a:solidFill>
          </a:ln>
        </p:spPr>
      </p:pic>
    </p:spTree>
    <p:extLst>
      <p:ext uri="{BB962C8B-B14F-4D97-AF65-F5344CB8AC3E}">
        <p14:creationId xmlns:p14="http://schemas.microsoft.com/office/powerpoint/2010/main" val="590829638"/>
      </p:ext>
    </p:extLst>
  </p:cSld>
  <p:clrMapOvr>
    <a:masterClrMapping/>
  </p:clrMapOvr>
  <p:transition>
    <p:fade/>
  </p:transition>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0886" y="5472829"/>
            <a:ext cx="12188952" cy="822960"/>
          </a:xfrm>
        </p:spPr>
        <p:txBody>
          <a:bodyPr>
            <a:spAutoFit/>
          </a:bodyPr>
          <a:lstStyle/>
          <a:p>
            <a:pPr algn="just">
              <a:spcAft>
                <a:spcPts val="600"/>
              </a:spcAft>
            </a:pPr>
            <a:r>
              <a:rPr lang="en-US" sz="1800" dirty="0"/>
              <a:t>Change the No. of inj. To “2”.</a:t>
            </a:r>
          </a:p>
          <a:p>
            <a:pPr algn="just">
              <a:spcAft>
                <a:spcPts val="600"/>
              </a:spcAft>
            </a:pPr>
            <a:r>
              <a:rPr lang="en-US" sz="1800" b="1" u="sng" dirty="0">
                <a:solidFill>
                  <a:srgbClr val="FF0000"/>
                </a:solidFill>
              </a:rPr>
              <a:t>NOTE</a:t>
            </a:r>
            <a:r>
              <a:rPr lang="en-US" sz="1800" b="1" dirty="0"/>
              <a:t>:</a:t>
            </a:r>
            <a:r>
              <a:rPr lang="en-US" sz="1800" dirty="0"/>
              <a:t> You can preview the Injection List in the Sequence Preview Section at the bottom of the editor window.</a:t>
            </a:r>
          </a:p>
        </p:txBody>
      </p:sp>
      <p:sp>
        <p:nvSpPr>
          <p:cNvPr id="3" name="Title 2"/>
          <p:cNvSpPr>
            <a:spLocks noGrp="1"/>
          </p:cNvSpPr>
          <p:nvPr>
            <p:ph type="title"/>
          </p:nvPr>
        </p:nvSpPr>
        <p:spPr/>
        <p:txBody>
          <a:bodyPr/>
          <a:lstStyle/>
          <a:p>
            <a:r>
              <a:rPr lang="en-US" dirty="0"/>
              <a:t>Adding a Blank Injection to the </a:t>
            </a:r>
            <a:r>
              <a:rPr lang="en-US"/>
              <a:t>Sequence Header Block</a:t>
            </a:r>
            <a:endParaRPr lang="en-US" dirty="0"/>
          </a:p>
        </p:txBody>
      </p:sp>
      <p:pic>
        <p:nvPicPr>
          <p:cNvPr id="6" name="Content Placeholder 5">
            <a:extLst>
              <a:ext uri="{FF2B5EF4-FFF2-40B4-BE49-F238E27FC236}">
                <a16:creationId xmlns:a16="http://schemas.microsoft.com/office/drawing/2014/main" id="{A604AA26-4437-4A99-A3B9-39C9720AC70B}"/>
              </a:ext>
            </a:extLst>
          </p:cNvPr>
          <p:cNvPicPr>
            <a:picLocks noGrp="1" noChangeAspect="1"/>
          </p:cNvPicPr>
          <p:nvPr>
            <p:ph sz="half" idx="1"/>
          </p:nvPr>
        </p:nvPicPr>
        <p:blipFill rotWithShape="1">
          <a:blip r:embed="rId2"/>
          <a:srcRect b="3935"/>
          <a:stretch/>
        </p:blipFill>
        <p:spPr>
          <a:xfrm>
            <a:off x="1723801" y="640079"/>
            <a:ext cx="8744398" cy="4725193"/>
          </a:xfrm>
          <a:prstGeom prst="rect">
            <a:avLst/>
          </a:prstGeom>
          <a:ln w="28575">
            <a:solidFill>
              <a:schemeClr val="accent1"/>
            </a:solidFill>
          </a:ln>
        </p:spPr>
      </p:pic>
    </p:spTree>
    <p:extLst>
      <p:ext uri="{BB962C8B-B14F-4D97-AF65-F5344CB8AC3E}">
        <p14:creationId xmlns:p14="http://schemas.microsoft.com/office/powerpoint/2010/main" val="2206854746"/>
      </p:ext>
    </p:extLst>
  </p:cSld>
  <p:clrMapOvr>
    <a:masterClrMapping/>
  </p:clrMapOvr>
  <p:transition>
    <p:fade/>
  </p:transition>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0886" y="4834219"/>
            <a:ext cx="12188952" cy="1463040"/>
          </a:xfrm>
        </p:spPr>
        <p:txBody>
          <a:bodyPr>
            <a:spAutoFit/>
          </a:bodyPr>
          <a:lstStyle/>
          <a:p>
            <a:pPr algn="just">
              <a:spcAft>
                <a:spcPts val="600"/>
              </a:spcAft>
            </a:pPr>
            <a:r>
              <a:rPr lang="en-US" sz="1800" dirty="0"/>
              <a:t>Next, click on the “New </a:t>
            </a:r>
            <a:r>
              <a:rPr lang="en-US" sz="1800" dirty="0" err="1"/>
              <a:t>eWorkflow</a:t>
            </a:r>
            <a:r>
              <a:rPr lang="en-US" sz="1800" dirty="0"/>
              <a:t> Injection Template” hyperlink in the Sequence Header to add the calibration standards.</a:t>
            </a:r>
          </a:p>
          <a:p>
            <a:pPr algn="just">
              <a:spcAft>
                <a:spcPts val="600"/>
              </a:spcAft>
            </a:pPr>
            <a:r>
              <a:rPr lang="en-US" sz="1800" dirty="0"/>
              <a:t>Input “</a:t>
            </a:r>
            <a:r>
              <a:rPr lang="en-US" sz="1800" i="1" dirty="0">
                <a:solidFill>
                  <a:srgbClr val="FF0000"/>
                </a:solidFill>
              </a:rPr>
              <a:t>CAL#r-1</a:t>
            </a:r>
            <a:r>
              <a:rPr lang="en-US" sz="1800" dirty="0"/>
              <a:t>” for the Injection Template Name and </a:t>
            </a:r>
          </a:p>
          <a:p>
            <a:pPr algn="just">
              <a:spcAft>
                <a:spcPts val="600"/>
              </a:spcAft>
            </a:pPr>
            <a:r>
              <a:rPr lang="en-US" sz="1800" dirty="0"/>
              <a:t>Click “Add”.</a:t>
            </a:r>
          </a:p>
        </p:txBody>
      </p:sp>
      <p:sp>
        <p:nvSpPr>
          <p:cNvPr id="3" name="Title 2"/>
          <p:cNvSpPr>
            <a:spLocks noGrp="1"/>
          </p:cNvSpPr>
          <p:nvPr>
            <p:ph type="title"/>
          </p:nvPr>
        </p:nvSpPr>
        <p:spPr/>
        <p:txBody>
          <a:bodyPr/>
          <a:lstStyle/>
          <a:p>
            <a:r>
              <a:rPr lang="en-US" dirty="0"/>
              <a:t>Adding Calibration Standards to the Sequence Header Block</a:t>
            </a:r>
          </a:p>
        </p:txBody>
      </p:sp>
      <p:pic>
        <p:nvPicPr>
          <p:cNvPr id="7" name="Content Placeholder 6">
            <a:extLst>
              <a:ext uri="{FF2B5EF4-FFF2-40B4-BE49-F238E27FC236}">
                <a16:creationId xmlns:a16="http://schemas.microsoft.com/office/drawing/2014/main" id="{128BA0CA-95CA-4DB9-80A2-6B55719CEAB6}"/>
              </a:ext>
            </a:extLst>
          </p:cNvPr>
          <p:cNvPicPr>
            <a:picLocks noGrp="1" noChangeAspect="1"/>
          </p:cNvPicPr>
          <p:nvPr>
            <p:ph sz="half" idx="1"/>
          </p:nvPr>
        </p:nvPicPr>
        <p:blipFill rotWithShape="1">
          <a:blip r:embed="rId2"/>
          <a:srcRect b="3773"/>
          <a:stretch/>
        </p:blipFill>
        <p:spPr>
          <a:xfrm>
            <a:off x="2319988" y="640080"/>
            <a:ext cx="7552024" cy="4087743"/>
          </a:xfrm>
          <a:prstGeom prst="rect">
            <a:avLst/>
          </a:prstGeom>
          <a:ln w="28575">
            <a:solidFill>
              <a:schemeClr val="accent1"/>
            </a:solidFill>
          </a:ln>
        </p:spPr>
      </p:pic>
    </p:spTree>
    <p:extLst>
      <p:ext uri="{BB962C8B-B14F-4D97-AF65-F5344CB8AC3E}">
        <p14:creationId xmlns:p14="http://schemas.microsoft.com/office/powerpoint/2010/main" val="3076512633"/>
      </p:ext>
    </p:extLst>
  </p:cSld>
  <p:clrMapOvr>
    <a:masterClrMapping/>
  </p:clrMapOvr>
  <p:transition>
    <p:fade/>
  </p:transition>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73336"/>
            <a:ext cx="12188952" cy="822960"/>
          </a:xfrm>
        </p:spPr>
        <p:txBody>
          <a:bodyPr>
            <a:spAutoFit/>
          </a:bodyPr>
          <a:lstStyle/>
          <a:p>
            <a:pPr algn="just">
              <a:spcAft>
                <a:spcPts val="600"/>
              </a:spcAft>
            </a:pPr>
            <a:r>
              <a:rPr lang="en-US" sz="1800" dirty="0"/>
              <a:t>In No. of Inj. Column add as many injections as needed. </a:t>
            </a:r>
          </a:p>
          <a:p>
            <a:pPr algn="just">
              <a:spcAft>
                <a:spcPts val="600"/>
              </a:spcAft>
            </a:pPr>
            <a:r>
              <a:rPr lang="en-US" sz="1800" dirty="0"/>
              <a:t>Change Type from Blank to Calibration Standard.</a:t>
            </a:r>
          </a:p>
        </p:txBody>
      </p:sp>
      <p:sp>
        <p:nvSpPr>
          <p:cNvPr id="3" name="Title 2"/>
          <p:cNvSpPr>
            <a:spLocks noGrp="1"/>
          </p:cNvSpPr>
          <p:nvPr>
            <p:ph type="title"/>
          </p:nvPr>
        </p:nvSpPr>
        <p:spPr/>
        <p:txBody>
          <a:bodyPr/>
          <a:lstStyle/>
          <a:p>
            <a:r>
              <a:rPr lang="en-US" dirty="0"/>
              <a:t>Adding Calibration Standards to the Sequence Header Block</a:t>
            </a:r>
          </a:p>
        </p:txBody>
      </p:sp>
      <p:pic>
        <p:nvPicPr>
          <p:cNvPr id="6" name="Content Placeholder 5">
            <a:extLst>
              <a:ext uri="{FF2B5EF4-FFF2-40B4-BE49-F238E27FC236}">
                <a16:creationId xmlns:a16="http://schemas.microsoft.com/office/drawing/2014/main" id="{13CD5B75-4C51-4238-8490-9BF18FB3AE63}"/>
              </a:ext>
            </a:extLst>
          </p:cNvPr>
          <p:cNvPicPr>
            <a:picLocks noGrp="1" noChangeAspect="1"/>
          </p:cNvPicPr>
          <p:nvPr>
            <p:ph sz="half" idx="1"/>
          </p:nvPr>
        </p:nvPicPr>
        <p:blipFill rotWithShape="1">
          <a:blip r:embed="rId2"/>
          <a:srcRect b="3902"/>
          <a:stretch/>
        </p:blipFill>
        <p:spPr>
          <a:xfrm>
            <a:off x="1721855" y="640080"/>
            <a:ext cx="8748290" cy="4728900"/>
          </a:xfrm>
          <a:prstGeom prst="rect">
            <a:avLst/>
          </a:prstGeom>
          <a:ln w="28575">
            <a:solidFill>
              <a:schemeClr val="accent1"/>
            </a:solidFill>
          </a:ln>
        </p:spPr>
      </p:pic>
    </p:spTree>
    <p:extLst>
      <p:ext uri="{BB962C8B-B14F-4D97-AF65-F5344CB8AC3E}">
        <p14:creationId xmlns:p14="http://schemas.microsoft.com/office/powerpoint/2010/main" val="158371736"/>
      </p:ext>
    </p:extLst>
  </p:cSld>
  <p:clrMapOvr>
    <a:masterClrMapping/>
  </p:clrMapOvr>
  <p:transition>
    <p:fade/>
  </p:transition>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104470"/>
            <a:ext cx="12188952" cy="1188720"/>
          </a:xfrm>
        </p:spPr>
        <p:txBody>
          <a:bodyPr>
            <a:spAutoFit/>
          </a:bodyPr>
          <a:lstStyle/>
          <a:p>
            <a:pPr algn="just">
              <a:spcAft>
                <a:spcPts val="600"/>
              </a:spcAft>
            </a:pPr>
            <a:r>
              <a:rPr lang="en-US" sz="1800" dirty="0"/>
              <a:t>Click on the “New </a:t>
            </a:r>
            <a:r>
              <a:rPr lang="en-US" sz="1800" dirty="0" err="1"/>
              <a:t>eWorkflow</a:t>
            </a:r>
            <a:r>
              <a:rPr lang="en-US" sz="1800" dirty="0"/>
              <a:t> Injection Template” hyperlink in the Sample Block to add injection for your Sample.</a:t>
            </a:r>
          </a:p>
          <a:p>
            <a:pPr algn="just">
              <a:spcAft>
                <a:spcPts val="600"/>
              </a:spcAft>
            </a:pPr>
            <a:r>
              <a:rPr lang="en-US" sz="1800" dirty="0"/>
              <a:t>Input “</a:t>
            </a:r>
            <a:r>
              <a:rPr lang="en-US" sz="1800" i="1" dirty="0">
                <a:solidFill>
                  <a:srgbClr val="FF0000"/>
                </a:solidFill>
              </a:rPr>
              <a:t>Patient-#r</a:t>
            </a:r>
            <a:r>
              <a:rPr lang="en-US" sz="1800" dirty="0"/>
              <a:t>” for the Injection Template Name and </a:t>
            </a:r>
          </a:p>
          <a:p>
            <a:pPr algn="just">
              <a:spcAft>
                <a:spcPts val="600"/>
              </a:spcAft>
            </a:pPr>
            <a:r>
              <a:rPr lang="en-US" sz="1800" dirty="0"/>
              <a:t>Click “Add”.</a:t>
            </a:r>
          </a:p>
        </p:txBody>
      </p:sp>
      <p:sp>
        <p:nvSpPr>
          <p:cNvPr id="3" name="Title 2"/>
          <p:cNvSpPr>
            <a:spLocks noGrp="1"/>
          </p:cNvSpPr>
          <p:nvPr>
            <p:ph type="title"/>
          </p:nvPr>
        </p:nvSpPr>
        <p:spPr/>
        <p:txBody>
          <a:bodyPr/>
          <a:lstStyle/>
          <a:p>
            <a:r>
              <a:rPr lang="en-US" dirty="0"/>
              <a:t>Adding samples in the Sample Block</a:t>
            </a:r>
          </a:p>
        </p:txBody>
      </p:sp>
      <p:pic>
        <p:nvPicPr>
          <p:cNvPr id="6" name="Content Placeholder 5">
            <a:extLst>
              <a:ext uri="{FF2B5EF4-FFF2-40B4-BE49-F238E27FC236}">
                <a16:creationId xmlns:a16="http://schemas.microsoft.com/office/drawing/2014/main" id="{C5D3DE39-4EDE-41AD-AF54-2CE8BB734AAC}"/>
              </a:ext>
            </a:extLst>
          </p:cNvPr>
          <p:cNvPicPr>
            <a:picLocks noGrp="1" noChangeAspect="1"/>
          </p:cNvPicPr>
          <p:nvPr>
            <p:ph sz="half" idx="1"/>
          </p:nvPr>
        </p:nvPicPr>
        <p:blipFill rotWithShape="1">
          <a:blip r:embed="rId2"/>
          <a:srcRect b="3685"/>
          <a:stretch/>
        </p:blipFill>
        <p:spPr>
          <a:xfrm>
            <a:off x="2073571" y="641012"/>
            <a:ext cx="8044859" cy="4358466"/>
          </a:xfrm>
          <a:prstGeom prst="rect">
            <a:avLst/>
          </a:prstGeom>
          <a:ln w="28575">
            <a:solidFill>
              <a:schemeClr val="accent1"/>
            </a:solidFill>
          </a:ln>
        </p:spPr>
      </p:pic>
    </p:spTree>
    <p:extLst>
      <p:ext uri="{BB962C8B-B14F-4D97-AF65-F5344CB8AC3E}">
        <p14:creationId xmlns:p14="http://schemas.microsoft.com/office/powerpoint/2010/main" val="730950691"/>
      </p:ext>
    </p:extLst>
  </p:cSld>
  <p:clrMapOvr>
    <a:masterClrMapping/>
  </p:clrMapOvr>
  <p:transition>
    <p:fade/>
  </p:transition>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3934" y="5835488"/>
            <a:ext cx="12188952" cy="457200"/>
          </a:xfrm>
        </p:spPr>
        <p:txBody>
          <a:bodyPr>
            <a:spAutoFit/>
          </a:bodyPr>
          <a:lstStyle/>
          <a:p>
            <a:pPr algn="just">
              <a:spcAft>
                <a:spcPts val="600"/>
              </a:spcAft>
            </a:pPr>
            <a:r>
              <a:rPr lang="en-US" sz="1800" dirty="0"/>
              <a:t>Now the sample is added. </a:t>
            </a:r>
          </a:p>
        </p:txBody>
      </p:sp>
      <p:sp>
        <p:nvSpPr>
          <p:cNvPr id="3" name="Title 2"/>
          <p:cNvSpPr>
            <a:spLocks noGrp="1"/>
          </p:cNvSpPr>
          <p:nvPr>
            <p:ph type="title"/>
          </p:nvPr>
        </p:nvSpPr>
        <p:spPr/>
        <p:txBody>
          <a:bodyPr/>
          <a:lstStyle/>
          <a:p>
            <a:r>
              <a:rPr lang="en-US" dirty="0"/>
              <a:t>Adding samples in the Sample Block</a:t>
            </a:r>
          </a:p>
        </p:txBody>
      </p:sp>
      <p:pic>
        <p:nvPicPr>
          <p:cNvPr id="7" name="Content Placeholder 6">
            <a:extLst>
              <a:ext uri="{FF2B5EF4-FFF2-40B4-BE49-F238E27FC236}">
                <a16:creationId xmlns:a16="http://schemas.microsoft.com/office/drawing/2014/main" id="{AE98CF29-4259-49BD-AE82-818DBD803D1D}"/>
              </a:ext>
            </a:extLst>
          </p:cNvPr>
          <p:cNvPicPr>
            <a:picLocks noGrp="1" noChangeAspect="1"/>
          </p:cNvPicPr>
          <p:nvPr>
            <p:ph sz="half" idx="1"/>
          </p:nvPr>
        </p:nvPicPr>
        <p:blipFill rotWithShape="1">
          <a:blip r:embed="rId2"/>
          <a:srcRect b="3747"/>
          <a:stretch/>
        </p:blipFill>
        <p:spPr>
          <a:xfrm>
            <a:off x="1395966" y="640080"/>
            <a:ext cx="9400068" cy="5089432"/>
          </a:xfrm>
          <a:prstGeom prst="rect">
            <a:avLst/>
          </a:prstGeom>
          <a:ln w="28575">
            <a:solidFill>
              <a:schemeClr val="accent1"/>
            </a:solidFill>
          </a:ln>
        </p:spPr>
      </p:pic>
    </p:spTree>
    <p:extLst>
      <p:ext uri="{BB962C8B-B14F-4D97-AF65-F5344CB8AC3E}">
        <p14:creationId xmlns:p14="http://schemas.microsoft.com/office/powerpoint/2010/main" val="329043180"/>
      </p:ext>
    </p:extLst>
  </p:cSld>
  <p:clrMapOvr>
    <a:masterClrMapping/>
  </p:clrMapOvr>
  <p:transition>
    <p:fade/>
  </p:transition>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838" y="5102715"/>
            <a:ext cx="12188952" cy="1188720"/>
          </a:xfrm>
        </p:spPr>
        <p:txBody>
          <a:bodyPr>
            <a:spAutoFit/>
          </a:bodyPr>
          <a:lstStyle/>
          <a:p>
            <a:pPr algn="just">
              <a:spcAft>
                <a:spcPts val="600"/>
              </a:spcAft>
            </a:pPr>
            <a:r>
              <a:rPr lang="en-US" sz="1800" dirty="0"/>
              <a:t>Click on the “New </a:t>
            </a:r>
            <a:r>
              <a:rPr lang="en-US" sz="1800" dirty="0" err="1"/>
              <a:t>eWorkflow</a:t>
            </a:r>
            <a:r>
              <a:rPr lang="en-US" sz="1800" dirty="0"/>
              <a:t> Injection Template” hyperlink in the Bracket Block to add injection for your sample.</a:t>
            </a:r>
          </a:p>
          <a:p>
            <a:pPr algn="just">
              <a:spcAft>
                <a:spcPts val="600"/>
              </a:spcAft>
            </a:pPr>
            <a:r>
              <a:rPr lang="en-US" sz="1800" dirty="0"/>
              <a:t>Input “</a:t>
            </a:r>
            <a:r>
              <a:rPr lang="en-US" sz="1800" i="1" dirty="0" err="1">
                <a:solidFill>
                  <a:srgbClr val="FF0000"/>
                </a:solidFill>
              </a:rPr>
              <a:t>CTL#r</a:t>
            </a:r>
            <a:r>
              <a:rPr lang="en-US" sz="1800" dirty="0"/>
              <a:t>” for the Injection Template Name and </a:t>
            </a:r>
          </a:p>
          <a:p>
            <a:pPr algn="just">
              <a:spcAft>
                <a:spcPts val="600"/>
              </a:spcAft>
            </a:pPr>
            <a:r>
              <a:rPr lang="en-US" sz="1800" dirty="0"/>
              <a:t>Click “Add”.</a:t>
            </a:r>
          </a:p>
        </p:txBody>
      </p:sp>
      <p:sp>
        <p:nvSpPr>
          <p:cNvPr id="3" name="Title 2"/>
          <p:cNvSpPr>
            <a:spLocks noGrp="1"/>
          </p:cNvSpPr>
          <p:nvPr>
            <p:ph type="title"/>
          </p:nvPr>
        </p:nvSpPr>
        <p:spPr/>
        <p:txBody>
          <a:bodyPr/>
          <a:lstStyle/>
          <a:p>
            <a:r>
              <a:rPr lang="en-US" dirty="0"/>
              <a:t>Adding samples in the Bracket Block</a:t>
            </a:r>
          </a:p>
        </p:txBody>
      </p:sp>
      <p:pic>
        <p:nvPicPr>
          <p:cNvPr id="10" name="Content Placeholder 9">
            <a:extLst>
              <a:ext uri="{FF2B5EF4-FFF2-40B4-BE49-F238E27FC236}">
                <a16:creationId xmlns:a16="http://schemas.microsoft.com/office/drawing/2014/main" id="{2BBAAA73-E35C-4CCB-A956-3C2652F58D98}"/>
              </a:ext>
            </a:extLst>
          </p:cNvPr>
          <p:cNvPicPr>
            <a:picLocks noGrp="1" noChangeAspect="1"/>
          </p:cNvPicPr>
          <p:nvPr>
            <p:ph sz="half" idx="1"/>
          </p:nvPr>
        </p:nvPicPr>
        <p:blipFill rotWithShape="1">
          <a:blip r:embed="rId2"/>
          <a:srcRect b="3903"/>
          <a:stretch/>
        </p:blipFill>
        <p:spPr>
          <a:xfrm>
            <a:off x="2067322" y="640080"/>
            <a:ext cx="8057356" cy="4355387"/>
          </a:xfrm>
          <a:prstGeom prst="rect">
            <a:avLst/>
          </a:prstGeom>
          <a:ln w="28575">
            <a:solidFill>
              <a:schemeClr val="accent1"/>
            </a:solidFill>
          </a:ln>
        </p:spPr>
      </p:pic>
    </p:spTree>
    <p:extLst>
      <p:ext uri="{BB962C8B-B14F-4D97-AF65-F5344CB8AC3E}">
        <p14:creationId xmlns:p14="http://schemas.microsoft.com/office/powerpoint/2010/main" val="185871796"/>
      </p:ext>
    </p:extLst>
  </p:cSld>
  <p:clrMapOvr>
    <a:masterClrMapping/>
  </p:clrMapOvr>
  <p:transition>
    <p:fade/>
  </p:transition>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75362"/>
            <a:ext cx="12188952" cy="822960"/>
          </a:xfrm>
        </p:spPr>
        <p:txBody>
          <a:bodyPr>
            <a:spAutoFit/>
          </a:bodyPr>
          <a:lstStyle/>
          <a:p>
            <a:pPr algn="just">
              <a:spcAft>
                <a:spcPts val="600"/>
              </a:spcAft>
            </a:pPr>
            <a:r>
              <a:rPr lang="en-US" sz="1800" dirty="0"/>
              <a:t>Define the </a:t>
            </a:r>
            <a:r>
              <a:rPr lang="en-US" sz="1800" dirty="0" err="1"/>
              <a:t>CTL#r</a:t>
            </a:r>
            <a:r>
              <a:rPr lang="en-US" sz="1800" dirty="0"/>
              <a:t> sample as a Check Standard and No. of Inj. to 2.</a:t>
            </a:r>
          </a:p>
          <a:p>
            <a:pPr algn="just">
              <a:spcAft>
                <a:spcPts val="600"/>
              </a:spcAft>
            </a:pPr>
            <a:r>
              <a:rPr lang="en-US" sz="1800" dirty="0"/>
              <a:t>Check Use Bracket Block after Sequence Header (</a:t>
            </a:r>
            <a:r>
              <a:rPr lang="en-US" sz="1800" i="1" dirty="0"/>
              <a:t>red box</a:t>
            </a:r>
            <a:r>
              <a:rPr lang="en-US" sz="1800" dirty="0"/>
              <a:t>).</a:t>
            </a:r>
          </a:p>
        </p:txBody>
      </p:sp>
      <p:sp>
        <p:nvSpPr>
          <p:cNvPr id="3" name="Title 2"/>
          <p:cNvSpPr>
            <a:spLocks noGrp="1"/>
          </p:cNvSpPr>
          <p:nvPr>
            <p:ph type="title"/>
          </p:nvPr>
        </p:nvSpPr>
        <p:spPr/>
        <p:txBody>
          <a:bodyPr/>
          <a:lstStyle/>
          <a:p>
            <a:r>
              <a:rPr lang="en-US" dirty="0"/>
              <a:t>Adding samples in the Bracket Block</a:t>
            </a:r>
          </a:p>
        </p:txBody>
      </p:sp>
      <p:pic>
        <p:nvPicPr>
          <p:cNvPr id="9" name="Content Placeholder 8">
            <a:extLst>
              <a:ext uri="{FF2B5EF4-FFF2-40B4-BE49-F238E27FC236}">
                <a16:creationId xmlns:a16="http://schemas.microsoft.com/office/drawing/2014/main" id="{1770984C-042B-4FE0-956C-5D49F9CF1372}"/>
              </a:ext>
            </a:extLst>
          </p:cNvPr>
          <p:cNvPicPr>
            <a:picLocks noGrp="1" noChangeAspect="1"/>
          </p:cNvPicPr>
          <p:nvPr>
            <p:ph sz="half" idx="1"/>
          </p:nvPr>
        </p:nvPicPr>
        <p:blipFill rotWithShape="1">
          <a:blip r:embed="rId2"/>
          <a:srcRect b="3828"/>
          <a:stretch/>
        </p:blipFill>
        <p:spPr>
          <a:xfrm>
            <a:off x="1730772" y="640080"/>
            <a:ext cx="8730456" cy="4722886"/>
          </a:xfrm>
          <a:prstGeom prst="rect">
            <a:avLst/>
          </a:prstGeom>
          <a:ln w="28575">
            <a:solidFill>
              <a:schemeClr val="accent1"/>
            </a:solidFill>
          </a:ln>
        </p:spPr>
      </p:pic>
      <p:sp>
        <p:nvSpPr>
          <p:cNvPr id="11" name="Rectangle 10">
            <a:extLst>
              <a:ext uri="{FF2B5EF4-FFF2-40B4-BE49-F238E27FC236}">
                <a16:creationId xmlns:a16="http://schemas.microsoft.com/office/drawing/2014/main" id="{C5C56B1F-436C-4F35-B76A-57A67634CD47}"/>
              </a:ext>
            </a:extLst>
          </p:cNvPr>
          <p:cNvSpPr/>
          <p:nvPr/>
        </p:nvSpPr>
        <p:spPr bwMode="auto">
          <a:xfrm>
            <a:off x="3812117" y="972517"/>
            <a:ext cx="674158" cy="160958"/>
          </a:xfrm>
          <a:prstGeom prst="rect">
            <a:avLst/>
          </a:prstGeom>
          <a:solidFill>
            <a:srgbClr val="C00000">
              <a:alpha val="20000"/>
            </a:srgbClr>
          </a:solidFill>
          <a:ln w="190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021609266"/>
      </p:ext>
    </p:extLst>
  </p:cSld>
  <p:clrMapOvr>
    <a:masterClrMapping/>
  </p:clrMapOvr>
  <p:transition>
    <p:fade/>
  </p:transition>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4017B9-2EE3-4F65-90BC-3CE2C22CA35B}"/>
              </a:ext>
            </a:extLst>
          </p:cNvPr>
          <p:cNvPicPr>
            <a:picLocks noChangeAspect="1"/>
          </p:cNvPicPr>
          <p:nvPr/>
        </p:nvPicPr>
        <p:blipFill>
          <a:blip r:embed="rId2"/>
          <a:stretch>
            <a:fillRect/>
          </a:stretch>
        </p:blipFill>
        <p:spPr>
          <a:xfrm>
            <a:off x="1734279" y="640080"/>
            <a:ext cx="8723442" cy="4722133"/>
          </a:xfrm>
          <a:prstGeom prst="rect">
            <a:avLst/>
          </a:prstGeom>
          <a:solidFill>
            <a:schemeClr val="accent1"/>
          </a:solidFill>
          <a:ln w="28575">
            <a:solidFill>
              <a:schemeClr val="accent1"/>
            </a:solidFill>
          </a:ln>
          <a:effectLst/>
        </p:spPr>
      </p:pic>
      <p:sp>
        <p:nvSpPr>
          <p:cNvPr id="5" name="Content Placeholder 4"/>
          <p:cNvSpPr>
            <a:spLocks noGrp="1"/>
          </p:cNvSpPr>
          <p:nvPr>
            <p:ph sz="half" idx="2"/>
          </p:nvPr>
        </p:nvSpPr>
        <p:spPr>
          <a:xfrm>
            <a:off x="0" y="5474402"/>
            <a:ext cx="12188952" cy="822960"/>
          </a:xfrm>
        </p:spPr>
        <p:txBody>
          <a:bodyPr>
            <a:spAutoFit/>
          </a:bodyPr>
          <a:lstStyle/>
          <a:p>
            <a:pPr algn="just">
              <a:spcAft>
                <a:spcPts val="600"/>
              </a:spcAft>
            </a:pPr>
            <a:r>
              <a:rPr lang="en-US" sz="1800" dirty="0"/>
              <a:t>Define the </a:t>
            </a:r>
            <a:r>
              <a:rPr lang="en-US" sz="1800" dirty="0" err="1"/>
              <a:t>CTL#r</a:t>
            </a:r>
            <a:r>
              <a:rPr lang="en-US" sz="1800" dirty="0"/>
              <a:t> sample as a Check Standard and No. of Inj. to 2.</a:t>
            </a:r>
          </a:p>
          <a:p>
            <a:pPr algn="just">
              <a:spcAft>
                <a:spcPts val="600"/>
              </a:spcAft>
            </a:pPr>
            <a:r>
              <a:rPr lang="en-US" sz="1800" dirty="0"/>
              <a:t>Check Use Bracket Block after Sequence Header (</a:t>
            </a:r>
            <a:r>
              <a:rPr lang="en-US" sz="1800" i="1" dirty="0"/>
              <a:t>red box</a:t>
            </a:r>
            <a:r>
              <a:rPr lang="en-US" sz="1800" dirty="0"/>
              <a:t>).</a:t>
            </a:r>
          </a:p>
        </p:txBody>
      </p:sp>
      <p:sp>
        <p:nvSpPr>
          <p:cNvPr id="3" name="Title 2"/>
          <p:cNvSpPr>
            <a:spLocks noGrp="1"/>
          </p:cNvSpPr>
          <p:nvPr>
            <p:ph type="title"/>
          </p:nvPr>
        </p:nvSpPr>
        <p:spPr/>
        <p:txBody>
          <a:bodyPr/>
          <a:lstStyle/>
          <a:p>
            <a:r>
              <a:rPr lang="en-US" dirty="0"/>
              <a:t>Adding samples in the Bracket Block</a:t>
            </a:r>
          </a:p>
        </p:txBody>
      </p:sp>
      <p:sp>
        <p:nvSpPr>
          <p:cNvPr id="11" name="Rectangle 10">
            <a:extLst>
              <a:ext uri="{FF2B5EF4-FFF2-40B4-BE49-F238E27FC236}">
                <a16:creationId xmlns:a16="http://schemas.microsoft.com/office/drawing/2014/main" id="{C5C56B1F-436C-4F35-B76A-57A67634CD47}"/>
              </a:ext>
            </a:extLst>
          </p:cNvPr>
          <p:cNvSpPr/>
          <p:nvPr/>
        </p:nvSpPr>
        <p:spPr bwMode="auto">
          <a:xfrm>
            <a:off x="4611558" y="959871"/>
            <a:ext cx="760542" cy="164079"/>
          </a:xfrm>
          <a:prstGeom prst="rect">
            <a:avLst/>
          </a:prstGeom>
          <a:solidFill>
            <a:srgbClr val="C00000">
              <a:alpha val="20000"/>
            </a:srgbClr>
          </a:solidFill>
          <a:ln w="190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988388585"/>
      </p:ext>
    </p:extLst>
  </p:cSld>
  <p:clrMapOvr>
    <a:masterClrMapping/>
  </p:clrMapOvr>
  <p:transition>
    <p:fade/>
  </p:transition>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99961"/>
            <a:ext cx="12188952" cy="1097280"/>
          </a:xfrm>
        </p:spPr>
        <p:txBody>
          <a:bodyPr>
            <a:spAutoFit/>
          </a:bodyPr>
          <a:lstStyle/>
          <a:p>
            <a:pPr algn="just">
              <a:spcAft>
                <a:spcPts val="600"/>
              </a:spcAft>
            </a:pPr>
            <a:r>
              <a:rPr lang="en-US" sz="1800" dirty="0"/>
              <a:t>Click on the “New </a:t>
            </a:r>
            <a:r>
              <a:rPr lang="en-US" sz="1800" dirty="0" err="1"/>
              <a:t>eWorkflow</a:t>
            </a:r>
            <a:r>
              <a:rPr lang="en-US" sz="1800" dirty="0"/>
              <a:t> Injection Template” hyperlink in the Sequence Footer to add a  calibration points at the end of the sequence and a blank injection.</a:t>
            </a:r>
          </a:p>
          <a:p>
            <a:pPr algn="just">
              <a:spcAft>
                <a:spcPts val="600"/>
              </a:spcAft>
            </a:pPr>
            <a:r>
              <a:rPr lang="en-US" sz="1800" b="1" u="sng" dirty="0">
                <a:solidFill>
                  <a:srgbClr val="FF0000"/>
                </a:solidFill>
              </a:rPr>
              <a:t>NOTE</a:t>
            </a:r>
            <a:r>
              <a:rPr lang="en-US" sz="1800" b="1" dirty="0"/>
              <a:t>:</a:t>
            </a:r>
            <a:r>
              <a:rPr lang="en-US" sz="1800" dirty="0"/>
              <a:t> Change the Instrument Method to the “Standby” method for the blank sample. </a:t>
            </a:r>
          </a:p>
        </p:txBody>
      </p:sp>
      <p:sp>
        <p:nvSpPr>
          <p:cNvPr id="3" name="Title 2"/>
          <p:cNvSpPr>
            <a:spLocks noGrp="1"/>
          </p:cNvSpPr>
          <p:nvPr>
            <p:ph type="title"/>
          </p:nvPr>
        </p:nvSpPr>
        <p:spPr/>
        <p:txBody>
          <a:bodyPr/>
          <a:lstStyle/>
          <a:p>
            <a:r>
              <a:rPr lang="en-US" dirty="0"/>
              <a:t>Adding a Shutdown method in the Sequence Footer Block</a:t>
            </a:r>
          </a:p>
        </p:txBody>
      </p:sp>
      <p:pic>
        <p:nvPicPr>
          <p:cNvPr id="6" name="Content Placeholder 5">
            <a:extLst>
              <a:ext uri="{FF2B5EF4-FFF2-40B4-BE49-F238E27FC236}">
                <a16:creationId xmlns:a16="http://schemas.microsoft.com/office/drawing/2014/main" id="{D5C2241D-D6FC-45FD-BE1D-42AB847A870E}"/>
              </a:ext>
            </a:extLst>
          </p:cNvPr>
          <p:cNvPicPr>
            <a:picLocks noGrp="1" noChangeAspect="1"/>
          </p:cNvPicPr>
          <p:nvPr>
            <p:ph sz="half" idx="1"/>
          </p:nvPr>
        </p:nvPicPr>
        <p:blipFill rotWithShape="1">
          <a:blip r:embed="rId2"/>
          <a:srcRect b="4064"/>
          <a:stretch/>
        </p:blipFill>
        <p:spPr>
          <a:xfrm>
            <a:off x="1965976" y="640080"/>
            <a:ext cx="8260049" cy="4457444"/>
          </a:xfrm>
          <a:prstGeom prst="rect">
            <a:avLst/>
          </a:prstGeom>
          <a:ln w="28575">
            <a:solidFill>
              <a:schemeClr val="accent1"/>
            </a:solidFill>
          </a:ln>
        </p:spPr>
      </p:pic>
    </p:spTree>
    <p:extLst>
      <p:ext uri="{BB962C8B-B14F-4D97-AF65-F5344CB8AC3E}">
        <p14:creationId xmlns:p14="http://schemas.microsoft.com/office/powerpoint/2010/main" val="294237173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2.1: Chromeleon Console: Administrative Tasks</a:t>
            </a:r>
          </a:p>
        </p:txBody>
      </p:sp>
      <p:sp>
        <p:nvSpPr>
          <p:cNvPr id="5" name="Text Placeholder 4"/>
          <p:cNvSpPr>
            <a:spLocks noGrp="1"/>
          </p:cNvSpPr>
          <p:nvPr>
            <p:ph type="body" sz="quarter" idx="10"/>
          </p:nvPr>
        </p:nvSpPr>
        <p:spPr/>
        <p:txBody>
          <a:bodyPr/>
          <a:lstStyle/>
          <a:p>
            <a:r>
              <a:rPr lang="en-US" b="1" dirty="0"/>
              <a:t>Module 2.1: Chromeleon Console: Administrative Tasks</a:t>
            </a:r>
          </a:p>
        </p:txBody>
      </p:sp>
    </p:spTree>
    <p:extLst>
      <p:ext uri="{BB962C8B-B14F-4D97-AF65-F5344CB8AC3E}">
        <p14:creationId xmlns:p14="http://schemas.microsoft.com/office/powerpoint/2010/main" val="1564027747"/>
      </p:ext>
    </p:extLst>
  </p:cSld>
  <p:clrMapOvr>
    <a:masterClrMapping/>
  </p:clrMapOvr>
  <p:transition>
    <p:fade/>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11164B-DA6F-4E2D-9539-1E2FBF8388F2}"/>
              </a:ext>
            </a:extLst>
          </p:cNvPr>
          <p:cNvPicPr>
            <a:picLocks noGrp="1" noChangeAspect="1"/>
          </p:cNvPicPr>
          <p:nvPr>
            <p:ph sz="half" idx="1"/>
          </p:nvPr>
        </p:nvPicPr>
        <p:blipFill rotWithShape="1">
          <a:blip r:embed="rId2"/>
          <a:srcRect b="4021"/>
          <a:stretch/>
        </p:blipFill>
        <p:spPr>
          <a:xfrm>
            <a:off x="1376230" y="640080"/>
            <a:ext cx="9439540" cy="5096190"/>
          </a:xfrm>
          <a:prstGeom prst="rect">
            <a:avLst/>
          </a:prstGeom>
          <a:ln w="28575">
            <a:solidFill>
              <a:schemeClr val="accent1"/>
            </a:solidFill>
          </a:ln>
        </p:spPr>
      </p:pic>
      <p:sp>
        <p:nvSpPr>
          <p:cNvPr id="5" name="Content Placeholder 4"/>
          <p:cNvSpPr>
            <a:spLocks noGrp="1"/>
          </p:cNvSpPr>
          <p:nvPr>
            <p:ph sz="half" idx="2"/>
          </p:nvPr>
        </p:nvSpPr>
        <p:spPr>
          <a:xfrm>
            <a:off x="3048" y="5839800"/>
            <a:ext cx="12188952" cy="457200"/>
          </a:xfrm>
        </p:spPr>
        <p:txBody>
          <a:bodyPr>
            <a:spAutoFit/>
          </a:bodyPr>
          <a:lstStyle/>
          <a:p>
            <a:pPr algn="just">
              <a:spcAft>
                <a:spcPts val="600"/>
              </a:spcAft>
            </a:pPr>
            <a:r>
              <a:rPr lang="en-US" sz="1800" dirty="0"/>
              <a:t>You can assign an Instrument by clicking on the dropdown menu (</a:t>
            </a:r>
            <a:r>
              <a:rPr lang="en-US" sz="1800" i="1" dirty="0"/>
              <a:t>red</a:t>
            </a:r>
            <a:r>
              <a:rPr lang="en-US" sz="1800" dirty="0"/>
              <a:t> arrow) and assigning an instrument.</a:t>
            </a:r>
          </a:p>
        </p:txBody>
      </p:sp>
      <p:sp>
        <p:nvSpPr>
          <p:cNvPr id="3" name="Title 2"/>
          <p:cNvSpPr>
            <a:spLocks noGrp="1"/>
          </p:cNvSpPr>
          <p:nvPr>
            <p:ph type="title"/>
          </p:nvPr>
        </p:nvSpPr>
        <p:spPr/>
        <p:txBody>
          <a:bodyPr/>
          <a:lstStyle/>
          <a:p>
            <a:r>
              <a:rPr lang="en-US" dirty="0"/>
              <a:t>Assigning an Instrument</a:t>
            </a:r>
          </a:p>
        </p:txBody>
      </p:sp>
      <p:sp>
        <p:nvSpPr>
          <p:cNvPr id="9" name="Right Arrow 8"/>
          <p:cNvSpPr/>
          <p:nvPr/>
        </p:nvSpPr>
        <p:spPr bwMode="auto">
          <a:xfrm rot="16200000" flipH="1">
            <a:off x="8550446" y="3020450"/>
            <a:ext cx="149796" cy="18250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246804200"/>
      </p:ext>
    </p:extLst>
  </p:cSld>
  <p:clrMapOvr>
    <a:masterClrMapping/>
  </p:clrMapOvr>
  <p:transition>
    <p:fade/>
  </p:transition>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5925"/>
            <a:ext cx="12188952" cy="457200"/>
          </a:xfrm>
        </p:spPr>
        <p:txBody>
          <a:bodyPr>
            <a:spAutoFit/>
          </a:bodyPr>
          <a:lstStyle/>
          <a:p>
            <a:pPr algn="just">
              <a:spcAft>
                <a:spcPts val="600"/>
              </a:spcAft>
            </a:pPr>
            <a:r>
              <a:rPr lang="en-US" sz="1800" dirty="0"/>
              <a:t>In the Select Instrument pop-up window that appears, select the instrument you want to use, then click “OK”.</a:t>
            </a:r>
          </a:p>
        </p:txBody>
      </p:sp>
      <p:sp>
        <p:nvSpPr>
          <p:cNvPr id="3" name="Title 2"/>
          <p:cNvSpPr>
            <a:spLocks noGrp="1"/>
          </p:cNvSpPr>
          <p:nvPr>
            <p:ph type="title"/>
          </p:nvPr>
        </p:nvSpPr>
        <p:spPr/>
        <p:txBody>
          <a:bodyPr/>
          <a:lstStyle/>
          <a:p>
            <a:r>
              <a:rPr lang="en-US" dirty="0"/>
              <a:t>Assigning an Instrument</a:t>
            </a:r>
          </a:p>
        </p:txBody>
      </p:sp>
      <p:pic>
        <p:nvPicPr>
          <p:cNvPr id="6" name="Content Placeholder 5">
            <a:extLst>
              <a:ext uri="{FF2B5EF4-FFF2-40B4-BE49-F238E27FC236}">
                <a16:creationId xmlns:a16="http://schemas.microsoft.com/office/drawing/2014/main" id="{298002A3-6628-4724-A17C-AFFBD3424076}"/>
              </a:ext>
            </a:extLst>
          </p:cNvPr>
          <p:cNvPicPr>
            <a:picLocks noGrp="1" noChangeAspect="1"/>
          </p:cNvPicPr>
          <p:nvPr>
            <p:ph sz="half" idx="1"/>
          </p:nvPr>
        </p:nvPicPr>
        <p:blipFill rotWithShape="1">
          <a:blip r:embed="rId2"/>
          <a:srcRect b="3786"/>
          <a:stretch/>
        </p:blipFill>
        <p:spPr>
          <a:xfrm>
            <a:off x="1391576" y="640080"/>
            <a:ext cx="9408848" cy="5092124"/>
          </a:xfrm>
          <a:prstGeom prst="rect">
            <a:avLst/>
          </a:prstGeom>
          <a:ln w="28575">
            <a:solidFill>
              <a:schemeClr val="accent1"/>
            </a:solidFill>
          </a:ln>
        </p:spPr>
      </p:pic>
    </p:spTree>
    <p:extLst>
      <p:ext uri="{BB962C8B-B14F-4D97-AF65-F5344CB8AC3E}">
        <p14:creationId xmlns:p14="http://schemas.microsoft.com/office/powerpoint/2010/main" val="2446970159"/>
      </p:ext>
    </p:extLst>
  </p:cSld>
  <p:clrMapOvr>
    <a:masterClrMapping/>
  </p:clrMapOvr>
  <p:transition>
    <p:fade/>
  </p:transition>
</p:sld>
</file>

<file path=ppt/slides/slide35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4A7821-FA58-4C49-87E1-5CB526886E79}"/>
              </a:ext>
            </a:extLst>
          </p:cNvPr>
          <p:cNvPicPr>
            <a:picLocks noGrp="1" noChangeAspect="1"/>
          </p:cNvPicPr>
          <p:nvPr>
            <p:ph sz="half" idx="1"/>
          </p:nvPr>
        </p:nvPicPr>
        <p:blipFill rotWithShape="1">
          <a:blip r:embed="rId2"/>
          <a:srcRect b="4058"/>
          <a:stretch/>
        </p:blipFill>
        <p:spPr>
          <a:xfrm>
            <a:off x="2062560" y="640080"/>
            <a:ext cx="8066881" cy="4353488"/>
          </a:xfrm>
          <a:prstGeom prst="rect">
            <a:avLst/>
          </a:prstGeom>
          <a:ln w="28575">
            <a:solidFill>
              <a:schemeClr val="accent1"/>
            </a:solidFill>
          </a:ln>
        </p:spPr>
      </p:pic>
      <p:sp>
        <p:nvSpPr>
          <p:cNvPr id="5" name="Content Placeholder 4"/>
          <p:cNvSpPr>
            <a:spLocks noGrp="1"/>
          </p:cNvSpPr>
          <p:nvPr>
            <p:ph sz="half" idx="2"/>
          </p:nvPr>
        </p:nvSpPr>
        <p:spPr>
          <a:xfrm>
            <a:off x="0" y="5103416"/>
            <a:ext cx="12188952" cy="1188720"/>
          </a:xfrm>
        </p:spPr>
        <p:txBody>
          <a:bodyPr>
            <a:spAutoFit/>
          </a:bodyPr>
          <a:lstStyle/>
          <a:p>
            <a:pPr algn="just">
              <a:spcAft>
                <a:spcPts val="600"/>
              </a:spcAft>
            </a:pPr>
            <a:r>
              <a:rPr lang="en-US" sz="1800" dirty="0"/>
              <a:t>Once an Instrument is assigned, the positions will automatically be populated.</a:t>
            </a:r>
          </a:p>
          <a:p>
            <a:pPr lvl="1" algn="just">
              <a:spcAft>
                <a:spcPts val="600"/>
              </a:spcAft>
            </a:pPr>
            <a:r>
              <a:rPr lang="en-US" sz="1600" dirty="0"/>
              <a:t>The Position changes from “</a:t>
            </a:r>
            <a:r>
              <a:rPr lang="en-US" sz="1600" dirty="0" err="1"/>
              <a:t>n.a</a:t>
            </a:r>
            <a:r>
              <a:rPr lang="en-US" sz="1600" dirty="0"/>
              <a:t>.” to positions that match the </a:t>
            </a:r>
            <a:r>
              <a:rPr lang="en-US" sz="1600" dirty="0" err="1"/>
              <a:t>autosampler</a:t>
            </a:r>
            <a:r>
              <a:rPr lang="en-US" sz="1600" dirty="0"/>
              <a:t> being used (</a:t>
            </a:r>
            <a:r>
              <a:rPr lang="en-US" sz="1600" i="1" dirty="0"/>
              <a:t>red</a:t>
            </a:r>
            <a:r>
              <a:rPr lang="en-US" sz="1600" dirty="0"/>
              <a:t> arrow).</a:t>
            </a:r>
          </a:p>
          <a:p>
            <a:pPr algn="just">
              <a:spcAft>
                <a:spcPts val="600"/>
              </a:spcAft>
            </a:pPr>
            <a:r>
              <a:rPr lang="en-US" sz="1800" b="1" u="sng" dirty="0">
                <a:solidFill>
                  <a:srgbClr val="FF0000"/>
                </a:solidFill>
              </a:rPr>
              <a:t>NOTE</a:t>
            </a:r>
            <a:r>
              <a:rPr lang="en-US" sz="1800" b="1" dirty="0"/>
              <a:t>: </a:t>
            </a:r>
            <a:r>
              <a:rPr lang="en-US" sz="1800" dirty="0"/>
              <a:t>You can change the Sample start position to match the location of your sample vials (</a:t>
            </a:r>
            <a:r>
              <a:rPr lang="en-US" sz="1800" i="1" dirty="0"/>
              <a:t>blue</a:t>
            </a:r>
            <a:r>
              <a:rPr lang="en-US" sz="1800" dirty="0"/>
              <a:t> arrow).</a:t>
            </a:r>
          </a:p>
        </p:txBody>
      </p:sp>
      <p:sp>
        <p:nvSpPr>
          <p:cNvPr id="3" name="Title 2"/>
          <p:cNvSpPr>
            <a:spLocks noGrp="1"/>
          </p:cNvSpPr>
          <p:nvPr>
            <p:ph type="title"/>
          </p:nvPr>
        </p:nvSpPr>
        <p:spPr/>
        <p:txBody>
          <a:bodyPr/>
          <a:lstStyle/>
          <a:p>
            <a:r>
              <a:rPr lang="en-US" dirty="0"/>
              <a:t>Assigning Sample Positions</a:t>
            </a:r>
          </a:p>
        </p:txBody>
      </p:sp>
      <p:sp>
        <p:nvSpPr>
          <p:cNvPr id="8" name="Right Arrow 7"/>
          <p:cNvSpPr/>
          <p:nvPr/>
        </p:nvSpPr>
        <p:spPr bwMode="auto">
          <a:xfrm rot="16200000" flipH="1">
            <a:off x="4385555" y="2800470"/>
            <a:ext cx="149796" cy="18250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9" name="Right Arrow 8"/>
          <p:cNvSpPr/>
          <p:nvPr/>
        </p:nvSpPr>
        <p:spPr bwMode="auto">
          <a:xfrm rot="5400000" flipV="1">
            <a:off x="9402013" y="2552820"/>
            <a:ext cx="220820" cy="255682"/>
          </a:xfrm>
          <a:prstGeom prst="rightArrow">
            <a:avLst/>
          </a:prstGeom>
          <a:gradFill flip="none" rotWithShape="1">
            <a:gsLst>
              <a:gs pos="0">
                <a:srgbClr val="000099">
                  <a:lumMod val="40000"/>
                  <a:lumOff val="60000"/>
                </a:srgbClr>
              </a:gs>
              <a:gs pos="46000">
                <a:srgbClr val="000099">
                  <a:lumMod val="95000"/>
                  <a:lumOff val="5000"/>
                </a:srgbClr>
              </a:gs>
              <a:gs pos="100000">
                <a:srgbClr val="000099">
                  <a:lumMod val="60000"/>
                </a:srgb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162172180"/>
      </p:ext>
    </p:extLst>
  </p:cSld>
  <p:clrMapOvr>
    <a:masterClrMapping/>
  </p:clrMapOvr>
  <p:transition>
    <p:fade/>
  </p:transition>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41098"/>
            <a:ext cx="12188952" cy="457200"/>
          </a:xfrm>
        </p:spPr>
        <p:txBody>
          <a:bodyPr>
            <a:spAutoFit/>
          </a:bodyPr>
          <a:lstStyle/>
          <a:p>
            <a:pPr algn="just">
              <a:spcAft>
                <a:spcPts val="600"/>
              </a:spcAft>
            </a:pPr>
            <a:r>
              <a:rPr lang="en-US" sz="1800" dirty="0"/>
              <a:t>You can save the </a:t>
            </a:r>
            <a:r>
              <a:rPr lang="en-US" sz="1800" dirty="0" err="1"/>
              <a:t>eWorkflow</a:t>
            </a:r>
            <a:r>
              <a:rPr lang="en-US" sz="1800" dirty="0"/>
              <a:t> by clicking on File &gt; Save As... (</a:t>
            </a:r>
            <a:r>
              <a:rPr lang="en-US" sz="1800" i="1" dirty="0"/>
              <a:t>red box</a:t>
            </a:r>
            <a:r>
              <a:rPr lang="en-US" sz="1800" dirty="0"/>
              <a:t>).</a:t>
            </a:r>
          </a:p>
        </p:txBody>
      </p:sp>
      <p:sp>
        <p:nvSpPr>
          <p:cNvPr id="3" name="Title 2"/>
          <p:cNvSpPr>
            <a:spLocks noGrp="1"/>
          </p:cNvSpPr>
          <p:nvPr>
            <p:ph type="title"/>
          </p:nvPr>
        </p:nvSpPr>
        <p:spPr/>
        <p:txBody>
          <a:bodyPr/>
          <a:lstStyle/>
          <a:p>
            <a:r>
              <a:rPr lang="en-US" dirty="0"/>
              <a:t>Saving the </a:t>
            </a:r>
            <a:r>
              <a:rPr lang="en-US" dirty="0" err="1"/>
              <a:t>eWorkflow</a:t>
            </a:r>
            <a:endParaRPr lang="en-US" dirty="0"/>
          </a:p>
        </p:txBody>
      </p:sp>
      <p:pic>
        <p:nvPicPr>
          <p:cNvPr id="7" name="Content Placeholder 6">
            <a:extLst>
              <a:ext uri="{FF2B5EF4-FFF2-40B4-BE49-F238E27FC236}">
                <a16:creationId xmlns:a16="http://schemas.microsoft.com/office/drawing/2014/main" id="{12BF1EE3-6279-49F2-919A-E6063D41BED2}"/>
              </a:ext>
            </a:extLst>
          </p:cNvPr>
          <p:cNvPicPr>
            <a:picLocks noGrp="1" noChangeAspect="1"/>
          </p:cNvPicPr>
          <p:nvPr>
            <p:ph sz="half" idx="1"/>
          </p:nvPr>
        </p:nvPicPr>
        <p:blipFill rotWithShape="1">
          <a:blip r:embed="rId2"/>
          <a:srcRect b="4058"/>
          <a:stretch/>
        </p:blipFill>
        <p:spPr>
          <a:xfrm>
            <a:off x="1376514" y="640080"/>
            <a:ext cx="9438972" cy="5093970"/>
          </a:xfrm>
          <a:prstGeom prst="rect">
            <a:avLst/>
          </a:prstGeom>
          <a:ln w="28575">
            <a:solidFill>
              <a:schemeClr val="accent1"/>
            </a:solidFill>
          </a:ln>
        </p:spPr>
      </p:pic>
      <p:sp>
        <p:nvSpPr>
          <p:cNvPr id="8" name="Rectangle 7">
            <a:extLst>
              <a:ext uri="{FF2B5EF4-FFF2-40B4-BE49-F238E27FC236}">
                <a16:creationId xmlns:a16="http://schemas.microsoft.com/office/drawing/2014/main" id="{1ABDEA91-692F-453C-B513-4E8FF277B6DC}"/>
              </a:ext>
            </a:extLst>
          </p:cNvPr>
          <p:cNvSpPr/>
          <p:nvPr/>
        </p:nvSpPr>
        <p:spPr bwMode="auto">
          <a:xfrm>
            <a:off x="1376514" y="749208"/>
            <a:ext cx="699936" cy="374741"/>
          </a:xfrm>
          <a:prstGeom prst="rect">
            <a:avLst/>
          </a:prstGeom>
          <a:solidFill>
            <a:srgbClr val="C00000">
              <a:alpha val="20000"/>
            </a:srgbClr>
          </a:solidFill>
          <a:ln w="190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607983280"/>
      </p:ext>
    </p:extLst>
  </p:cSld>
  <p:clrMapOvr>
    <a:masterClrMapping/>
  </p:clrMapOvr>
  <p:transition>
    <p:fade/>
  </p:transition>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6251"/>
            <a:ext cx="12188952" cy="822960"/>
          </a:xfrm>
        </p:spPr>
        <p:txBody>
          <a:bodyPr>
            <a:spAutoFit/>
          </a:bodyPr>
          <a:lstStyle/>
          <a:p>
            <a:pPr algn="just">
              <a:spcAft>
                <a:spcPts val="600"/>
              </a:spcAft>
            </a:pPr>
            <a:r>
              <a:rPr lang="en-US" sz="1800" dirty="0"/>
              <a:t>Input “</a:t>
            </a:r>
            <a:r>
              <a:rPr lang="en-US" sz="1800" i="1" dirty="0" err="1">
                <a:solidFill>
                  <a:srgbClr val="FF0000"/>
                </a:solidFill>
              </a:rPr>
              <a:t>eWorkflow_AminoAcids</a:t>
            </a:r>
            <a:r>
              <a:rPr lang="en-US" sz="1800" dirty="0"/>
              <a:t>” for the Name in the Save </a:t>
            </a:r>
            <a:r>
              <a:rPr lang="en-US" sz="1800" dirty="0" err="1"/>
              <a:t>eWorkflow</a:t>
            </a:r>
            <a:r>
              <a:rPr lang="en-US" sz="1800" dirty="0"/>
              <a:t> window that appears.</a:t>
            </a:r>
          </a:p>
          <a:p>
            <a:pPr algn="just">
              <a:spcAft>
                <a:spcPts val="600"/>
              </a:spcAft>
            </a:pPr>
            <a:r>
              <a:rPr lang="en-US" sz="1800" dirty="0"/>
              <a:t>Click “Save”.</a:t>
            </a:r>
          </a:p>
        </p:txBody>
      </p:sp>
      <p:sp>
        <p:nvSpPr>
          <p:cNvPr id="3" name="Title 2"/>
          <p:cNvSpPr>
            <a:spLocks noGrp="1"/>
          </p:cNvSpPr>
          <p:nvPr>
            <p:ph type="title"/>
          </p:nvPr>
        </p:nvSpPr>
        <p:spPr/>
        <p:txBody>
          <a:bodyPr/>
          <a:lstStyle/>
          <a:p>
            <a:r>
              <a:rPr lang="en-US" dirty="0"/>
              <a:t>Saving the </a:t>
            </a:r>
            <a:r>
              <a:rPr lang="en-US" dirty="0" err="1"/>
              <a:t>eWorkflow</a:t>
            </a:r>
            <a:endParaRPr lang="en-US" dirty="0"/>
          </a:p>
        </p:txBody>
      </p:sp>
      <p:pic>
        <p:nvPicPr>
          <p:cNvPr id="7" name="Content Placeholder 6">
            <a:extLst>
              <a:ext uri="{FF2B5EF4-FFF2-40B4-BE49-F238E27FC236}">
                <a16:creationId xmlns:a16="http://schemas.microsoft.com/office/drawing/2014/main" id="{0861E560-126E-48AD-AF8A-85B537A7FF09}"/>
              </a:ext>
            </a:extLst>
          </p:cNvPr>
          <p:cNvPicPr>
            <a:picLocks noGrp="1" noChangeAspect="1"/>
          </p:cNvPicPr>
          <p:nvPr>
            <p:ph sz="half" idx="1"/>
          </p:nvPr>
        </p:nvPicPr>
        <p:blipFill rotWithShape="1">
          <a:blip r:embed="rId2"/>
          <a:srcRect b="3786"/>
          <a:stretch/>
        </p:blipFill>
        <p:spPr>
          <a:xfrm>
            <a:off x="1728656" y="640079"/>
            <a:ext cx="8734689" cy="4727265"/>
          </a:xfrm>
          <a:prstGeom prst="rect">
            <a:avLst/>
          </a:prstGeom>
          <a:ln w="28575">
            <a:solidFill>
              <a:schemeClr val="accent1"/>
            </a:solidFill>
          </a:ln>
        </p:spPr>
      </p:pic>
    </p:spTree>
    <p:extLst>
      <p:ext uri="{BB962C8B-B14F-4D97-AF65-F5344CB8AC3E}">
        <p14:creationId xmlns:p14="http://schemas.microsoft.com/office/powerpoint/2010/main" val="1380077138"/>
      </p:ext>
    </p:extLst>
  </p:cSld>
  <p:clrMapOvr>
    <a:masterClrMapping/>
  </p:clrMapOvr>
  <p:transition>
    <p:fade/>
  </p:transition>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389323C-8D47-4DA5-AFA0-CCA8AC2755D0}"/>
              </a:ext>
            </a:extLst>
          </p:cNvPr>
          <p:cNvPicPr>
            <a:picLocks noGrp="1" noChangeAspect="1"/>
          </p:cNvPicPr>
          <p:nvPr>
            <p:ph sz="half" idx="1"/>
          </p:nvPr>
        </p:nvPicPr>
        <p:blipFill rotWithShape="1">
          <a:blip r:embed="rId2"/>
          <a:srcRect b="3875"/>
          <a:stretch/>
        </p:blipFill>
        <p:spPr>
          <a:xfrm>
            <a:off x="1719660" y="640080"/>
            <a:ext cx="8752681" cy="4732593"/>
          </a:xfrm>
          <a:prstGeom prst="rect">
            <a:avLst/>
          </a:prstGeom>
          <a:ln w="28575">
            <a:solidFill>
              <a:schemeClr val="accent1"/>
            </a:solidFill>
          </a:ln>
        </p:spPr>
      </p:pic>
      <p:sp>
        <p:nvSpPr>
          <p:cNvPr id="5" name="Content Placeholder 4"/>
          <p:cNvSpPr>
            <a:spLocks noGrp="1"/>
          </p:cNvSpPr>
          <p:nvPr>
            <p:ph sz="half" idx="2"/>
          </p:nvPr>
        </p:nvSpPr>
        <p:spPr>
          <a:xfrm>
            <a:off x="0" y="5473494"/>
            <a:ext cx="12188952" cy="822960"/>
          </a:xfrm>
        </p:spPr>
        <p:txBody>
          <a:bodyPr>
            <a:spAutoFit/>
          </a:bodyPr>
          <a:lstStyle/>
          <a:p>
            <a:pPr algn="just">
              <a:spcAft>
                <a:spcPts val="600"/>
              </a:spcAft>
            </a:pPr>
            <a:r>
              <a:rPr lang="en-US" sz="1800" dirty="0"/>
              <a:t>Close the </a:t>
            </a:r>
            <a:r>
              <a:rPr lang="en-US" sz="1800" dirty="0" err="1"/>
              <a:t>eWorkflow</a:t>
            </a:r>
            <a:r>
              <a:rPr lang="en-US" sz="1800" dirty="0"/>
              <a:t> Editor.</a:t>
            </a:r>
          </a:p>
          <a:p>
            <a:pPr algn="just">
              <a:spcAft>
                <a:spcPts val="600"/>
              </a:spcAft>
            </a:pPr>
            <a:r>
              <a:rPr lang="en-US" sz="1800" dirty="0"/>
              <a:t>The </a:t>
            </a:r>
            <a:r>
              <a:rPr lang="en-US" sz="1800" dirty="0" err="1"/>
              <a:t>eWorkflow</a:t>
            </a:r>
            <a:r>
              <a:rPr lang="en-US" sz="1800" dirty="0"/>
              <a:t> should now be listed in the Navigation Pane under the </a:t>
            </a:r>
            <a:r>
              <a:rPr lang="en-US" sz="1800" dirty="0" err="1"/>
              <a:t>eWorkflow</a:t>
            </a:r>
            <a:r>
              <a:rPr lang="en-US" sz="1800" dirty="0"/>
              <a:t> Category Bar in Chromeleon.</a:t>
            </a:r>
          </a:p>
        </p:txBody>
      </p:sp>
      <p:sp>
        <p:nvSpPr>
          <p:cNvPr id="3" name="Title 2"/>
          <p:cNvSpPr>
            <a:spLocks noGrp="1"/>
          </p:cNvSpPr>
          <p:nvPr>
            <p:ph type="title"/>
          </p:nvPr>
        </p:nvSpPr>
        <p:spPr/>
        <p:txBody>
          <a:bodyPr/>
          <a:lstStyle/>
          <a:p>
            <a:r>
              <a:rPr lang="en-US" dirty="0"/>
              <a:t>Launching the </a:t>
            </a:r>
            <a:r>
              <a:rPr lang="en-US" dirty="0" err="1"/>
              <a:t>eWorkflow</a:t>
            </a:r>
            <a:endParaRPr lang="en-US" dirty="0"/>
          </a:p>
        </p:txBody>
      </p:sp>
      <p:sp>
        <p:nvSpPr>
          <p:cNvPr id="7" name="Rectangle 6"/>
          <p:cNvSpPr/>
          <p:nvPr/>
        </p:nvSpPr>
        <p:spPr bwMode="auto">
          <a:xfrm>
            <a:off x="3054434" y="1605907"/>
            <a:ext cx="365041" cy="127644"/>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6" name="Content Placeholder 4"/>
          <p:cNvSpPr txBox="1">
            <a:spLocks/>
          </p:cNvSpPr>
          <p:nvPr/>
        </p:nvSpPr>
        <p:spPr bwMode="auto">
          <a:xfrm>
            <a:off x="3655116" y="2377021"/>
            <a:ext cx="6369729" cy="384717"/>
          </a:xfrm>
          <a:prstGeom prst="wedgeRectCallout">
            <a:avLst>
              <a:gd name="adj1" fmla="val -53527"/>
              <a:gd name="adj2" fmla="val -234083"/>
            </a:avLst>
          </a:prstGeom>
          <a:solidFill>
            <a:schemeClr val="accent6"/>
          </a:solidFill>
          <a:ln w="15875" cap="flat" algn="ctr">
            <a:noFill/>
            <a:round/>
            <a:headEnd type="none" w="med" len="med"/>
            <a:tailEnd type="none" w="med" len="med"/>
          </a:ln>
          <a:effectLst/>
        </p:spPr>
        <p:txBody>
          <a:bodyPr vert="horz" wrap="square" lIns="91430" tIns="91440" rIns="91430" bIns="45716" numCol="1" anchor="t" anchorCtr="0" compatLnSpc="1">
            <a:prstTxWarp prst="textNoShape">
              <a:avLst/>
            </a:prstTxWarp>
            <a:spAutoFit/>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684213" indent="-684213" algn="just">
              <a:spcAft>
                <a:spcPts val="600"/>
              </a:spcAft>
              <a:buNone/>
              <a:tabLst>
                <a:tab pos="684213" algn="l"/>
              </a:tabLst>
            </a:pPr>
            <a:r>
              <a:rPr lang="en-US" sz="1600" b="1" u="sng" dirty="0">
                <a:solidFill>
                  <a:srgbClr val="FF0000"/>
                </a:solidFill>
              </a:rPr>
              <a:t>NOTE</a:t>
            </a:r>
            <a:r>
              <a:rPr lang="en-US" sz="1600" b="1" dirty="0">
                <a:solidFill>
                  <a:schemeClr val="bg1"/>
                </a:solidFill>
              </a:rPr>
              <a:t>: </a:t>
            </a:r>
            <a:r>
              <a:rPr lang="en-US" sz="1600" dirty="0">
                <a:solidFill>
                  <a:schemeClr val="bg1"/>
                </a:solidFill>
              </a:rPr>
              <a:t>You can run the </a:t>
            </a:r>
            <a:r>
              <a:rPr lang="en-US" sz="1600" dirty="0" err="1">
                <a:solidFill>
                  <a:schemeClr val="bg1"/>
                </a:solidFill>
              </a:rPr>
              <a:t>eWorkflow</a:t>
            </a:r>
            <a:r>
              <a:rPr lang="en-US" sz="1600" dirty="0">
                <a:solidFill>
                  <a:schemeClr val="bg1"/>
                </a:solidFill>
              </a:rPr>
              <a:t> by clicking on “Launch” (</a:t>
            </a:r>
            <a:r>
              <a:rPr lang="en-US" sz="1600" i="1" dirty="0">
                <a:solidFill>
                  <a:schemeClr val="bg1"/>
                </a:solidFill>
              </a:rPr>
              <a:t>red</a:t>
            </a:r>
            <a:r>
              <a:rPr lang="en-US" sz="1600" dirty="0">
                <a:solidFill>
                  <a:schemeClr val="bg1"/>
                </a:solidFill>
              </a:rPr>
              <a:t> </a:t>
            </a:r>
            <a:r>
              <a:rPr lang="en-US" sz="1600" i="1" dirty="0">
                <a:solidFill>
                  <a:schemeClr val="bg1"/>
                </a:solidFill>
              </a:rPr>
              <a:t>box</a:t>
            </a:r>
            <a:r>
              <a:rPr lang="en-US" sz="1600" dirty="0">
                <a:solidFill>
                  <a:schemeClr val="bg1"/>
                </a:solidFill>
              </a:rPr>
              <a:t>).</a:t>
            </a:r>
          </a:p>
        </p:txBody>
      </p:sp>
    </p:spTree>
    <p:extLst>
      <p:ext uri="{BB962C8B-B14F-4D97-AF65-F5344CB8AC3E}">
        <p14:creationId xmlns:p14="http://schemas.microsoft.com/office/powerpoint/2010/main" val="2212387918"/>
      </p:ext>
    </p:extLst>
  </p:cSld>
  <p:clrMapOvr>
    <a:masterClrMapping/>
  </p:clrMapOvr>
  <p:transition>
    <p:fade/>
  </p:transition>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F5C9698-4004-4F71-ABBE-07117D6A6558}"/>
              </a:ext>
            </a:extLst>
          </p:cNvPr>
          <p:cNvPicPr>
            <a:picLocks noGrp="1" noChangeAspect="1"/>
          </p:cNvPicPr>
          <p:nvPr>
            <p:ph sz="half" idx="1"/>
          </p:nvPr>
        </p:nvPicPr>
        <p:blipFill>
          <a:blip r:embed="rId2"/>
          <a:stretch>
            <a:fillRect/>
          </a:stretch>
        </p:blipFill>
        <p:spPr>
          <a:xfrm>
            <a:off x="2178447" y="640080"/>
            <a:ext cx="7835106" cy="5081770"/>
          </a:xfrm>
          <a:prstGeom prst="rect">
            <a:avLst/>
          </a:prstGeom>
          <a:ln w="28575">
            <a:solidFill>
              <a:schemeClr val="accent1"/>
            </a:solidFill>
          </a:ln>
        </p:spPr>
      </p:pic>
      <p:sp>
        <p:nvSpPr>
          <p:cNvPr id="5" name="Content Placeholder 4"/>
          <p:cNvSpPr>
            <a:spLocks noGrp="1"/>
          </p:cNvSpPr>
          <p:nvPr>
            <p:ph sz="half" idx="2"/>
          </p:nvPr>
        </p:nvSpPr>
        <p:spPr>
          <a:xfrm>
            <a:off x="0" y="5834742"/>
            <a:ext cx="12188952" cy="457200"/>
          </a:xfrm>
        </p:spPr>
        <p:txBody>
          <a:bodyPr>
            <a:spAutoFit/>
          </a:bodyPr>
          <a:lstStyle/>
          <a:p>
            <a:pPr algn="just">
              <a:spcAft>
                <a:spcPts val="600"/>
              </a:spcAft>
            </a:pPr>
            <a:r>
              <a:rPr lang="en-US" sz="1800" dirty="0"/>
              <a:t>The </a:t>
            </a:r>
            <a:r>
              <a:rPr lang="en-US" sz="1800" dirty="0" err="1"/>
              <a:t>eWorkflow</a:t>
            </a:r>
            <a:r>
              <a:rPr lang="en-US" sz="1800" dirty="0"/>
              <a:t> wizard should now appear. In this example, there are 20 samples (</a:t>
            </a:r>
            <a:r>
              <a:rPr lang="en-US" sz="1800" i="1" dirty="0"/>
              <a:t>red</a:t>
            </a:r>
            <a:r>
              <a:rPr lang="en-US" sz="1800" dirty="0"/>
              <a:t> box).</a:t>
            </a:r>
          </a:p>
        </p:txBody>
      </p:sp>
      <p:sp>
        <p:nvSpPr>
          <p:cNvPr id="3" name="Title 2"/>
          <p:cNvSpPr>
            <a:spLocks noGrp="1"/>
          </p:cNvSpPr>
          <p:nvPr>
            <p:ph type="title"/>
          </p:nvPr>
        </p:nvSpPr>
        <p:spPr/>
        <p:txBody>
          <a:bodyPr/>
          <a:lstStyle/>
          <a:p>
            <a:r>
              <a:rPr lang="en-US" dirty="0"/>
              <a:t>Launching the </a:t>
            </a:r>
            <a:r>
              <a:rPr lang="en-US" dirty="0" err="1"/>
              <a:t>eWorkflow</a:t>
            </a:r>
            <a:endParaRPr lang="en-US" dirty="0"/>
          </a:p>
        </p:txBody>
      </p:sp>
      <p:sp>
        <p:nvSpPr>
          <p:cNvPr id="7" name="Rectangle 6"/>
          <p:cNvSpPr/>
          <p:nvPr/>
        </p:nvSpPr>
        <p:spPr bwMode="auto">
          <a:xfrm>
            <a:off x="7515985" y="2040070"/>
            <a:ext cx="875539" cy="226880"/>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54824057"/>
      </p:ext>
    </p:extLst>
  </p:cSld>
  <p:clrMapOvr>
    <a:masterClrMapping/>
  </p:clrMapOvr>
  <p:transition>
    <p:fade/>
  </p:transition>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924334"/>
            <a:ext cx="12188952" cy="1371600"/>
          </a:xfrm>
        </p:spPr>
        <p:txBody>
          <a:bodyPr>
            <a:spAutoFit/>
          </a:bodyPr>
          <a:lstStyle/>
          <a:p>
            <a:pPr algn="just">
              <a:spcAft>
                <a:spcPts val="600"/>
              </a:spcAft>
            </a:pPr>
            <a:r>
              <a:rPr lang="en-US" sz="1800" dirty="0"/>
              <a:t>Click Finish.</a:t>
            </a:r>
          </a:p>
          <a:p>
            <a:pPr algn="just">
              <a:spcAft>
                <a:spcPts val="600"/>
              </a:spcAft>
            </a:pPr>
            <a:r>
              <a:rPr lang="en-US" sz="1800" dirty="0"/>
              <a:t>In the Data Category bar, if you used the formulas described in the Slides above, a folder named “</a:t>
            </a:r>
            <a:r>
              <a:rPr lang="en-US" sz="1800" dirty="0" err="1"/>
              <a:t>AminoAcids</a:t>
            </a:r>
            <a:r>
              <a:rPr lang="en-US" sz="1800" dirty="0"/>
              <a:t>” with subfolders named after the instrument (Vanquish-</a:t>
            </a:r>
            <a:r>
              <a:rPr lang="en-US" sz="1800" dirty="0" err="1"/>
              <a:t>Altis</a:t>
            </a:r>
            <a:r>
              <a:rPr lang="en-US" sz="1800" dirty="0"/>
              <a:t>), year (2020), month (03 Mar) and Sequence Name (27_Mar_2020 09_36) should be created.</a:t>
            </a:r>
          </a:p>
        </p:txBody>
      </p:sp>
      <p:sp>
        <p:nvSpPr>
          <p:cNvPr id="3" name="Title 2"/>
          <p:cNvSpPr>
            <a:spLocks noGrp="1"/>
          </p:cNvSpPr>
          <p:nvPr>
            <p:ph type="title"/>
          </p:nvPr>
        </p:nvSpPr>
        <p:spPr/>
        <p:txBody>
          <a:bodyPr/>
          <a:lstStyle/>
          <a:p>
            <a:r>
              <a:rPr lang="en-US" dirty="0"/>
              <a:t>Viewing the Sequence generated by the </a:t>
            </a:r>
            <a:r>
              <a:rPr lang="en-US" dirty="0" err="1"/>
              <a:t>eWorkflow</a:t>
            </a:r>
            <a:endParaRPr lang="en-US" dirty="0"/>
          </a:p>
        </p:txBody>
      </p:sp>
      <p:pic>
        <p:nvPicPr>
          <p:cNvPr id="6" name="Content Placeholder 5">
            <a:extLst>
              <a:ext uri="{FF2B5EF4-FFF2-40B4-BE49-F238E27FC236}">
                <a16:creationId xmlns:a16="http://schemas.microsoft.com/office/drawing/2014/main" id="{265CAD38-FAB8-4D96-9749-CA5DBB491F23}"/>
              </a:ext>
            </a:extLst>
          </p:cNvPr>
          <p:cNvPicPr>
            <a:picLocks noGrp="1" noChangeAspect="1"/>
          </p:cNvPicPr>
          <p:nvPr>
            <p:ph sz="half" idx="1"/>
          </p:nvPr>
        </p:nvPicPr>
        <p:blipFill>
          <a:blip r:embed="rId2"/>
          <a:stretch>
            <a:fillRect/>
          </a:stretch>
        </p:blipFill>
        <p:spPr>
          <a:xfrm>
            <a:off x="4329112" y="1622876"/>
            <a:ext cx="3533775" cy="2211981"/>
          </a:xfrm>
          <a:prstGeom prst="rect">
            <a:avLst/>
          </a:prstGeom>
          <a:ln w="28575">
            <a:solidFill>
              <a:schemeClr val="accent1"/>
            </a:solidFill>
          </a:ln>
        </p:spPr>
      </p:pic>
    </p:spTree>
    <p:extLst>
      <p:ext uri="{BB962C8B-B14F-4D97-AF65-F5344CB8AC3E}">
        <p14:creationId xmlns:p14="http://schemas.microsoft.com/office/powerpoint/2010/main" val="1613332003"/>
      </p:ext>
    </p:extLst>
  </p:cSld>
  <p:clrMapOvr>
    <a:masterClrMapping/>
  </p:clrMapOvr>
  <p:transition>
    <p:fade/>
  </p:transition>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1762"/>
            <a:ext cx="12188952" cy="822960"/>
          </a:xfrm>
        </p:spPr>
        <p:txBody>
          <a:bodyPr>
            <a:spAutoFit/>
          </a:bodyPr>
          <a:lstStyle/>
          <a:p>
            <a:pPr algn="just">
              <a:spcAft>
                <a:spcPts val="600"/>
              </a:spcAft>
            </a:pPr>
            <a:r>
              <a:rPr lang="en-US" sz="1800" dirty="0"/>
              <a:t>The injections should now appear in the Injection list for the Sequence you just created.</a:t>
            </a:r>
          </a:p>
          <a:p>
            <a:pPr algn="just">
              <a:spcAft>
                <a:spcPts val="600"/>
              </a:spcAft>
            </a:pPr>
            <a:r>
              <a:rPr lang="en-US" sz="1800" b="1" u="sng" dirty="0">
                <a:solidFill>
                  <a:srgbClr val="FF0000"/>
                </a:solidFill>
              </a:rPr>
              <a:t>NOTE</a:t>
            </a:r>
            <a:r>
              <a:rPr lang="en-US" sz="1800" b="1" dirty="0"/>
              <a:t>: </a:t>
            </a:r>
            <a:r>
              <a:rPr lang="en-US" sz="1800" dirty="0"/>
              <a:t>You can now change the Sample Name, Positions, Volume and any other parameters as needed.</a:t>
            </a:r>
          </a:p>
        </p:txBody>
      </p:sp>
      <p:sp>
        <p:nvSpPr>
          <p:cNvPr id="3" name="Title 2"/>
          <p:cNvSpPr>
            <a:spLocks noGrp="1"/>
          </p:cNvSpPr>
          <p:nvPr>
            <p:ph type="title"/>
          </p:nvPr>
        </p:nvSpPr>
        <p:spPr/>
        <p:txBody>
          <a:bodyPr/>
          <a:lstStyle/>
          <a:p>
            <a:r>
              <a:rPr lang="en-US" dirty="0"/>
              <a:t>Viewing the Sequence generated by the </a:t>
            </a:r>
            <a:r>
              <a:rPr lang="en-US" dirty="0" err="1"/>
              <a:t>eWorkflow</a:t>
            </a:r>
            <a:endParaRPr lang="en-US" dirty="0"/>
          </a:p>
        </p:txBody>
      </p:sp>
      <p:pic>
        <p:nvPicPr>
          <p:cNvPr id="6" name="Content Placeholder 5">
            <a:extLst>
              <a:ext uri="{FF2B5EF4-FFF2-40B4-BE49-F238E27FC236}">
                <a16:creationId xmlns:a16="http://schemas.microsoft.com/office/drawing/2014/main" id="{5B119342-F56F-45E5-A9E1-A7698969C3A3}"/>
              </a:ext>
            </a:extLst>
          </p:cNvPr>
          <p:cNvPicPr>
            <a:picLocks noGrp="1" noChangeAspect="1"/>
          </p:cNvPicPr>
          <p:nvPr>
            <p:ph sz="half" idx="1"/>
          </p:nvPr>
        </p:nvPicPr>
        <p:blipFill rotWithShape="1">
          <a:blip r:embed="rId2"/>
          <a:srcRect b="3837"/>
          <a:stretch/>
        </p:blipFill>
        <p:spPr>
          <a:xfrm>
            <a:off x="1730159" y="640080"/>
            <a:ext cx="8731683" cy="4723139"/>
          </a:xfrm>
          <a:prstGeom prst="rect">
            <a:avLst/>
          </a:prstGeom>
          <a:ln w="28575">
            <a:solidFill>
              <a:schemeClr val="accent1"/>
            </a:solidFill>
          </a:ln>
        </p:spPr>
      </p:pic>
    </p:spTree>
    <p:extLst>
      <p:ext uri="{BB962C8B-B14F-4D97-AF65-F5344CB8AC3E}">
        <p14:creationId xmlns:p14="http://schemas.microsoft.com/office/powerpoint/2010/main" val="753095137"/>
      </p:ext>
    </p:extLst>
  </p:cSld>
  <p:clrMapOvr>
    <a:masterClrMapping/>
  </p:clrMapOvr>
  <p:transition>
    <p:fade/>
  </p:transition>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68935"/>
            <a:ext cx="12188952" cy="822960"/>
          </a:xfrm>
        </p:spPr>
        <p:txBody>
          <a:bodyPr>
            <a:spAutoFit/>
          </a:bodyPr>
          <a:lstStyle/>
          <a:p>
            <a:pPr algn="just">
              <a:spcAft>
                <a:spcPts val="600"/>
              </a:spcAft>
            </a:pPr>
            <a:r>
              <a:rPr lang="en-US" sz="1800" dirty="0"/>
              <a:t>To change the sample name, highlight the samples, click F9. </a:t>
            </a:r>
          </a:p>
          <a:p>
            <a:pPr algn="just">
              <a:spcAft>
                <a:spcPts val="600"/>
              </a:spcAft>
            </a:pPr>
            <a:r>
              <a:rPr lang="en-US" sz="1800" dirty="0"/>
              <a:t>A pop up window opens. </a:t>
            </a:r>
          </a:p>
        </p:txBody>
      </p:sp>
      <p:sp>
        <p:nvSpPr>
          <p:cNvPr id="3" name="Title 2"/>
          <p:cNvSpPr>
            <a:spLocks noGrp="1"/>
          </p:cNvSpPr>
          <p:nvPr>
            <p:ph type="title"/>
          </p:nvPr>
        </p:nvSpPr>
        <p:spPr/>
        <p:txBody>
          <a:bodyPr/>
          <a:lstStyle/>
          <a:p>
            <a:r>
              <a:rPr lang="en-US" dirty="0"/>
              <a:t>Viewing the Sequence generated by the </a:t>
            </a:r>
            <a:r>
              <a:rPr lang="en-US" dirty="0" err="1"/>
              <a:t>eWorkflow</a:t>
            </a:r>
            <a:endParaRPr lang="en-US" dirty="0"/>
          </a:p>
        </p:txBody>
      </p:sp>
      <p:pic>
        <p:nvPicPr>
          <p:cNvPr id="6" name="Content Placeholder 5">
            <a:extLst>
              <a:ext uri="{FF2B5EF4-FFF2-40B4-BE49-F238E27FC236}">
                <a16:creationId xmlns:a16="http://schemas.microsoft.com/office/drawing/2014/main" id="{893D8387-5882-40B6-95FB-BE4724546DB7}"/>
              </a:ext>
            </a:extLst>
          </p:cNvPr>
          <p:cNvPicPr>
            <a:picLocks noGrp="1" noChangeAspect="1"/>
          </p:cNvPicPr>
          <p:nvPr>
            <p:ph sz="half" idx="1"/>
          </p:nvPr>
        </p:nvPicPr>
        <p:blipFill rotWithShape="1">
          <a:blip r:embed="rId2"/>
          <a:srcRect l="15165" t="6933" r="3134" b="22279"/>
          <a:stretch/>
        </p:blipFill>
        <p:spPr>
          <a:xfrm>
            <a:off x="1251070" y="640080"/>
            <a:ext cx="9689860" cy="4722495"/>
          </a:xfrm>
          <a:prstGeom prst="rect">
            <a:avLst/>
          </a:prstGeom>
          <a:ln w="28575">
            <a:solidFill>
              <a:schemeClr val="accent1"/>
            </a:solidFill>
          </a:ln>
        </p:spPr>
      </p:pic>
      <p:pic>
        <p:nvPicPr>
          <p:cNvPr id="7" name="Picture 6">
            <a:extLst>
              <a:ext uri="{FF2B5EF4-FFF2-40B4-BE49-F238E27FC236}">
                <a16:creationId xmlns:a16="http://schemas.microsoft.com/office/drawing/2014/main" id="{E9AA37EC-2352-4ECD-9E17-6B26FA2F5916}"/>
              </a:ext>
            </a:extLst>
          </p:cNvPr>
          <p:cNvPicPr>
            <a:picLocks noChangeAspect="1"/>
          </p:cNvPicPr>
          <p:nvPr/>
        </p:nvPicPr>
        <p:blipFill>
          <a:blip r:embed="rId3"/>
          <a:stretch>
            <a:fillRect/>
          </a:stretch>
        </p:blipFill>
        <p:spPr>
          <a:xfrm>
            <a:off x="3732070" y="1906733"/>
            <a:ext cx="2363930" cy="1118075"/>
          </a:xfrm>
          <a:prstGeom prst="rect">
            <a:avLst/>
          </a:prstGeom>
        </p:spPr>
      </p:pic>
    </p:spTree>
    <p:extLst>
      <p:ext uri="{BB962C8B-B14F-4D97-AF65-F5344CB8AC3E}">
        <p14:creationId xmlns:p14="http://schemas.microsoft.com/office/powerpoint/2010/main" val="114930606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68492"/>
            <a:ext cx="12188952" cy="822960"/>
          </a:xfrm>
        </p:spPr>
        <p:txBody>
          <a:bodyPr/>
          <a:lstStyle/>
          <a:p>
            <a:pPr algn="just"/>
            <a:r>
              <a:rPr lang="en-US" sz="1800" dirty="0"/>
              <a:t>To access the Administration Console:</a:t>
            </a:r>
          </a:p>
          <a:p>
            <a:pPr lvl="1" algn="just"/>
            <a:r>
              <a:rPr lang="en-US" sz="1600" dirty="0"/>
              <a:t>Go to Tools → Administration Console…</a:t>
            </a:r>
          </a:p>
          <a:p>
            <a:pPr algn="just"/>
            <a:endParaRPr lang="en-US" sz="1800" dirty="0"/>
          </a:p>
          <a:p>
            <a:pPr algn="just"/>
            <a:endParaRPr lang="en-US" sz="1800" dirty="0"/>
          </a:p>
        </p:txBody>
      </p:sp>
      <p:sp>
        <p:nvSpPr>
          <p:cNvPr id="3" name="Title 2"/>
          <p:cNvSpPr>
            <a:spLocks noGrp="1"/>
          </p:cNvSpPr>
          <p:nvPr>
            <p:ph type="title"/>
          </p:nvPr>
        </p:nvSpPr>
        <p:spPr/>
        <p:txBody>
          <a:bodyPr/>
          <a:lstStyle/>
          <a:p>
            <a:r>
              <a:rPr lang="en-US" dirty="0"/>
              <a:t>Accessing the Administration Console</a:t>
            </a:r>
          </a:p>
        </p:txBody>
      </p:sp>
      <p:pic>
        <p:nvPicPr>
          <p:cNvPr id="6" name="Content Placeholder 5"/>
          <p:cNvPicPr>
            <a:picLocks noGrp="1" noChangeAspect="1"/>
          </p:cNvPicPr>
          <p:nvPr>
            <p:ph sz="half" idx="1"/>
          </p:nvPr>
        </p:nvPicPr>
        <p:blipFill>
          <a:blip r:embed="rId2"/>
          <a:stretch>
            <a:fillRect/>
          </a:stretch>
        </p:blipFill>
        <p:spPr>
          <a:xfrm>
            <a:off x="2795588" y="640080"/>
            <a:ext cx="6600825" cy="4721422"/>
          </a:xfrm>
          <a:prstGeom prst="rect">
            <a:avLst/>
          </a:prstGeom>
          <a:ln w="28575">
            <a:solidFill>
              <a:schemeClr val="accent1"/>
            </a:solidFill>
          </a:ln>
        </p:spPr>
      </p:pic>
    </p:spTree>
    <p:extLst>
      <p:ext uri="{BB962C8B-B14F-4D97-AF65-F5344CB8AC3E}">
        <p14:creationId xmlns:p14="http://schemas.microsoft.com/office/powerpoint/2010/main" val="4086214495"/>
      </p:ext>
    </p:extLst>
  </p:cSld>
  <p:clrMapOvr>
    <a:masterClrMapping/>
  </p:clrMapOvr>
  <p:transition>
    <p:fade/>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106281"/>
            <a:ext cx="12188952" cy="1188720"/>
          </a:xfrm>
        </p:spPr>
        <p:txBody>
          <a:bodyPr>
            <a:spAutoFit/>
          </a:bodyPr>
          <a:lstStyle/>
          <a:p>
            <a:pPr algn="just">
              <a:spcAft>
                <a:spcPts val="600"/>
              </a:spcAft>
            </a:pPr>
            <a:r>
              <a:rPr lang="en-US" sz="1800" dirty="0"/>
              <a:t>Change Start from 0 to 1. </a:t>
            </a:r>
          </a:p>
          <a:p>
            <a:pPr algn="just">
              <a:spcAft>
                <a:spcPts val="600"/>
              </a:spcAft>
            </a:pPr>
            <a:r>
              <a:rPr lang="en-US" sz="1800" dirty="0"/>
              <a:t>Use pattern : Patient-#u.</a:t>
            </a:r>
          </a:p>
          <a:p>
            <a:pPr algn="just">
              <a:spcAft>
                <a:spcPts val="600"/>
              </a:spcAft>
            </a:pPr>
            <a:r>
              <a:rPr lang="en-US" sz="1800" dirty="0"/>
              <a:t>Click OK. </a:t>
            </a:r>
          </a:p>
        </p:txBody>
      </p:sp>
      <p:sp>
        <p:nvSpPr>
          <p:cNvPr id="3" name="Title 2"/>
          <p:cNvSpPr>
            <a:spLocks noGrp="1"/>
          </p:cNvSpPr>
          <p:nvPr>
            <p:ph type="title"/>
          </p:nvPr>
        </p:nvSpPr>
        <p:spPr/>
        <p:txBody>
          <a:bodyPr/>
          <a:lstStyle/>
          <a:p>
            <a:r>
              <a:rPr lang="en-US" dirty="0"/>
              <a:t>Viewing the Sequence generated by the </a:t>
            </a:r>
            <a:r>
              <a:rPr lang="en-US" dirty="0" err="1"/>
              <a:t>eWorkflow</a:t>
            </a:r>
            <a:endParaRPr lang="en-US" dirty="0"/>
          </a:p>
        </p:txBody>
      </p:sp>
      <p:pic>
        <p:nvPicPr>
          <p:cNvPr id="14" name="Content Placeholder 13">
            <a:extLst>
              <a:ext uri="{FF2B5EF4-FFF2-40B4-BE49-F238E27FC236}">
                <a16:creationId xmlns:a16="http://schemas.microsoft.com/office/drawing/2014/main" id="{FE9D2C72-7BF4-4BA3-8614-827613DE7B8E}"/>
              </a:ext>
            </a:extLst>
          </p:cNvPr>
          <p:cNvPicPr>
            <a:picLocks noGrp="1" noChangeAspect="1"/>
          </p:cNvPicPr>
          <p:nvPr>
            <p:ph sz="half" idx="1"/>
          </p:nvPr>
        </p:nvPicPr>
        <p:blipFill rotWithShape="1">
          <a:blip r:embed="rId2"/>
          <a:srcRect l="15075" t="6887" r="3172" b="21858"/>
          <a:stretch/>
        </p:blipFill>
        <p:spPr>
          <a:xfrm>
            <a:off x="1644794" y="640080"/>
            <a:ext cx="8902412" cy="4364590"/>
          </a:xfrm>
          <a:prstGeom prst="rect">
            <a:avLst/>
          </a:prstGeom>
          <a:ln w="28575">
            <a:solidFill>
              <a:schemeClr val="accent1"/>
            </a:solidFill>
          </a:ln>
        </p:spPr>
      </p:pic>
    </p:spTree>
    <p:extLst>
      <p:ext uri="{BB962C8B-B14F-4D97-AF65-F5344CB8AC3E}">
        <p14:creationId xmlns:p14="http://schemas.microsoft.com/office/powerpoint/2010/main" val="4113784974"/>
      </p:ext>
    </p:extLst>
  </p:cSld>
  <p:clrMapOvr>
    <a:masterClrMapping/>
  </p:clrMapOvr>
  <p:transition>
    <p:fade/>
  </p:transition>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838009"/>
            <a:ext cx="12188952" cy="457200"/>
          </a:xfrm>
        </p:spPr>
        <p:txBody>
          <a:bodyPr>
            <a:spAutoFit/>
          </a:bodyPr>
          <a:lstStyle/>
          <a:p>
            <a:pPr algn="just">
              <a:spcAft>
                <a:spcPts val="600"/>
              </a:spcAft>
            </a:pPr>
            <a:r>
              <a:rPr lang="fr-FR" sz="1800" dirty="0"/>
              <a:t>N</a:t>
            </a:r>
            <a:r>
              <a:rPr lang="en-US" sz="1800" dirty="0"/>
              <a:t>ow the samples are named.</a:t>
            </a:r>
          </a:p>
        </p:txBody>
      </p:sp>
      <p:sp>
        <p:nvSpPr>
          <p:cNvPr id="3" name="Title 2"/>
          <p:cNvSpPr>
            <a:spLocks noGrp="1"/>
          </p:cNvSpPr>
          <p:nvPr>
            <p:ph type="title"/>
          </p:nvPr>
        </p:nvSpPr>
        <p:spPr/>
        <p:txBody>
          <a:bodyPr/>
          <a:lstStyle/>
          <a:p>
            <a:r>
              <a:rPr lang="en-US" dirty="0"/>
              <a:t>Viewing the Sequence generated by the </a:t>
            </a:r>
            <a:r>
              <a:rPr lang="en-US" dirty="0" err="1"/>
              <a:t>eWorkflow</a:t>
            </a:r>
            <a:endParaRPr lang="en-US" dirty="0"/>
          </a:p>
        </p:txBody>
      </p:sp>
      <p:pic>
        <p:nvPicPr>
          <p:cNvPr id="6" name="Content Placeholder 5">
            <a:extLst>
              <a:ext uri="{FF2B5EF4-FFF2-40B4-BE49-F238E27FC236}">
                <a16:creationId xmlns:a16="http://schemas.microsoft.com/office/drawing/2014/main" id="{75EE0DBD-FD6E-4C83-B43C-BA6F49E2F214}"/>
              </a:ext>
            </a:extLst>
          </p:cNvPr>
          <p:cNvPicPr>
            <a:picLocks noGrp="1" noChangeAspect="1"/>
          </p:cNvPicPr>
          <p:nvPr>
            <p:ph sz="half" idx="1"/>
          </p:nvPr>
        </p:nvPicPr>
        <p:blipFill rotWithShape="1">
          <a:blip r:embed="rId2"/>
          <a:srcRect l="15034" t="6869" r="3344" b="22443"/>
          <a:stretch/>
        </p:blipFill>
        <p:spPr>
          <a:xfrm>
            <a:off x="887178" y="640080"/>
            <a:ext cx="10417645" cy="5074920"/>
          </a:xfrm>
          <a:prstGeom prst="rect">
            <a:avLst/>
          </a:prstGeom>
          <a:ln w="28575">
            <a:solidFill>
              <a:schemeClr val="accent1"/>
            </a:solidFill>
          </a:ln>
        </p:spPr>
      </p:pic>
    </p:spTree>
    <p:extLst>
      <p:ext uri="{BB962C8B-B14F-4D97-AF65-F5344CB8AC3E}">
        <p14:creationId xmlns:p14="http://schemas.microsoft.com/office/powerpoint/2010/main" val="1425499133"/>
      </p:ext>
    </p:extLst>
  </p:cSld>
  <p:clrMapOvr>
    <a:masterClrMapping/>
  </p:clrMapOvr>
  <p:transition>
    <p:fade/>
  </p:transition>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840554"/>
            <a:ext cx="12188952" cy="457200"/>
          </a:xfrm>
        </p:spPr>
        <p:txBody>
          <a:bodyPr>
            <a:spAutoFit/>
          </a:bodyPr>
          <a:lstStyle/>
          <a:p>
            <a:pPr algn="just">
              <a:spcAft>
                <a:spcPts val="600"/>
              </a:spcAft>
            </a:pPr>
            <a:r>
              <a:rPr lang="en-US" sz="1800" dirty="0"/>
              <a:t>Click Start to run the sequence.</a:t>
            </a:r>
          </a:p>
        </p:txBody>
      </p:sp>
      <p:sp>
        <p:nvSpPr>
          <p:cNvPr id="3" name="Title 2"/>
          <p:cNvSpPr>
            <a:spLocks noGrp="1"/>
          </p:cNvSpPr>
          <p:nvPr>
            <p:ph type="title"/>
          </p:nvPr>
        </p:nvSpPr>
        <p:spPr/>
        <p:txBody>
          <a:bodyPr/>
          <a:lstStyle/>
          <a:p>
            <a:r>
              <a:rPr lang="en-US" dirty="0"/>
              <a:t>Starting the Sequence run</a:t>
            </a:r>
          </a:p>
        </p:txBody>
      </p:sp>
      <p:pic>
        <p:nvPicPr>
          <p:cNvPr id="7" name="Content Placeholder 6">
            <a:extLst>
              <a:ext uri="{FF2B5EF4-FFF2-40B4-BE49-F238E27FC236}">
                <a16:creationId xmlns:a16="http://schemas.microsoft.com/office/drawing/2014/main" id="{D874F12D-AA89-4C16-B695-82A21A26103C}"/>
              </a:ext>
            </a:extLst>
          </p:cNvPr>
          <p:cNvPicPr>
            <a:picLocks noGrp="1" noChangeAspect="1"/>
          </p:cNvPicPr>
          <p:nvPr>
            <p:ph sz="half" idx="1"/>
          </p:nvPr>
        </p:nvPicPr>
        <p:blipFill rotWithShape="1">
          <a:blip r:embed="rId2"/>
          <a:srcRect b="3761"/>
          <a:stretch/>
        </p:blipFill>
        <p:spPr>
          <a:xfrm>
            <a:off x="1387439" y="635087"/>
            <a:ext cx="9417122" cy="5097927"/>
          </a:xfrm>
          <a:prstGeom prst="rect">
            <a:avLst/>
          </a:prstGeom>
          <a:ln w="28575">
            <a:solidFill>
              <a:schemeClr val="accent1"/>
            </a:solidFill>
          </a:ln>
        </p:spPr>
      </p:pic>
    </p:spTree>
    <p:extLst>
      <p:ext uri="{BB962C8B-B14F-4D97-AF65-F5344CB8AC3E}">
        <p14:creationId xmlns:p14="http://schemas.microsoft.com/office/powerpoint/2010/main" val="262615650"/>
      </p:ext>
    </p:extLst>
  </p:cSld>
  <p:clrMapOvr>
    <a:masterClrMapping/>
  </p:clrMapOvr>
  <p:transition>
    <p:fade/>
  </p:transition>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8: Exporting and Importing Data</a:t>
            </a:r>
          </a:p>
        </p:txBody>
      </p:sp>
      <p:sp>
        <p:nvSpPr>
          <p:cNvPr id="5" name="Text Placeholder 4"/>
          <p:cNvSpPr>
            <a:spLocks noGrp="1"/>
          </p:cNvSpPr>
          <p:nvPr>
            <p:ph type="body" sz="quarter" idx="10"/>
          </p:nvPr>
        </p:nvSpPr>
        <p:spPr/>
        <p:txBody>
          <a:bodyPr/>
          <a:lstStyle/>
          <a:p>
            <a:r>
              <a:rPr lang="en-US" b="1" dirty="0"/>
              <a:t>Module 8: Exporting and Importing Data</a:t>
            </a:r>
          </a:p>
        </p:txBody>
      </p:sp>
    </p:spTree>
    <p:extLst>
      <p:ext uri="{BB962C8B-B14F-4D97-AF65-F5344CB8AC3E}">
        <p14:creationId xmlns:p14="http://schemas.microsoft.com/office/powerpoint/2010/main" val="3314506011"/>
      </p:ext>
    </p:extLst>
  </p:cSld>
  <p:clrMapOvr>
    <a:masterClrMapping/>
  </p:clrMapOvr>
  <p:transition>
    <p:fade/>
  </p:transition>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924173"/>
            <a:ext cx="12188952" cy="1371600"/>
          </a:xfrm>
        </p:spPr>
        <p:txBody>
          <a:bodyPr/>
          <a:lstStyle/>
          <a:p>
            <a:pPr algn="just">
              <a:spcAft>
                <a:spcPts val="600"/>
              </a:spcAft>
            </a:pPr>
            <a:r>
              <a:rPr lang="en-US" sz="1800" dirty="0"/>
              <a:t>The File &gt; Send To… option creates </a:t>
            </a:r>
            <a:r>
              <a:rPr lang="en-US" sz="1800" dirty="0" err="1"/>
              <a:t>cmdx</a:t>
            </a:r>
            <a:r>
              <a:rPr lang="en-US" sz="1800" dirty="0"/>
              <a:t> data files for export of data.</a:t>
            </a:r>
          </a:p>
          <a:p>
            <a:pPr lvl="1" algn="just">
              <a:spcAft>
                <a:spcPts val="600"/>
              </a:spcAft>
            </a:pPr>
            <a:r>
              <a:rPr lang="en-US" sz="1600" dirty="0"/>
              <a:t>Automatically checks “Include 3D (UV) and MS raw data”.*</a:t>
            </a:r>
          </a:p>
          <a:p>
            <a:pPr lvl="2" algn="just">
              <a:spcAft>
                <a:spcPts val="600"/>
              </a:spcAft>
            </a:pPr>
            <a:r>
              <a:rPr lang="en-US" sz="1400" dirty="0"/>
              <a:t>If this is unchecked, the exported data only includes methods and reports (no MS data).</a:t>
            </a:r>
          </a:p>
          <a:p>
            <a:pPr lvl="1" algn="just">
              <a:spcAft>
                <a:spcPts val="600"/>
              </a:spcAft>
            </a:pPr>
            <a:r>
              <a:rPr lang="en-US" sz="1600" dirty="0"/>
              <a:t>“Include Versions” means all saved versions will be included in the </a:t>
            </a:r>
            <a:r>
              <a:rPr lang="en-US" sz="1600" dirty="0" err="1"/>
              <a:t>cmdx</a:t>
            </a:r>
            <a:r>
              <a:rPr lang="en-US" sz="1600" dirty="0"/>
              <a:t> file.</a:t>
            </a:r>
          </a:p>
        </p:txBody>
      </p:sp>
      <p:sp>
        <p:nvSpPr>
          <p:cNvPr id="3" name="Title 2"/>
          <p:cNvSpPr>
            <a:spLocks noGrp="1"/>
          </p:cNvSpPr>
          <p:nvPr>
            <p:ph type="title"/>
          </p:nvPr>
        </p:nvSpPr>
        <p:spPr/>
        <p:txBody>
          <a:bodyPr/>
          <a:lstStyle/>
          <a:p>
            <a:r>
              <a:rPr lang="en-US" dirty="0"/>
              <a:t>Exporting Data</a:t>
            </a:r>
          </a:p>
        </p:txBody>
      </p:sp>
      <p:sp>
        <p:nvSpPr>
          <p:cNvPr id="9" name="Rectangle 8"/>
          <p:cNvSpPr/>
          <p:nvPr/>
        </p:nvSpPr>
        <p:spPr>
          <a:xfrm>
            <a:off x="2005732" y="6460628"/>
            <a:ext cx="7259653" cy="307777"/>
          </a:xfrm>
          <a:prstGeom prst="rect">
            <a:avLst/>
          </a:prstGeom>
        </p:spPr>
        <p:txBody>
          <a:bodyPr wrap="square">
            <a:spAutoFit/>
          </a:bodyPr>
          <a:lstStyle/>
          <a:p>
            <a:pPr algn="just"/>
            <a:r>
              <a:rPr lang="en-US" sz="1400" dirty="0"/>
              <a:t>* Only applicable for Chromeleon 7.2 SR3 and later.</a:t>
            </a:r>
          </a:p>
        </p:txBody>
      </p:sp>
      <p:pic>
        <p:nvPicPr>
          <p:cNvPr id="7" name="Content Placeholder 6">
            <a:extLst>
              <a:ext uri="{FF2B5EF4-FFF2-40B4-BE49-F238E27FC236}">
                <a16:creationId xmlns:a16="http://schemas.microsoft.com/office/drawing/2014/main" id="{65CA58CC-64E0-4BED-AECC-4051625BB154}"/>
              </a:ext>
            </a:extLst>
          </p:cNvPr>
          <p:cNvPicPr>
            <a:picLocks noGrp="1" noChangeAspect="1"/>
          </p:cNvPicPr>
          <p:nvPr>
            <p:ph sz="half" idx="1"/>
          </p:nvPr>
        </p:nvPicPr>
        <p:blipFill rotWithShape="1">
          <a:blip r:embed="rId2"/>
          <a:srcRect r="77446" b="77008"/>
          <a:stretch/>
        </p:blipFill>
        <p:spPr>
          <a:xfrm>
            <a:off x="1142806" y="1331411"/>
            <a:ext cx="4873752" cy="2794749"/>
          </a:xfrm>
          <a:prstGeom prst="rect">
            <a:avLst/>
          </a:prstGeom>
          <a:ln w="28575">
            <a:solidFill>
              <a:schemeClr val="accent1"/>
            </a:solidFill>
          </a:ln>
        </p:spPr>
      </p:pic>
      <p:pic>
        <p:nvPicPr>
          <p:cNvPr id="8" name="Picture 7">
            <a:extLst>
              <a:ext uri="{FF2B5EF4-FFF2-40B4-BE49-F238E27FC236}">
                <a16:creationId xmlns:a16="http://schemas.microsoft.com/office/drawing/2014/main" id="{32A4C9E0-A36B-4F39-B64F-7CFFFD518006}"/>
              </a:ext>
            </a:extLst>
          </p:cNvPr>
          <p:cNvPicPr>
            <a:picLocks noChangeAspect="1"/>
          </p:cNvPicPr>
          <p:nvPr/>
        </p:nvPicPr>
        <p:blipFill>
          <a:blip r:embed="rId3"/>
          <a:stretch>
            <a:fillRect/>
          </a:stretch>
        </p:blipFill>
        <p:spPr>
          <a:xfrm>
            <a:off x="6186913" y="642563"/>
            <a:ext cx="4871612" cy="4172446"/>
          </a:xfrm>
          <a:prstGeom prst="rect">
            <a:avLst/>
          </a:prstGeom>
          <a:ln w="28575">
            <a:solidFill>
              <a:schemeClr val="accent1"/>
            </a:solidFill>
          </a:ln>
          <a:effectLst/>
        </p:spPr>
      </p:pic>
    </p:spTree>
    <p:extLst>
      <p:ext uri="{BB962C8B-B14F-4D97-AF65-F5344CB8AC3E}">
        <p14:creationId xmlns:p14="http://schemas.microsoft.com/office/powerpoint/2010/main" val="2986400582"/>
      </p:ext>
    </p:extLst>
  </p:cSld>
  <p:clrMapOvr>
    <a:masterClrMapping/>
  </p:clrMapOvr>
  <p:transition>
    <p:fade/>
  </p:transition>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76101"/>
            <a:ext cx="12188952" cy="822960"/>
          </a:xfrm>
        </p:spPr>
        <p:txBody>
          <a:bodyPr/>
          <a:lstStyle/>
          <a:p>
            <a:pPr algn="just"/>
            <a:r>
              <a:rPr lang="en-US" sz="1800" dirty="0">
                <a:solidFill>
                  <a:schemeClr val="tx1"/>
                </a:solidFill>
              </a:rPr>
              <a:t>To open the files in a different Thermo software (Freestyle, TraceFinder) you must export the data in .raw file format.</a:t>
            </a:r>
          </a:p>
          <a:p>
            <a:pPr lvl="1" algn="just"/>
            <a:r>
              <a:rPr lang="en-US" sz="1600" dirty="0"/>
              <a:t>To do this, right-click on the Sequence and choose “Export” option.</a:t>
            </a:r>
          </a:p>
        </p:txBody>
      </p:sp>
      <p:sp>
        <p:nvSpPr>
          <p:cNvPr id="3" name="Title 2"/>
          <p:cNvSpPr>
            <a:spLocks noGrp="1"/>
          </p:cNvSpPr>
          <p:nvPr>
            <p:ph type="title"/>
          </p:nvPr>
        </p:nvSpPr>
        <p:spPr/>
        <p:txBody>
          <a:bodyPr/>
          <a:lstStyle/>
          <a:p>
            <a:r>
              <a:rPr lang="en-US" dirty="0"/>
              <a:t>Exporting Data</a:t>
            </a:r>
          </a:p>
        </p:txBody>
      </p:sp>
      <p:pic>
        <p:nvPicPr>
          <p:cNvPr id="7" name="Content Placeholder 6">
            <a:extLst>
              <a:ext uri="{FF2B5EF4-FFF2-40B4-BE49-F238E27FC236}">
                <a16:creationId xmlns:a16="http://schemas.microsoft.com/office/drawing/2014/main" id="{A1843BF9-7A1B-4459-A865-43327D6D3EF3}"/>
              </a:ext>
            </a:extLst>
          </p:cNvPr>
          <p:cNvPicPr>
            <a:picLocks noGrp="1" noChangeAspect="1"/>
          </p:cNvPicPr>
          <p:nvPr>
            <p:ph sz="half" idx="1"/>
          </p:nvPr>
        </p:nvPicPr>
        <p:blipFill rotWithShape="1">
          <a:blip r:embed="rId2"/>
          <a:srcRect b="4042"/>
          <a:stretch/>
        </p:blipFill>
        <p:spPr>
          <a:xfrm>
            <a:off x="1712592" y="640080"/>
            <a:ext cx="8766816" cy="4732020"/>
          </a:xfrm>
          <a:prstGeom prst="rect">
            <a:avLst/>
          </a:prstGeom>
          <a:ln w="28575">
            <a:solidFill>
              <a:schemeClr val="accent1"/>
            </a:solidFill>
          </a:ln>
        </p:spPr>
      </p:pic>
    </p:spTree>
    <p:extLst>
      <p:ext uri="{BB962C8B-B14F-4D97-AF65-F5344CB8AC3E}">
        <p14:creationId xmlns:p14="http://schemas.microsoft.com/office/powerpoint/2010/main" val="936204539"/>
      </p:ext>
    </p:extLst>
  </p:cSld>
  <p:clrMapOvr>
    <a:masterClrMapping/>
  </p:clrMapOvr>
  <p:transition>
    <p:fade/>
  </p:transition>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554004"/>
            <a:ext cx="12188952" cy="738660"/>
          </a:xfrm>
        </p:spPr>
        <p:txBody>
          <a:bodyPr>
            <a:spAutoFit/>
          </a:bodyPr>
          <a:lstStyle/>
          <a:p>
            <a:pPr algn="just">
              <a:spcAft>
                <a:spcPts val="600"/>
              </a:spcAft>
            </a:pPr>
            <a:r>
              <a:rPr lang="en-US" sz="1800" dirty="0"/>
              <a:t>Choose the .raw option.</a:t>
            </a:r>
          </a:p>
          <a:p>
            <a:pPr lvl="1" algn="just">
              <a:spcAft>
                <a:spcPts val="600"/>
              </a:spcAft>
            </a:pPr>
            <a:r>
              <a:rPr lang="en-US" sz="1600" dirty="0"/>
              <a:t>Click on the        icon to dictate how the file is named </a:t>
            </a:r>
            <a:r>
              <a:rPr lang="en-US" sz="1600" i="1" dirty="0"/>
              <a:t>(See inbox</a:t>
            </a:r>
            <a:r>
              <a:rPr lang="en-US" sz="1600" dirty="0"/>
              <a:t>)</a:t>
            </a:r>
            <a:r>
              <a:rPr lang="en-US" sz="1600" i="1" dirty="0"/>
              <a:t>.</a:t>
            </a:r>
          </a:p>
        </p:txBody>
      </p:sp>
      <p:sp>
        <p:nvSpPr>
          <p:cNvPr id="3" name="Title 2"/>
          <p:cNvSpPr>
            <a:spLocks noGrp="1"/>
          </p:cNvSpPr>
          <p:nvPr>
            <p:ph type="title"/>
          </p:nvPr>
        </p:nvSpPr>
        <p:spPr/>
        <p:txBody>
          <a:bodyPr/>
          <a:lstStyle/>
          <a:p>
            <a:r>
              <a:rPr lang="en-US" dirty="0"/>
              <a:t>Exporting Data</a:t>
            </a:r>
          </a:p>
        </p:txBody>
      </p:sp>
      <p:pic>
        <p:nvPicPr>
          <p:cNvPr id="9" name="Content Placeholder 7"/>
          <p:cNvPicPr>
            <a:picLocks noChangeAspect="1"/>
          </p:cNvPicPr>
          <p:nvPr/>
        </p:nvPicPr>
        <p:blipFill rotWithShape="1">
          <a:blip r:embed="rId2"/>
          <a:srcRect l="85355" t="72841" r="5142" b="23227"/>
          <a:stretch/>
        </p:blipFill>
        <p:spPr bwMode="auto">
          <a:xfrm>
            <a:off x="1552802" y="6032590"/>
            <a:ext cx="350377" cy="196554"/>
          </a:xfrm>
          <a:prstGeom prst="rect">
            <a:avLst/>
          </a:prstGeom>
          <a:gradFill flip="none" rotWithShape="1">
            <a:gsLst>
              <a:gs pos="0">
                <a:schemeClr val="bg2">
                  <a:lumMod val="20000"/>
                  <a:lumOff val="80000"/>
                </a:schemeClr>
              </a:gs>
              <a:gs pos="47000">
                <a:srgbClr val="FFFFFF"/>
              </a:gs>
            </a:gsLst>
            <a:lin ang="10800000" scaled="1"/>
            <a:tileRect/>
          </a:gradFill>
          <a:ln w="15875" cap="flat" algn="ctr">
            <a:noFill/>
            <a:round/>
            <a:headEnd type="none" w="med" len="med"/>
            <a:tailEnd type="none" w="med" len="med"/>
          </a:ln>
          <a:effectLst/>
        </p:spPr>
      </p:pic>
      <p:pic>
        <p:nvPicPr>
          <p:cNvPr id="11" name="Content Placeholder 4"/>
          <p:cNvPicPr>
            <a:picLocks noChangeAspect="1"/>
          </p:cNvPicPr>
          <p:nvPr/>
        </p:nvPicPr>
        <p:blipFill>
          <a:blip r:embed="rId3"/>
          <a:stretch>
            <a:fillRect/>
          </a:stretch>
        </p:blipFill>
        <p:spPr bwMode="auto">
          <a:xfrm>
            <a:off x="6305550" y="1996036"/>
            <a:ext cx="4057143" cy="2104762"/>
          </a:xfrm>
          <a:prstGeom prst="rect">
            <a:avLst/>
          </a:prstGeom>
          <a:gradFill flip="none" rotWithShape="1">
            <a:gsLst>
              <a:gs pos="0">
                <a:schemeClr val="bg2">
                  <a:lumMod val="20000"/>
                  <a:lumOff val="80000"/>
                </a:schemeClr>
              </a:gs>
              <a:gs pos="47000">
                <a:srgbClr val="FFFFFF"/>
              </a:gs>
            </a:gsLst>
            <a:lin ang="10800000" scaled="1"/>
            <a:tileRect/>
          </a:gradFill>
          <a:ln w="28575" cap="flat" algn="ctr">
            <a:solidFill>
              <a:schemeClr val="accent1"/>
            </a:solidFill>
            <a:round/>
            <a:headEnd type="none" w="med" len="med"/>
            <a:tailEnd type="none" w="med" len="med"/>
          </a:ln>
          <a:effectLst/>
        </p:spPr>
      </p:pic>
      <p:pic>
        <p:nvPicPr>
          <p:cNvPr id="7" name="Content Placeholder 6">
            <a:extLst>
              <a:ext uri="{FF2B5EF4-FFF2-40B4-BE49-F238E27FC236}">
                <a16:creationId xmlns:a16="http://schemas.microsoft.com/office/drawing/2014/main" id="{F1A60EDF-9993-4A0D-98DE-08CD97787273}"/>
              </a:ext>
            </a:extLst>
          </p:cNvPr>
          <p:cNvPicPr>
            <a:picLocks noGrp="1" noChangeAspect="1"/>
          </p:cNvPicPr>
          <p:nvPr>
            <p:ph sz="half" idx="1"/>
          </p:nvPr>
        </p:nvPicPr>
        <p:blipFill>
          <a:blip r:embed="rId4"/>
          <a:stretch>
            <a:fillRect/>
          </a:stretch>
        </p:blipFill>
        <p:spPr>
          <a:xfrm>
            <a:off x="2145730" y="640241"/>
            <a:ext cx="3207320" cy="4806921"/>
          </a:xfrm>
          <a:prstGeom prst="rect">
            <a:avLst/>
          </a:prstGeom>
          <a:ln w="28575">
            <a:solidFill>
              <a:schemeClr val="accent1"/>
            </a:solidFill>
          </a:ln>
        </p:spPr>
      </p:pic>
    </p:spTree>
    <p:extLst>
      <p:ext uri="{BB962C8B-B14F-4D97-AF65-F5344CB8AC3E}">
        <p14:creationId xmlns:p14="http://schemas.microsoft.com/office/powerpoint/2010/main" val="4056223322"/>
      </p:ext>
    </p:extLst>
  </p:cSld>
  <p:clrMapOvr>
    <a:masterClrMapping/>
  </p:clrMapOvr>
  <p:transition>
    <p:fade/>
  </p:transition>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107686"/>
            <a:ext cx="12188952" cy="1188720"/>
          </a:xfrm>
        </p:spPr>
        <p:txBody>
          <a:bodyPr>
            <a:spAutoFit/>
          </a:bodyPr>
          <a:lstStyle/>
          <a:p>
            <a:pPr algn="just">
              <a:spcAft>
                <a:spcPts val="600"/>
              </a:spcAft>
            </a:pPr>
            <a:r>
              <a:rPr lang="en-US" sz="1800" dirty="0"/>
              <a:t>Choose destination path by browsing folder location in the Parent Folder section.</a:t>
            </a:r>
          </a:p>
          <a:p>
            <a:pPr algn="just">
              <a:spcAft>
                <a:spcPts val="600"/>
              </a:spcAft>
            </a:pPr>
            <a:r>
              <a:rPr lang="en-US" sz="1800" dirty="0"/>
              <a:t>You can also use a formula to create a Sub-Folder.</a:t>
            </a:r>
          </a:p>
          <a:p>
            <a:pPr algn="just">
              <a:spcAft>
                <a:spcPts val="600"/>
              </a:spcAft>
            </a:pPr>
            <a:r>
              <a:rPr lang="en-US" sz="1800" dirty="0"/>
              <a:t>Click OK.</a:t>
            </a:r>
          </a:p>
        </p:txBody>
      </p:sp>
      <p:sp>
        <p:nvSpPr>
          <p:cNvPr id="3" name="Title 2"/>
          <p:cNvSpPr>
            <a:spLocks noGrp="1"/>
          </p:cNvSpPr>
          <p:nvPr>
            <p:ph type="title"/>
          </p:nvPr>
        </p:nvSpPr>
        <p:spPr/>
        <p:txBody>
          <a:bodyPr/>
          <a:lstStyle/>
          <a:p>
            <a:r>
              <a:rPr lang="en-US" dirty="0"/>
              <a:t>Exporting Data</a:t>
            </a:r>
          </a:p>
        </p:txBody>
      </p:sp>
      <p:pic>
        <p:nvPicPr>
          <p:cNvPr id="7" name="Content Placeholder 6">
            <a:extLst>
              <a:ext uri="{FF2B5EF4-FFF2-40B4-BE49-F238E27FC236}">
                <a16:creationId xmlns:a16="http://schemas.microsoft.com/office/drawing/2014/main" id="{232D543D-231E-49D5-8F86-E025163DE1E9}"/>
              </a:ext>
            </a:extLst>
          </p:cNvPr>
          <p:cNvPicPr>
            <a:picLocks noGrp="1" noChangeAspect="1"/>
          </p:cNvPicPr>
          <p:nvPr>
            <p:ph sz="half" idx="1"/>
          </p:nvPr>
        </p:nvPicPr>
        <p:blipFill>
          <a:blip r:embed="rId2"/>
          <a:stretch>
            <a:fillRect/>
          </a:stretch>
        </p:blipFill>
        <p:spPr>
          <a:xfrm>
            <a:off x="4651647" y="640080"/>
            <a:ext cx="2888707" cy="4347651"/>
          </a:xfrm>
          <a:prstGeom prst="rect">
            <a:avLst/>
          </a:prstGeom>
          <a:ln w="28575">
            <a:solidFill>
              <a:schemeClr val="accent1"/>
            </a:solidFill>
          </a:ln>
        </p:spPr>
      </p:pic>
    </p:spTree>
    <p:extLst>
      <p:ext uri="{BB962C8B-B14F-4D97-AF65-F5344CB8AC3E}">
        <p14:creationId xmlns:p14="http://schemas.microsoft.com/office/powerpoint/2010/main" val="121080536"/>
      </p:ext>
    </p:extLst>
  </p:cSld>
  <p:clrMapOvr>
    <a:masterClrMapping/>
  </p:clrMapOvr>
  <p:transition>
    <p:fade/>
  </p:transition>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B6BEEC6-2150-466C-ADBD-53F245A339BF}"/>
              </a:ext>
            </a:extLst>
          </p:cNvPr>
          <p:cNvPicPr>
            <a:picLocks noGrp="1" noChangeAspect="1"/>
          </p:cNvPicPr>
          <p:nvPr>
            <p:ph sz="half" idx="1"/>
          </p:nvPr>
        </p:nvPicPr>
        <p:blipFill rotWithShape="1">
          <a:blip r:embed="rId2"/>
          <a:srcRect b="3967"/>
          <a:stretch/>
        </p:blipFill>
        <p:spPr>
          <a:xfrm>
            <a:off x="128153" y="638226"/>
            <a:ext cx="8762495" cy="4733387"/>
          </a:xfrm>
          <a:prstGeom prst="rect">
            <a:avLst/>
          </a:prstGeom>
          <a:ln w="28575">
            <a:solidFill>
              <a:schemeClr val="accent1"/>
            </a:solidFill>
          </a:ln>
        </p:spPr>
      </p:pic>
      <p:sp>
        <p:nvSpPr>
          <p:cNvPr id="5" name="Content Placeholder 4"/>
          <p:cNvSpPr>
            <a:spLocks noGrp="1"/>
          </p:cNvSpPr>
          <p:nvPr>
            <p:ph sz="half" idx="2"/>
          </p:nvPr>
        </p:nvSpPr>
        <p:spPr>
          <a:xfrm>
            <a:off x="3048" y="5476439"/>
            <a:ext cx="12188952" cy="822960"/>
          </a:xfrm>
        </p:spPr>
        <p:txBody>
          <a:bodyPr>
            <a:spAutoFit/>
          </a:bodyPr>
          <a:lstStyle/>
          <a:p>
            <a:pPr algn="just">
              <a:spcAft>
                <a:spcPts val="600"/>
              </a:spcAft>
            </a:pPr>
            <a:r>
              <a:rPr lang="en-US" sz="1800" dirty="0"/>
              <a:t>The .raw file should now appear in the folder you just created.</a:t>
            </a:r>
          </a:p>
          <a:p>
            <a:pPr algn="just">
              <a:spcAft>
                <a:spcPts val="600"/>
              </a:spcAft>
            </a:pPr>
            <a:r>
              <a:rPr lang="en-US" sz="1800" b="1" u="sng" dirty="0">
                <a:solidFill>
                  <a:srgbClr val="FF0000"/>
                </a:solidFill>
              </a:rPr>
              <a:t>NOTE</a:t>
            </a:r>
            <a:r>
              <a:rPr lang="en-US" sz="1800" b="1" dirty="0"/>
              <a:t>: </a:t>
            </a:r>
            <a:r>
              <a:rPr lang="en-US" sz="1800" dirty="0"/>
              <a:t>The sub-folder that is created is named “</a:t>
            </a:r>
            <a:r>
              <a:rPr lang="en-US" sz="1800" i="1" dirty="0">
                <a:solidFill>
                  <a:srgbClr val="FF0000"/>
                </a:solidFill>
              </a:rPr>
              <a:t>20_Mar_2020 15_03</a:t>
            </a:r>
            <a:r>
              <a:rPr lang="en-US" sz="1800" dirty="0"/>
              <a:t>” (</a:t>
            </a:r>
            <a:r>
              <a:rPr lang="en-US" sz="1800" i="1" dirty="0"/>
              <a:t>red arrow</a:t>
            </a:r>
            <a:r>
              <a:rPr lang="en-US" sz="1800" dirty="0"/>
              <a:t>).</a:t>
            </a:r>
          </a:p>
        </p:txBody>
      </p:sp>
      <p:sp>
        <p:nvSpPr>
          <p:cNvPr id="3" name="Title 2"/>
          <p:cNvSpPr>
            <a:spLocks noGrp="1"/>
          </p:cNvSpPr>
          <p:nvPr>
            <p:ph type="title"/>
          </p:nvPr>
        </p:nvSpPr>
        <p:spPr/>
        <p:txBody>
          <a:bodyPr/>
          <a:lstStyle/>
          <a:p>
            <a:r>
              <a:rPr lang="en-US" dirty="0"/>
              <a:t>Exporting Data</a:t>
            </a:r>
          </a:p>
        </p:txBody>
      </p:sp>
      <p:pic>
        <p:nvPicPr>
          <p:cNvPr id="9" name="Picture 8">
            <a:extLst>
              <a:ext uri="{FF2B5EF4-FFF2-40B4-BE49-F238E27FC236}">
                <a16:creationId xmlns:a16="http://schemas.microsoft.com/office/drawing/2014/main" id="{31604176-80C3-44F7-8BBD-09154D1DD543}"/>
              </a:ext>
            </a:extLst>
          </p:cNvPr>
          <p:cNvPicPr>
            <a:picLocks noChangeAspect="1"/>
          </p:cNvPicPr>
          <p:nvPr/>
        </p:nvPicPr>
        <p:blipFill>
          <a:blip r:embed="rId3"/>
          <a:stretch>
            <a:fillRect/>
          </a:stretch>
        </p:blipFill>
        <p:spPr>
          <a:xfrm>
            <a:off x="5303615" y="2746210"/>
            <a:ext cx="6760232" cy="1852118"/>
          </a:xfrm>
          <a:prstGeom prst="rect">
            <a:avLst/>
          </a:prstGeom>
          <a:ln w="28575">
            <a:solidFill>
              <a:schemeClr val="accent1"/>
            </a:solidFill>
          </a:ln>
          <a:effectLst/>
        </p:spPr>
      </p:pic>
      <p:sp>
        <p:nvSpPr>
          <p:cNvPr id="7" name="Right Arrow 6"/>
          <p:cNvSpPr/>
          <p:nvPr/>
        </p:nvSpPr>
        <p:spPr bwMode="auto">
          <a:xfrm rot="16200000" flipH="1">
            <a:off x="6776003" y="2749330"/>
            <a:ext cx="201342" cy="236666"/>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44367886"/>
      </p:ext>
    </p:extLst>
  </p:cSld>
  <p:clrMapOvr>
    <a:masterClrMapping/>
  </p:clrMapOvr>
  <p:transition>
    <p:fade/>
  </p:transition>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Data (Chromeleon Data)</a:t>
            </a:r>
          </a:p>
        </p:txBody>
      </p:sp>
      <p:pic>
        <p:nvPicPr>
          <p:cNvPr id="8" name="Content Placeholder 7"/>
          <p:cNvPicPr>
            <a:picLocks noGrp="1" noChangeAspect="1"/>
          </p:cNvPicPr>
          <p:nvPr>
            <p:ph sz="half" idx="1"/>
          </p:nvPr>
        </p:nvPicPr>
        <p:blipFill>
          <a:blip r:embed="rId2"/>
          <a:stretch>
            <a:fillRect/>
          </a:stretch>
        </p:blipFill>
        <p:spPr>
          <a:xfrm>
            <a:off x="1067331" y="640080"/>
            <a:ext cx="5486400" cy="2887578"/>
          </a:xfrm>
          <a:prstGeom prst="rect">
            <a:avLst/>
          </a:prstGeom>
          <a:ln w="28575">
            <a:solidFill>
              <a:schemeClr val="accent1"/>
            </a:solidFill>
          </a:ln>
        </p:spPr>
      </p:pic>
      <p:sp>
        <p:nvSpPr>
          <p:cNvPr id="5" name="Content Placeholder 4"/>
          <p:cNvSpPr>
            <a:spLocks noGrp="1"/>
          </p:cNvSpPr>
          <p:nvPr>
            <p:ph sz="half" idx="10"/>
          </p:nvPr>
        </p:nvSpPr>
        <p:spPr>
          <a:xfrm>
            <a:off x="0" y="5201172"/>
            <a:ext cx="12188952" cy="1097280"/>
          </a:xfrm>
        </p:spPr>
        <p:txBody>
          <a:bodyPr/>
          <a:lstStyle/>
          <a:p>
            <a:pPr algn="just"/>
            <a:r>
              <a:rPr lang="en-US" sz="1800" dirty="0"/>
              <a:t>Select the folder in the Navigation pane where you want to add the data.</a:t>
            </a:r>
          </a:p>
          <a:p>
            <a:pPr algn="just"/>
            <a:r>
              <a:rPr lang="en-US" sz="1800" dirty="0"/>
              <a:t>Next, go to File &gt; Import, and select “Chromeleon Data…”.</a:t>
            </a:r>
          </a:p>
          <a:p>
            <a:pPr algn="just"/>
            <a:r>
              <a:rPr lang="en-US" sz="1800" dirty="0"/>
              <a:t>In the Open window that appears, select the .</a:t>
            </a:r>
            <a:r>
              <a:rPr lang="en-US" sz="1800" dirty="0" err="1"/>
              <a:t>cmbx</a:t>
            </a:r>
            <a:r>
              <a:rPr lang="en-US" sz="1800" dirty="0"/>
              <a:t> file you need to import and click “Open”.</a:t>
            </a:r>
          </a:p>
        </p:txBody>
      </p:sp>
      <p:pic>
        <p:nvPicPr>
          <p:cNvPr id="15" name="Content Placeholder 14"/>
          <p:cNvPicPr>
            <a:picLocks noGrp="1" noChangeAspect="1"/>
          </p:cNvPicPr>
          <p:nvPr>
            <p:ph sz="half" idx="13"/>
          </p:nvPr>
        </p:nvPicPr>
        <p:blipFill>
          <a:blip r:embed="rId3"/>
          <a:stretch>
            <a:fillRect/>
          </a:stretch>
        </p:blipFill>
        <p:spPr>
          <a:xfrm>
            <a:off x="6252229" y="1981750"/>
            <a:ext cx="4946904" cy="3091816"/>
          </a:xfrm>
          <a:prstGeom prst="rect">
            <a:avLst/>
          </a:prstGeom>
          <a:ln w="28575">
            <a:solidFill>
              <a:schemeClr val="accent1"/>
            </a:solidFill>
          </a:ln>
        </p:spPr>
      </p:pic>
    </p:spTree>
    <p:extLst>
      <p:ext uri="{BB962C8B-B14F-4D97-AF65-F5344CB8AC3E}">
        <p14:creationId xmlns:p14="http://schemas.microsoft.com/office/powerpoint/2010/main" val="165525280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68386"/>
            <a:ext cx="12188952" cy="822960"/>
          </a:xfrm>
        </p:spPr>
        <p:txBody>
          <a:bodyPr>
            <a:spAutoFit/>
          </a:bodyPr>
          <a:lstStyle/>
          <a:p>
            <a:pPr algn="just"/>
            <a:r>
              <a:rPr lang="en-US" sz="1800" dirty="0"/>
              <a:t>In the pop-up window, choose the License Manager (localhost) option in the left navigation pane.</a:t>
            </a:r>
          </a:p>
          <a:p>
            <a:pPr algn="just"/>
            <a:r>
              <a:rPr lang="en-US" sz="1800" dirty="0"/>
              <a:t>Next, click on the “Client Licenses” hyperlink in the right navigation pane. </a:t>
            </a:r>
          </a:p>
        </p:txBody>
      </p:sp>
      <p:sp>
        <p:nvSpPr>
          <p:cNvPr id="3" name="Title 2"/>
          <p:cNvSpPr>
            <a:spLocks noGrp="1"/>
          </p:cNvSpPr>
          <p:nvPr>
            <p:ph type="title"/>
          </p:nvPr>
        </p:nvSpPr>
        <p:spPr/>
        <p:txBody>
          <a:bodyPr/>
          <a:lstStyle/>
          <a:p>
            <a:r>
              <a:rPr lang="en-US" dirty="0"/>
              <a:t>Client Licenses</a:t>
            </a:r>
          </a:p>
        </p:txBody>
      </p:sp>
      <p:pic>
        <p:nvPicPr>
          <p:cNvPr id="9" name="Content Placeholder 8"/>
          <p:cNvPicPr>
            <a:picLocks noGrp="1" noChangeAspect="1"/>
          </p:cNvPicPr>
          <p:nvPr>
            <p:ph sz="half" idx="1"/>
          </p:nvPr>
        </p:nvPicPr>
        <p:blipFill>
          <a:blip r:embed="rId2"/>
          <a:stretch>
            <a:fillRect/>
          </a:stretch>
        </p:blipFill>
        <p:spPr>
          <a:xfrm>
            <a:off x="355457" y="640080"/>
            <a:ext cx="11481086" cy="4708331"/>
          </a:xfrm>
          <a:prstGeom prst="rect">
            <a:avLst/>
          </a:prstGeom>
          <a:ln w="28575">
            <a:solidFill>
              <a:schemeClr val="accent1"/>
            </a:solidFill>
          </a:ln>
        </p:spPr>
      </p:pic>
    </p:spTree>
    <p:extLst>
      <p:ext uri="{BB962C8B-B14F-4D97-AF65-F5344CB8AC3E}">
        <p14:creationId xmlns:p14="http://schemas.microsoft.com/office/powerpoint/2010/main" val="21955043"/>
      </p:ext>
    </p:extLst>
  </p:cSld>
  <p:clrMapOvr>
    <a:masterClrMapping/>
  </p:clrMapOvr>
  <p:transition>
    <p:fade/>
  </p:transition>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Data (Chromeleon Data)</a:t>
            </a:r>
          </a:p>
        </p:txBody>
      </p:sp>
      <p:pic>
        <p:nvPicPr>
          <p:cNvPr id="9" name="Content Placeholder 8"/>
          <p:cNvPicPr>
            <a:picLocks noGrp="1" noChangeAspect="1"/>
          </p:cNvPicPr>
          <p:nvPr>
            <p:ph sz="half" idx="1"/>
          </p:nvPr>
        </p:nvPicPr>
        <p:blipFill>
          <a:blip r:embed="rId2"/>
          <a:stretch>
            <a:fillRect/>
          </a:stretch>
        </p:blipFill>
        <p:spPr>
          <a:xfrm>
            <a:off x="1815968" y="640080"/>
            <a:ext cx="5080132" cy="4354399"/>
          </a:xfrm>
          <a:prstGeom prst="rect">
            <a:avLst/>
          </a:prstGeom>
          <a:ln w="28575">
            <a:solidFill>
              <a:schemeClr val="accent1"/>
            </a:solidFill>
          </a:ln>
        </p:spPr>
      </p:pic>
      <p:sp>
        <p:nvSpPr>
          <p:cNvPr id="5" name="Content Placeholder 4"/>
          <p:cNvSpPr>
            <a:spLocks noGrp="1"/>
          </p:cNvSpPr>
          <p:nvPr>
            <p:ph sz="half" idx="10"/>
          </p:nvPr>
        </p:nvSpPr>
        <p:spPr>
          <a:xfrm>
            <a:off x="0" y="5103066"/>
            <a:ext cx="12188952" cy="1188720"/>
          </a:xfrm>
        </p:spPr>
        <p:txBody>
          <a:bodyPr>
            <a:spAutoFit/>
          </a:bodyPr>
          <a:lstStyle/>
          <a:p>
            <a:pPr algn="just"/>
            <a:r>
              <a:rPr lang="en-US" sz="1800" dirty="0"/>
              <a:t>In the Import window that appears, you can import the .</a:t>
            </a:r>
            <a:r>
              <a:rPr lang="en-US" sz="1800" dirty="0" err="1"/>
              <a:t>cmbx</a:t>
            </a:r>
            <a:r>
              <a:rPr lang="en-US" sz="1800" dirty="0"/>
              <a:t> file either to the Original location or another location.</a:t>
            </a:r>
          </a:p>
          <a:p>
            <a:pPr algn="just"/>
            <a:r>
              <a:rPr lang="en-US" sz="1800" dirty="0"/>
              <a:t>Click “Start”.</a:t>
            </a:r>
          </a:p>
          <a:p>
            <a:pPr algn="just"/>
            <a:r>
              <a:rPr lang="en-US" sz="1800" dirty="0"/>
              <a:t>The sequence should start importing, as indicated by the progress bar.</a:t>
            </a:r>
          </a:p>
        </p:txBody>
      </p:sp>
      <p:pic>
        <p:nvPicPr>
          <p:cNvPr id="11" name="Content Placeholder 10"/>
          <p:cNvPicPr>
            <a:picLocks noGrp="1" noChangeAspect="1"/>
          </p:cNvPicPr>
          <p:nvPr>
            <p:ph sz="half" idx="13"/>
          </p:nvPr>
        </p:nvPicPr>
        <p:blipFill>
          <a:blip r:embed="rId3"/>
          <a:stretch>
            <a:fillRect/>
          </a:stretch>
        </p:blipFill>
        <p:spPr>
          <a:xfrm>
            <a:off x="7143184" y="1725872"/>
            <a:ext cx="3594798" cy="2182813"/>
          </a:xfrm>
          <a:prstGeom prst="rect">
            <a:avLst/>
          </a:prstGeom>
          <a:ln w="28575">
            <a:solidFill>
              <a:schemeClr val="accent1"/>
            </a:solidFill>
          </a:ln>
        </p:spPr>
      </p:pic>
    </p:spTree>
    <p:extLst>
      <p:ext uri="{BB962C8B-B14F-4D97-AF65-F5344CB8AC3E}">
        <p14:creationId xmlns:p14="http://schemas.microsoft.com/office/powerpoint/2010/main" val="4215046530"/>
      </p:ext>
    </p:extLst>
  </p:cSld>
  <p:clrMapOvr>
    <a:masterClrMapping/>
  </p:clrMapOvr>
  <p:transition>
    <p:fade/>
  </p:transition>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Data (Bulk Import)</a:t>
            </a:r>
          </a:p>
        </p:txBody>
      </p:sp>
      <p:pic>
        <p:nvPicPr>
          <p:cNvPr id="4" name="Content Placeholder 3"/>
          <p:cNvPicPr>
            <a:picLocks noGrp="1" noChangeAspect="1"/>
          </p:cNvPicPr>
          <p:nvPr>
            <p:ph sz="half" idx="1"/>
          </p:nvPr>
        </p:nvPicPr>
        <p:blipFill>
          <a:blip r:embed="rId2"/>
          <a:stretch>
            <a:fillRect/>
          </a:stretch>
        </p:blipFill>
        <p:spPr>
          <a:xfrm>
            <a:off x="2940396" y="965737"/>
            <a:ext cx="6311207" cy="3709893"/>
          </a:xfrm>
          <a:prstGeom prst="rect">
            <a:avLst/>
          </a:prstGeom>
          <a:ln w="28575">
            <a:solidFill>
              <a:schemeClr val="accent1"/>
            </a:solidFill>
          </a:ln>
        </p:spPr>
      </p:pic>
      <p:sp>
        <p:nvSpPr>
          <p:cNvPr id="5" name="Content Placeholder 4"/>
          <p:cNvSpPr>
            <a:spLocks noGrp="1"/>
          </p:cNvSpPr>
          <p:nvPr>
            <p:ph sz="half" idx="10"/>
          </p:nvPr>
        </p:nvSpPr>
        <p:spPr>
          <a:xfrm>
            <a:off x="3048" y="5107967"/>
            <a:ext cx="12188952" cy="1188720"/>
          </a:xfrm>
        </p:spPr>
        <p:txBody>
          <a:bodyPr>
            <a:spAutoFit/>
          </a:bodyPr>
          <a:lstStyle/>
          <a:p>
            <a:pPr algn="just"/>
            <a:r>
              <a:rPr lang="en-US" sz="1800" dirty="0"/>
              <a:t>You can also import data that was acquired outside of Chromeleon. </a:t>
            </a:r>
          </a:p>
          <a:p>
            <a:pPr algn="just"/>
            <a:r>
              <a:rPr lang="en-US" sz="1800" dirty="0"/>
              <a:t>Select the folder in the Navigation pane where you want to add the data.</a:t>
            </a:r>
          </a:p>
          <a:p>
            <a:pPr algn="just"/>
            <a:r>
              <a:rPr lang="en-US" sz="1800" dirty="0"/>
              <a:t>Next, go to File &gt; Import, and select “Bulk Import…”.</a:t>
            </a:r>
          </a:p>
        </p:txBody>
      </p:sp>
    </p:spTree>
    <p:extLst>
      <p:ext uri="{BB962C8B-B14F-4D97-AF65-F5344CB8AC3E}">
        <p14:creationId xmlns:p14="http://schemas.microsoft.com/office/powerpoint/2010/main" val="3649452614"/>
      </p:ext>
    </p:extLst>
  </p:cSld>
  <p:clrMapOvr>
    <a:masterClrMapping/>
  </p:clrMapOvr>
  <p:transition>
    <p:fade/>
  </p:transition>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Data (Bulk Import)</a:t>
            </a:r>
          </a:p>
        </p:txBody>
      </p:sp>
      <p:pic>
        <p:nvPicPr>
          <p:cNvPr id="7" name="Content Placeholder 6"/>
          <p:cNvPicPr>
            <a:picLocks noGrp="1" noChangeAspect="1"/>
          </p:cNvPicPr>
          <p:nvPr>
            <p:ph sz="half" idx="1"/>
          </p:nvPr>
        </p:nvPicPr>
        <p:blipFill>
          <a:blip r:embed="rId3"/>
          <a:stretch>
            <a:fillRect/>
          </a:stretch>
        </p:blipFill>
        <p:spPr>
          <a:xfrm>
            <a:off x="6435865" y="640079"/>
            <a:ext cx="5678415" cy="3522345"/>
          </a:xfrm>
          <a:prstGeom prst="rect">
            <a:avLst/>
          </a:prstGeom>
          <a:ln w="28575">
            <a:solidFill>
              <a:schemeClr val="accent1"/>
            </a:solidFill>
          </a:ln>
        </p:spPr>
      </p:pic>
      <p:pic>
        <p:nvPicPr>
          <p:cNvPr id="4" name="Content Placeholder 3"/>
          <p:cNvPicPr>
            <a:picLocks noGrp="1" noChangeAspect="1"/>
          </p:cNvPicPr>
          <p:nvPr>
            <p:ph sz="half" idx="10"/>
          </p:nvPr>
        </p:nvPicPr>
        <p:blipFill>
          <a:blip r:embed="rId4"/>
          <a:stretch>
            <a:fillRect/>
          </a:stretch>
        </p:blipFill>
        <p:spPr>
          <a:xfrm>
            <a:off x="63994" y="640080"/>
            <a:ext cx="6261945" cy="3522345"/>
          </a:xfrm>
          <a:prstGeom prst="rect">
            <a:avLst/>
          </a:prstGeom>
          <a:ln w="28575">
            <a:solidFill>
              <a:schemeClr val="accent1"/>
            </a:solidFill>
          </a:ln>
        </p:spPr>
      </p:pic>
      <p:sp>
        <p:nvSpPr>
          <p:cNvPr id="5" name="Content Placeholder 4"/>
          <p:cNvSpPr>
            <a:spLocks noGrp="1"/>
          </p:cNvSpPr>
          <p:nvPr>
            <p:ph sz="half" idx="13"/>
          </p:nvPr>
        </p:nvSpPr>
        <p:spPr>
          <a:xfrm>
            <a:off x="0" y="5107026"/>
            <a:ext cx="12188952" cy="1188720"/>
          </a:xfrm>
        </p:spPr>
        <p:txBody>
          <a:bodyPr>
            <a:spAutoFit/>
          </a:bodyPr>
          <a:lstStyle/>
          <a:p>
            <a:pPr algn="just"/>
            <a:r>
              <a:rPr lang="en-US" sz="1800" dirty="0"/>
              <a:t>You can either drag and drop the files and folders into the left pane or click one of the icons at the top.</a:t>
            </a:r>
          </a:p>
          <a:p>
            <a:pPr algn="just"/>
            <a:r>
              <a:rPr lang="en-US" sz="1800" dirty="0"/>
              <a:t>Clicking the     icon, brings up a pop-up window, where you can select the files you want to import into Chromeleon.</a:t>
            </a:r>
          </a:p>
          <a:p>
            <a:pPr algn="just"/>
            <a:r>
              <a:rPr lang="en-US" sz="1800" dirty="0"/>
              <a:t>Next, click “OK”.</a:t>
            </a:r>
          </a:p>
        </p:txBody>
      </p:sp>
      <p:pic>
        <p:nvPicPr>
          <p:cNvPr id="13" name="Content Placeholder 12"/>
          <p:cNvPicPr>
            <a:picLocks noGrp="1" noChangeAspect="1"/>
          </p:cNvPicPr>
          <p:nvPr>
            <p:ph sz="half" idx="14"/>
          </p:nvPr>
        </p:nvPicPr>
        <p:blipFill rotWithShape="1">
          <a:blip r:embed="rId5"/>
          <a:srcRect l="721" t="5027" r="97198" b="90913"/>
          <a:stretch/>
        </p:blipFill>
        <p:spPr>
          <a:xfrm>
            <a:off x="1476207" y="5527489"/>
            <a:ext cx="195242" cy="236283"/>
          </a:xfrm>
          <a:prstGeom prst="rect">
            <a:avLst/>
          </a:prstGeom>
        </p:spPr>
      </p:pic>
    </p:spTree>
    <p:extLst>
      <p:ext uri="{BB962C8B-B14F-4D97-AF65-F5344CB8AC3E}">
        <p14:creationId xmlns:p14="http://schemas.microsoft.com/office/powerpoint/2010/main" val="1863381262"/>
      </p:ext>
    </p:extLst>
  </p:cSld>
  <p:clrMapOvr>
    <a:masterClrMapping/>
  </p:clrMapOvr>
  <p:transition>
    <p:fade/>
  </p:transition>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Data (Bulk Import)</a:t>
            </a:r>
          </a:p>
        </p:txBody>
      </p:sp>
      <p:pic>
        <p:nvPicPr>
          <p:cNvPr id="4" name="Content Placeholder 3"/>
          <p:cNvPicPr>
            <a:picLocks noGrp="1" noChangeAspect="1"/>
          </p:cNvPicPr>
          <p:nvPr>
            <p:ph sz="half" idx="1"/>
          </p:nvPr>
        </p:nvPicPr>
        <p:blipFill>
          <a:blip r:embed="rId3"/>
          <a:stretch>
            <a:fillRect/>
          </a:stretch>
        </p:blipFill>
        <p:spPr>
          <a:xfrm>
            <a:off x="197671" y="686836"/>
            <a:ext cx="5852160" cy="3630123"/>
          </a:xfrm>
          <a:prstGeom prst="rect">
            <a:avLst/>
          </a:prstGeom>
          <a:ln w="28575">
            <a:solidFill>
              <a:schemeClr val="accent1"/>
            </a:solidFill>
          </a:ln>
        </p:spPr>
      </p:pic>
      <p:pic>
        <p:nvPicPr>
          <p:cNvPr id="9" name="Content Placeholder 8"/>
          <p:cNvPicPr>
            <a:picLocks noGrp="1" noChangeAspect="1"/>
          </p:cNvPicPr>
          <p:nvPr>
            <p:ph sz="half" idx="10"/>
          </p:nvPr>
        </p:nvPicPr>
        <p:blipFill>
          <a:blip r:embed="rId4"/>
          <a:stretch>
            <a:fillRect/>
          </a:stretch>
        </p:blipFill>
        <p:spPr>
          <a:xfrm>
            <a:off x="6181725" y="744891"/>
            <a:ext cx="5852160" cy="3541486"/>
          </a:xfrm>
          <a:prstGeom prst="rect">
            <a:avLst/>
          </a:prstGeom>
          <a:ln w="28575">
            <a:solidFill>
              <a:schemeClr val="accent1"/>
            </a:solidFill>
          </a:ln>
        </p:spPr>
      </p:pic>
      <p:sp>
        <p:nvSpPr>
          <p:cNvPr id="5" name="Content Placeholder 4"/>
          <p:cNvSpPr>
            <a:spLocks noGrp="1"/>
          </p:cNvSpPr>
          <p:nvPr>
            <p:ph sz="half" idx="13"/>
          </p:nvPr>
        </p:nvSpPr>
        <p:spPr>
          <a:xfrm>
            <a:off x="0" y="4470395"/>
            <a:ext cx="12188952" cy="1828800"/>
          </a:xfrm>
        </p:spPr>
        <p:txBody>
          <a:bodyPr>
            <a:spAutoFit/>
          </a:bodyPr>
          <a:lstStyle/>
          <a:p>
            <a:pPr algn="just"/>
            <a:r>
              <a:rPr lang="en-US" sz="1800" dirty="0"/>
              <a:t>The files should now appear in the left pane. </a:t>
            </a:r>
          </a:p>
          <a:p>
            <a:pPr algn="just"/>
            <a:r>
              <a:rPr lang="en-US" sz="1800" dirty="0"/>
              <a:t>You can add more files by clicking the     icon and Browsing in more data.</a:t>
            </a:r>
          </a:p>
          <a:p>
            <a:pPr algn="just"/>
            <a:r>
              <a:rPr lang="en-US" sz="1800" dirty="0"/>
              <a:t>When done, click “Import”.</a:t>
            </a:r>
          </a:p>
          <a:p>
            <a:pPr algn="just"/>
            <a:r>
              <a:rPr lang="en-US" sz="1800" dirty="0"/>
              <a:t>The sequence should start importing.</a:t>
            </a:r>
          </a:p>
          <a:p>
            <a:pPr lvl="1" algn="just"/>
            <a:r>
              <a:rPr lang="en-US" sz="1600" dirty="0"/>
              <a:t>Progress bar sits at either 0% or 100%.</a:t>
            </a:r>
            <a:endParaRPr lang="en-US" sz="2400" dirty="0"/>
          </a:p>
        </p:txBody>
      </p:sp>
      <p:pic>
        <p:nvPicPr>
          <p:cNvPr id="13" name="Content Placeholder 12"/>
          <p:cNvPicPr>
            <a:picLocks noGrp="1" noChangeAspect="1"/>
          </p:cNvPicPr>
          <p:nvPr>
            <p:ph sz="half" idx="14"/>
          </p:nvPr>
        </p:nvPicPr>
        <p:blipFill rotWithShape="1">
          <a:blip r:embed="rId5"/>
          <a:srcRect l="721" t="5027" r="97198" b="90913"/>
          <a:stretch/>
        </p:blipFill>
        <p:spPr>
          <a:xfrm>
            <a:off x="4114277" y="4875507"/>
            <a:ext cx="195242" cy="236283"/>
          </a:xfrm>
          <a:prstGeom prst="rect">
            <a:avLst/>
          </a:prstGeom>
        </p:spPr>
      </p:pic>
    </p:spTree>
    <p:extLst>
      <p:ext uri="{BB962C8B-B14F-4D97-AF65-F5344CB8AC3E}">
        <p14:creationId xmlns:p14="http://schemas.microsoft.com/office/powerpoint/2010/main" val="2614624438"/>
      </p:ext>
    </p:extLst>
  </p:cSld>
  <p:clrMapOvr>
    <a:masterClrMapping/>
  </p:clrMapOvr>
  <p:transition>
    <p:fade/>
  </p:transition>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Data (Bulk Import)</a:t>
            </a:r>
          </a:p>
        </p:txBody>
      </p:sp>
      <p:pic>
        <p:nvPicPr>
          <p:cNvPr id="4" name="Content Placeholder 3"/>
          <p:cNvPicPr>
            <a:picLocks noGrp="1" noChangeAspect="1"/>
          </p:cNvPicPr>
          <p:nvPr>
            <p:ph sz="half" idx="1"/>
          </p:nvPr>
        </p:nvPicPr>
        <p:blipFill>
          <a:blip r:embed="rId2"/>
          <a:stretch>
            <a:fillRect/>
          </a:stretch>
        </p:blipFill>
        <p:spPr>
          <a:xfrm>
            <a:off x="118725" y="640080"/>
            <a:ext cx="4700925" cy="2844806"/>
          </a:xfrm>
          <a:prstGeom prst="rect">
            <a:avLst/>
          </a:prstGeom>
          <a:ln w="28575">
            <a:solidFill>
              <a:schemeClr val="accent1"/>
            </a:solidFill>
          </a:ln>
        </p:spPr>
      </p:pic>
      <p:sp>
        <p:nvSpPr>
          <p:cNvPr id="5" name="Content Placeholder 4"/>
          <p:cNvSpPr>
            <a:spLocks noGrp="1"/>
          </p:cNvSpPr>
          <p:nvPr>
            <p:ph sz="half" idx="10"/>
          </p:nvPr>
        </p:nvSpPr>
        <p:spPr>
          <a:xfrm>
            <a:off x="0" y="4836944"/>
            <a:ext cx="12188952" cy="1463040"/>
          </a:xfrm>
        </p:spPr>
        <p:txBody>
          <a:bodyPr>
            <a:spAutoFit/>
          </a:bodyPr>
          <a:lstStyle/>
          <a:p>
            <a:pPr algn="just"/>
            <a:r>
              <a:rPr lang="en-US" sz="1800" dirty="0"/>
              <a:t>When the import is complete; once successful, you should see a message similar to the one shown above.</a:t>
            </a:r>
          </a:p>
          <a:p>
            <a:pPr algn="just"/>
            <a:r>
              <a:rPr lang="en-US" sz="1800" dirty="0"/>
              <a:t>Click “Close”.</a:t>
            </a:r>
          </a:p>
          <a:p>
            <a:pPr algn="just"/>
            <a:r>
              <a:rPr lang="en-US" sz="1800" dirty="0"/>
              <a:t>Go to the Data Category bar, you should now see the Sequence (</a:t>
            </a:r>
            <a:r>
              <a:rPr lang="en-US" sz="1800" i="1" dirty="0"/>
              <a:t>red </a:t>
            </a:r>
            <a:r>
              <a:rPr lang="en-US" sz="1800" dirty="0"/>
              <a:t>arrow) with the data you just imported.</a:t>
            </a:r>
          </a:p>
          <a:p>
            <a:pPr algn="just"/>
            <a:r>
              <a:rPr lang="en-US" sz="1800" dirty="0"/>
              <a:t>Click “Convert” on the blue task bar at the top.</a:t>
            </a:r>
          </a:p>
        </p:txBody>
      </p:sp>
      <p:pic>
        <p:nvPicPr>
          <p:cNvPr id="12" name="Content Placeholder 11"/>
          <p:cNvPicPr>
            <a:picLocks noGrp="1" noChangeAspect="1"/>
          </p:cNvPicPr>
          <p:nvPr>
            <p:ph sz="half" idx="13"/>
          </p:nvPr>
        </p:nvPicPr>
        <p:blipFill>
          <a:blip r:embed="rId3"/>
          <a:stretch>
            <a:fillRect/>
          </a:stretch>
        </p:blipFill>
        <p:spPr>
          <a:xfrm>
            <a:off x="4969772" y="640080"/>
            <a:ext cx="7122553" cy="2844806"/>
          </a:xfrm>
          <a:prstGeom prst="rect">
            <a:avLst/>
          </a:prstGeom>
          <a:ln w="28575">
            <a:solidFill>
              <a:schemeClr val="accent1"/>
            </a:solidFill>
          </a:ln>
        </p:spPr>
      </p:pic>
      <p:sp>
        <p:nvSpPr>
          <p:cNvPr id="14" name="Right Arrow 13"/>
          <p:cNvSpPr/>
          <p:nvPr/>
        </p:nvSpPr>
        <p:spPr bwMode="auto">
          <a:xfrm rot="10800000" flipH="1">
            <a:off x="5365877" y="2557314"/>
            <a:ext cx="201342" cy="236666"/>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102753988"/>
      </p:ext>
    </p:extLst>
  </p:cSld>
  <p:clrMapOvr>
    <a:masterClrMapping/>
  </p:clrMapOvr>
  <p:transition>
    <p:fade/>
  </p:transition>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Data (Bulk Import)</a:t>
            </a:r>
          </a:p>
        </p:txBody>
      </p:sp>
      <p:sp>
        <p:nvSpPr>
          <p:cNvPr id="5" name="Content Placeholder 4"/>
          <p:cNvSpPr>
            <a:spLocks noGrp="1"/>
          </p:cNvSpPr>
          <p:nvPr>
            <p:ph sz="half" idx="1"/>
          </p:nvPr>
        </p:nvSpPr>
        <p:spPr>
          <a:xfrm>
            <a:off x="3048" y="5834722"/>
            <a:ext cx="12188952" cy="457200"/>
          </a:xfrm>
        </p:spPr>
        <p:txBody>
          <a:bodyPr>
            <a:spAutoFit/>
          </a:bodyPr>
          <a:lstStyle/>
          <a:p>
            <a:pPr algn="just"/>
            <a:r>
              <a:rPr lang="en-US" sz="1800" dirty="0"/>
              <a:t>Click the Save icon (</a:t>
            </a:r>
            <a:r>
              <a:rPr lang="en-US" sz="1800" i="1" dirty="0"/>
              <a:t>red box</a:t>
            </a:r>
            <a:r>
              <a:rPr lang="en-US" sz="1800" dirty="0"/>
              <a:t>) to save the imported Sequence.</a:t>
            </a:r>
          </a:p>
        </p:txBody>
      </p:sp>
      <p:pic>
        <p:nvPicPr>
          <p:cNvPr id="6" name="Content Placeholder 5"/>
          <p:cNvPicPr>
            <a:picLocks noGrp="1" noChangeAspect="1"/>
          </p:cNvPicPr>
          <p:nvPr>
            <p:ph sz="half" idx="10"/>
          </p:nvPr>
        </p:nvPicPr>
        <p:blipFill>
          <a:blip r:embed="rId2"/>
          <a:stretch>
            <a:fillRect/>
          </a:stretch>
        </p:blipFill>
        <p:spPr>
          <a:xfrm>
            <a:off x="2405062" y="1539634"/>
            <a:ext cx="7381875" cy="2922443"/>
          </a:xfrm>
          <a:prstGeom prst="rect">
            <a:avLst/>
          </a:prstGeom>
          <a:ln w="28575">
            <a:solidFill>
              <a:schemeClr val="accent1"/>
            </a:solidFill>
          </a:ln>
        </p:spPr>
      </p:pic>
      <p:sp>
        <p:nvSpPr>
          <p:cNvPr id="17" name="Rectangle 16"/>
          <p:cNvSpPr/>
          <p:nvPr/>
        </p:nvSpPr>
        <p:spPr bwMode="auto">
          <a:xfrm>
            <a:off x="5432079" y="2838792"/>
            <a:ext cx="521046" cy="199683"/>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55217890"/>
      </p:ext>
    </p:extLst>
  </p:cSld>
  <p:clrMapOvr>
    <a:masterClrMapping/>
  </p:clrMapOvr>
  <p:transition>
    <p:fade/>
  </p:transition>
</p:sld>
</file>

<file path=ppt/slides/slide37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Appendix</a:t>
            </a:r>
          </a:p>
        </p:txBody>
      </p:sp>
      <p:sp>
        <p:nvSpPr>
          <p:cNvPr id="2" name="Text Placeholder 1">
            <a:extLst>
              <a:ext uri="{FF2B5EF4-FFF2-40B4-BE49-F238E27FC236}">
                <a16:creationId xmlns:a16="http://schemas.microsoft.com/office/drawing/2014/main" id="{78FC6A4D-24F8-4415-8DAE-6285A4E48D4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317299834"/>
      </p:ext>
    </p:extLst>
  </p:cSld>
  <p:clrMapOvr>
    <a:masterClrMapping/>
  </p:clrMapOvr>
  <p:transition>
    <p:fade/>
  </p:transition>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rotWithShape="1">
          <a:blip r:embed="rId2"/>
          <a:srcRect t="10256" r="30234" b="17834"/>
          <a:stretch/>
        </p:blipFill>
        <p:spPr>
          <a:xfrm>
            <a:off x="2438400" y="1940741"/>
            <a:ext cx="7315200" cy="4115596"/>
          </a:xfrm>
          <a:prstGeom prst="rect">
            <a:avLst/>
          </a:prstGeom>
        </p:spPr>
      </p:pic>
      <p:sp>
        <p:nvSpPr>
          <p:cNvPr id="4" name="Title 3"/>
          <p:cNvSpPr>
            <a:spLocks noGrp="1"/>
          </p:cNvSpPr>
          <p:nvPr>
            <p:ph type="title"/>
          </p:nvPr>
        </p:nvSpPr>
        <p:spPr/>
        <p:txBody>
          <a:bodyPr/>
          <a:lstStyle/>
          <a:p>
            <a:r>
              <a:rPr lang="en-US" dirty="0"/>
              <a:t>Useful Function keys (F1, F2, F4/Shift+F4 &amp; F5)</a:t>
            </a:r>
          </a:p>
        </p:txBody>
      </p:sp>
      <p:sp>
        <p:nvSpPr>
          <p:cNvPr id="5" name="Content Placeholder 4"/>
          <p:cNvSpPr>
            <a:spLocks noGrp="1"/>
          </p:cNvSpPr>
          <p:nvPr>
            <p:ph sz="half" idx="1"/>
          </p:nvPr>
        </p:nvSpPr>
        <p:spPr>
          <a:xfrm>
            <a:off x="1758951" y="905777"/>
            <a:ext cx="8685212" cy="768634"/>
          </a:xfrm>
        </p:spPr>
        <p:txBody>
          <a:bodyPr>
            <a:spAutoFit/>
          </a:bodyPr>
          <a:lstStyle/>
          <a:p>
            <a:r>
              <a:rPr lang="en-US" dirty="0">
                <a:hlinkClick r:id="rId3"/>
              </a:rPr>
              <a:t>https://www.youtube.com/watch?v=ejnopr7NLF4&amp;list=UUiJkt03U-392FA-CdgqoSWw</a:t>
            </a:r>
            <a:r>
              <a:rPr lang="en-US" dirty="0"/>
              <a:t> </a:t>
            </a:r>
          </a:p>
        </p:txBody>
      </p:sp>
    </p:spTree>
    <p:extLst>
      <p:ext uri="{BB962C8B-B14F-4D97-AF65-F5344CB8AC3E}">
        <p14:creationId xmlns:p14="http://schemas.microsoft.com/office/powerpoint/2010/main" val="708791523"/>
      </p:ext>
    </p:extLst>
  </p:cSld>
  <p:clrMapOvr>
    <a:masterClrMapping/>
  </p:clrMapOvr>
  <p:transition>
    <p:fade/>
  </p:transition>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rotWithShape="1">
          <a:blip r:embed="rId2"/>
          <a:srcRect t="9694" r="30336" b="18396"/>
          <a:stretch/>
        </p:blipFill>
        <p:spPr>
          <a:xfrm>
            <a:off x="2438400" y="1938529"/>
            <a:ext cx="7315200" cy="4121637"/>
          </a:xfrm>
          <a:prstGeom prst="rect">
            <a:avLst/>
          </a:prstGeom>
        </p:spPr>
      </p:pic>
      <p:sp>
        <p:nvSpPr>
          <p:cNvPr id="4" name="Title 3"/>
          <p:cNvSpPr>
            <a:spLocks noGrp="1"/>
          </p:cNvSpPr>
          <p:nvPr>
            <p:ph type="title"/>
          </p:nvPr>
        </p:nvSpPr>
        <p:spPr/>
        <p:txBody>
          <a:bodyPr/>
          <a:lstStyle/>
          <a:p>
            <a:r>
              <a:rPr lang="en-US" dirty="0"/>
              <a:t>MS AutoFilters</a:t>
            </a:r>
          </a:p>
        </p:txBody>
      </p:sp>
      <p:sp>
        <p:nvSpPr>
          <p:cNvPr id="5" name="Content Placeholder 4"/>
          <p:cNvSpPr>
            <a:spLocks noGrp="1"/>
          </p:cNvSpPr>
          <p:nvPr>
            <p:ph sz="half" idx="1"/>
          </p:nvPr>
        </p:nvSpPr>
        <p:spPr>
          <a:xfrm>
            <a:off x="1758951" y="905777"/>
            <a:ext cx="8685212" cy="768634"/>
          </a:xfrm>
        </p:spPr>
        <p:txBody>
          <a:bodyPr>
            <a:spAutoFit/>
          </a:bodyPr>
          <a:lstStyle/>
          <a:p>
            <a:r>
              <a:rPr lang="en-US" dirty="0">
                <a:hlinkClick r:id="rId3"/>
              </a:rPr>
              <a:t>https://www.youtube.com/watch?v=1cFMBkjQPGo&amp;index=2&amp;list=UUiJkt03U-392FA-CdgqoSWw</a:t>
            </a:r>
            <a:r>
              <a:rPr lang="en-US" dirty="0"/>
              <a:t> </a:t>
            </a:r>
          </a:p>
        </p:txBody>
      </p:sp>
    </p:spTree>
    <p:extLst>
      <p:ext uri="{BB962C8B-B14F-4D97-AF65-F5344CB8AC3E}">
        <p14:creationId xmlns:p14="http://schemas.microsoft.com/office/powerpoint/2010/main" val="2681004003"/>
      </p:ext>
    </p:extLst>
  </p:cSld>
  <p:clrMapOvr>
    <a:masterClrMapping/>
  </p:clrMapOvr>
  <p:transition>
    <p:fade/>
  </p:transition>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rotWithShape="1">
          <a:blip r:embed="rId2"/>
          <a:srcRect t="9507" r="30336" b="17834"/>
          <a:stretch/>
        </p:blipFill>
        <p:spPr>
          <a:xfrm>
            <a:off x="2438400" y="1938528"/>
            <a:ext cx="7315200" cy="4164570"/>
          </a:xfrm>
          <a:prstGeom prst="rect">
            <a:avLst/>
          </a:prstGeom>
        </p:spPr>
      </p:pic>
      <p:sp>
        <p:nvSpPr>
          <p:cNvPr id="4" name="Title 3"/>
          <p:cNvSpPr>
            <a:spLocks noGrp="1"/>
          </p:cNvSpPr>
          <p:nvPr>
            <p:ph type="title"/>
          </p:nvPr>
        </p:nvSpPr>
        <p:spPr/>
        <p:txBody>
          <a:bodyPr/>
          <a:lstStyle/>
          <a:p>
            <a:r>
              <a:rPr lang="en-US" dirty="0"/>
              <a:t>Channels</a:t>
            </a:r>
          </a:p>
        </p:txBody>
      </p:sp>
      <p:sp>
        <p:nvSpPr>
          <p:cNvPr id="5" name="Content Placeholder 4"/>
          <p:cNvSpPr>
            <a:spLocks noGrp="1"/>
          </p:cNvSpPr>
          <p:nvPr>
            <p:ph sz="half" idx="1"/>
          </p:nvPr>
        </p:nvSpPr>
        <p:spPr>
          <a:xfrm>
            <a:off x="1758951" y="905777"/>
            <a:ext cx="8685212" cy="768634"/>
          </a:xfrm>
        </p:spPr>
        <p:txBody>
          <a:bodyPr>
            <a:spAutoFit/>
          </a:bodyPr>
          <a:lstStyle/>
          <a:p>
            <a:r>
              <a:rPr lang="en-US" dirty="0">
                <a:hlinkClick r:id="rId3"/>
              </a:rPr>
              <a:t>https://www.youtube.com/watch?v=ZrteLQoz3hM&amp;index=7&amp;list=UUiJkt03U-392FA-CdgqoSWw</a:t>
            </a:r>
            <a:r>
              <a:rPr lang="en-US" dirty="0"/>
              <a:t> </a:t>
            </a:r>
          </a:p>
        </p:txBody>
      </p:sp>
    </p:spTree>
    <p:extLst>
      <p:ext uri="{BB962C8B-B14F-4D97-AF65-F5344CB8AC3E}">
        <p14:creationId xmlns:p14="http://schemas.microsoft.com/office/powerpoint/2010/main" val="331837807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0" y="5841358"/>
            <a:ext cx="12188952" cy="457200"/>
          </a:xfrm>
        </p:spPr>
        <p:txBody>
          <a:bodyPr>
            <a:spAutoFit/>
          </a:bodyPr>
          <a:lstStyle/>
          <a:p>
            <a:r>
              <a:rPr lang="en-US" sz="1800" dirty="0"/>
              <a:t>The Client Licenses window should appear as shown above.</a:t>
            </a:r>
          </a:p>
        </p:txBody>
      </p:sp>
      <p:sp>
        <p:nvSpPr>
          <p:cNvPr id="4" name="Title 3"/>
          <p:cNvSpPr>
            <a:spLocks noGrp="1"/>
          </p:cNvSpPr>
          <p:nvPr>
            <p:ph type="title"/>
          </p:nvPr>
        </p:nvSpPr>
        <p:spPr/>
        <p:txBody>
          <a:bodyPr/>
          <a:lstStyle/>
          <a:p>
            <a:r>
              <a:rPr lang="en-US" dirty="0"/>
              <a:t>Client Licenses</a:t>
            </a:r>
          </a:p>
        </p:txBody>
      </p:sp>
      <p:pic>
        <p:nvPicPr>
          <p:cNvPr id="6" name="Content Placeholder 5"/>
          <p:cNvPicPr>
            <a:picLocks noGrp="1" noChangeAspect="1"/>
          </p:cNvPicPr>
          <p:nvPr>
            <p:ph sz="half" idx="1"/>
          </p:nvPr>
        </p:nvPicPr>
        <p:blipFill>
          <a:blip r:embed="rId2"/>
          <a:stretch>
            <a:fillRect/>
          </a:stretch>
        </p:blipFill>
        <p:spPr>
          <a:xfrm>
            <a:off x="307848" y="640079"/>
            <a:ext cx="11576304" cy="4747380"/>
          </a:xfrm>
          <a:prstGeom prst="rect">
            <a:avLst/>
          </a:prstGeom>
          <a:ln w="28575">
            <a:solidFill>
              <a:schemeClr val="accent1"/>
            </a:solidFill>
          </a:ln>
        </p:spPr>
      </p:pic>
    </p:spTree>
    <p:extLst>
      <p:ext uri="{BB962C8B-B14F-4D97-AF65-F5344CB8AC3E}">
        <p14:creationId xmlns:p14="http://schemas.microsoft.com/office/powerpoint/2010/main" val="3514345903"/>
      </p:ext>
    </p:extLst>
  </p:cSld>
  <p:clrMapOvr>
    <a:masterClrMapping/>
  </p:clrMapOvr>
  <p:transition>
    <p:fade/>
  </p:transition>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Custom Reports in Chromeleon Part 1</a:t>
            </a:r>
          </a:p>
        </p:txBody>
      </p:sp>
      <p:sp>
        <p:nvSpPr>
          <p:cNvPr id="10" name="Content Placeholder 9"/>
          <p:cNvSpPr>
            <a:spLocks noGrp="1"/>
          </p:cNvSpPr>
          <p:nvPr>
            <p:ph sz="half" idx="1"/>
          </p:nvPr>
        </p:nvSpPr>
        <p:spPr>
          <a:xfrm>
            <a:off x="1773238" y="942975"/>
            <a:ext cx="8686799" cy="601734"/>
          </a:xfrm>
        </p:spPr>
        <p:txBody>
          <a:bodyPr>
            <a:spAutoFit/>
          </a:bodyPr>
          <a:lstStyle/>
          <a:p>
            <a:r>
              <a:rPr lang="en-US" dirty="0">
                <a:hlinkClick r:id="rId2"/>
              </a:rPr>
              <a:t>https://www.youtube.com/watch?v=m6yUF2CUMpo&amp;list=UUiJkt03U-392FA-CdgqoSWw&amp;index=10</a:t>
            </a:r>
            <a:r>
              <a:rPr lang="en-US" dirty="0"/>
              <a:t> </a:t>
            </a:r>
          </a:p>
        </p:txBody>
      </p:sp>
      <p:pic>
        <p:nvPicPr>
          <p:cNvPr id="11" name="Content Placeholder 4"/>
          <p:cNvPicPr>
            <a:picLocks noGrp="1" noChangeAspect="1"/>
          </p:cNvPicPr>
          <p:nvPr>
            <p:ph sz="half" idx="10"/>
          </p:nvPr>
        </p:nvPicPr>
        <p:blipFill rotWithShape="1">
          <a:blip r:embed="rId3"/>
          <a:srcRect l="25753" t="7678" r="29407" b="28063"/>
          <a:stretch/>
        </p:blipFill>
        <p:spPr>
          <a:xfrm>
            <a:off x="1621654" y="2733915"/>
            <a:ext cx="2743200" cy="2211357"/>
          </a:xfrm>
          <a:prstGeom prst="rect">
            <a:avLst/>
          </a:prstGeom>
        </p:spPr>
      </p:pic>
      <p:pic>
        <p:nvPicPr>
          <p:cNvPr id="12" name="Content Placeholder 11"/>
          <p:cNvPicPr>
            <a:picLocks noGrp="1" noChangeAspect="1"/>
          </p:cNvPicPr>
          <p:nvPr>
            <p:ph sz="half" idx="13"/>
          </p:nvPr>
        </p:nvPicPr>
        <p:blipFill rotWithShape="1">
          <a:blip r:embed="rId4"/>
          <a:srcRect t="9606" r="30376" b="18117"/>
          <a:stretch/>
        </p:blipFill>
        <p:spPr>
          <a:xfrm>
            <a:off x="4539293" y="2139519"/>
            <a:ext cx="6000643" cy="3400148"/>
          </a:xfrm>
          <a:prstGeom prst="rect">
            <a:avLst/>
          </a:prstGeom>
        </p:spPr>
      </p:pic>
    </p:spTree>
    <p:extLst>
      <p:ext uri="{BB962C8B-B14F-4D97-AF65-F5344CB8AC3E}">
        <p14:creationId xmlns:p14="http://schemas.microsoft.com/office/powerpoint/2010/main" val="2834655205"/>
      </p:ext>
    </p:extLst>
  </p:cSld>
  <p:clrMapOvr>
    <a:masterClrMapping/>
  </p:clrMapOvr>
  <p:transition>
    <p:fade/>
  </p:transition>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Custom Reports in Chromeleon Part 2</a:t>
            </a:r>
          </a:p>
        </p:txBody>
      </p:sp>
      <p:sp>
        <p:nvSpPr>
          <p:cNvPr id="10" name="Content Placeholder 9"/>
          <p:cNvSpPr>
            <a:spLocks noGrp="1"/>
          </p:cNvSpPr>
          <p:nvPr>
            <p:ph sz="half" idx="1"/>
          </p:nvPr>
        </p:nvSpPr>
        <p:spPr>
          <a:xfrm>
            <a:off x="1773238" y="942975"/>
            <a:ext cx="8686799" cy="601734"/>
          </a:xfrm>
        </p:spPr>
        <p:txBody>
          <a:bodyPr>
            <a:spAutoFit/>
          </a:bodyPr>
          <a:lstStyle/>
          <a:p>
            <a:r>
              <a:rPr lang="en-US" dirty="0">
                <a:hlinkClick r:id="rId2"/>
              </a:rPr>
              <a:t>https://www.youtube.com/watch?v=uQQcfeMseTk&amp;list=UUiJkt03U-392FA-CdgqoSWw&amp;index=9</a:t>
            </a:r>
            <a:r>
              <a:rPr lang="en-US" dirty="0"/>
              <a:t> </a:t>
            </a:r>
          </a:p>
        </p:txBody>
      </p:sp>
      <p:pic>
        <p:nvPicPr>
          <p:cNvPr id="11" name="Content Placeholder 4"/>
          <p:cNvPicPr>
            <a:picLocks noGrp="1" noChangeAspect="1"/>
          </p:cNvPicPr>
          <p:nvPr>
            <p:ph sz="half" idx="10"/>
          </p:nvPr>
        </p:nvPicPr>
        <p:blipFill rotWithShape="1">
          <a:blip r:embed="rId3"/>
          <a:srcRect l="25753" t="7678" r="29407" b="28063"/>
          <a:stretch/>
        </p:blipFill>
        <p:spPr>
          <a:xfrm>
            <a:off x="1621654" y="2733915"/>
            <a:ext cx="2743200" cy="2211357"/>
          </a:xfrm>
          <a:prstGeom prst="rect">
            <a:avLst/>
          </a:prstGeom>
        </p:spPr>
      </p:pic>
      <p:pic>
        <p:nvPicPr>
          <p:cNvPr id="8" name="Content Placeholder 7"/>
          <p:cNvPicPr>
            <a:picLocks noGrp="1" noChangeAspect="1"/>
          </p:cNvPicPr>
          <p:nvPr>
            <p:ph sz="half" idx="13"/>
          </p:nvPr>
        </p:nvPicPr>
        <p:blipFill rotWithShape="1">
          <a:blip r:embed="rId4"/>
          <a:srcRect t="9369" r="27973" b="13868"/>
          <a:stretch/>
        </p:blipFill>
        <p:spPr>
          <a:xfrm>
            <a:off x="4553012" y="2121761"/>
            <a:ext cx="5907024" cy="3436244"/>
          </a:xfrm>
          <a:prstGeom prst="rect">
            <a:avLst/>
          </a:prstGeom>
        </p:spPr>
      </p:pic>
      <p:sp>
        <p:nvSpPr>
          <p:cNvPr id="9" name="TextBox 8"/>
          <p:cNvSpPr txBox="1"/>
          <p:nvPr/>
        </p:nvSpPr>
        <p:spPr>
          <a:xfrm>
            <a:off x="6496051" y="2952753"/>
            <a:ext cx="109004" cy="61555"/>
          </a:xfrm>
          <a:prstGeom prst="rect">
            <a:avLst/>
          </a:prstGeom>
          <a:solidFill>
            <a:schemeClr val="bg1"/>
          </a:solidFill>
        </p:spPr>
        <p:txBody>
          <a:bodyPr wrap="none" lIns="0" tIns="0" rIns="0" bIns="0" rtlCol="0">
            <a:spAutoFit/>
          </a:bodyPr>
          <a:lstStyle/>
          <a:p>
            <a:r>
              <a:rPr lang="en-US" sz="400" dirty="0"/>
              <a:t>FAIL</a:t>
            </a:r>
          </a:p>
        </p:txBody>
      </p:sp>
    </p:spTree>
    <p:extLst>
      <p:ext uri="{BB962C8B-B14F-4D97-AF65-F5344CB8AC3E}">
        <p14:creationId xmlns:p14="http://schemas.microsoft.com/office/powerpoint/2010/main" val="4078223593"/>
      </p:ext>
    </p:extLst>
  </p:cSld>
  <p:clrMapOvr>
    <a:masterClrMapping/>
  </p:clrMapOvr>
  <p:transition>
    <p:fade/>
  </p:transition>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Custom Reports in Chromeleon Part 3</a:t>
            </a:r>
          </a:p>
        </p:txBody>
      </p:sp>
      <p:sp>
        <p:nvSpPr>
          <p:cNvPr id="10" name="Content Placeholder 9"/>
          <p:cNvSpPr>
            <a:spLocks noGrp="1"/>
          </p:cNvSpPr>
          <p:nvPr>
            <p:ph sz="half" idx="1"/>
          </p:nvPr>
        </p:nvSpPr>
        <p:spPr>
          <a:xfrm>
            <a:off x="1773238" y="942975"/>
            <a:ext cx="8686799" cy="601734"/>
          </a:xfrm>
        </p:spPr>
        <p:txBody>
          <a:bodyPr>
            <a:spAutoFit/>
          </a:bodyPr>
          <a:lstStyle/>
          <a:p>
            <a:r>
              <a:rPr lang="en-US" dirty="0">
                <a:hlinkClick r:id="rId2"/>
              </a:rPr>
              <a:t>https://www.youtube.com/watch?v=NdTQevHAT4c&amp;index=8&amp;list=UUiJkt03U-392FA-CdgqoSWw</a:t>
            </a:r>
            <a:r>
              <a:rPr lang="en-US" dirty="0"/>
              <a:t> </a:t>
            </a:r>
          </a:p>
        </p:txBody>
      </p:sp>
      <p:pic>
        <p:nvPicPr>
          <p:cNvPr id="11" name="Content Placeholder 4"/>
          <p:cNvPicPr>
            <a:picLocks noGrp="1" noChangeAspect="1"/>
          </p:cNvPicPr>
          <p:nvPr>
            <p:ph sz="half" idx="10"/>
          </p:nvPr>
        </p:nvPicPr>
        <p:blipFill rotWithShape="1">
          <a:blip r:embed="rId3"/>
          <a:srcRect l="25753" t="7678" r="29407" b="28063"/>
          <a:stretch/>
        </p:blipFill>
        <p:spPr>
          <a:xfrm>
            <a:off x="1621654" y="2733915"/>
            <a:ext cx="2743200" cy="2211357"/>
          </a:xfrm>
          <a:prstGeom prst="rect">
            <a:avLst/>
          </a:prstGeom>
        </p:spPr>
      </p:pic>
      <p:pic>
        <p:nvPicPr>
          <p:cNvPr id="4" name="Content Placeholder 3"/>
          <p:cNvPicPr>
            <a:picLocks noGrp="1" noChangeAspect="1"/>
          </p:cNvPicPr>
          <p:nvPr>
            <p:ph sz="half" idx="13"/>
          </p:nvPr>
        </p:nvPicPr>
        <p:blipFill rotWithShape="1">
          <a:blip r:embed="rId4"/>
          <a:srcRect t="9638" r="27932" b="13855"/>
          <a:stretch/>
        </p:blipFill>
        <p:spPr>
          <a:xfrm>
            <a:off x="4553012" y="2128197"/>
            <a:ext cx="5907024" cy="3422790"/>
          </a:xfrm>
          <a:prstGeom prst="rect">
            <a:avLst/>
          </a:prstGeom>
        </p:spPr>
      </p:pic>
    </p:spTree>
    <p:extLst>
      <p:ext uri="{BB962C8B-B14F-4D97-AF65-F5344CB8AC3E}">
        <p14:creationId xmlns:p14="http://schemas.microsoft.com/office/powerpoint/2010/main" val="3447723042"/>
      </p:ext>
    </p:extLst>
  </p:cSld>
  <p:clrMapOvr>
    <a:masterClrMapping/>
  </p:clrMapOvr>
  <p:transition>
    <p:fade/>
  </p:transition>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1" name="Content Placeholder 10"/>
          <p:cNvPicPr>
            <a:picLocks noGrp="1" noChangeAspect="1"/>
          </p:cNvPicPr>
          <p:nvPr>
            <p:ph sz="half" idx="2"/>
          </p:nvPr>
        </p:nvPicPr>
        <p:blipFill rotWithShape="1">
          <a:blip r:embed="rId2"/>
          <a:srcRect t="9347" r="28299" b="14078"/>
          <a:stretch/>
        </p:blipFill>
        <p:spPr>
          <a:xfrm>
            <a:off x="2438400" y="1938529"/>
            <a:ext cx="7315200" cy="4264247"/>
          </a:xfrm>
          <a:prstGeom prst="rect">
            <a:avLst/>
          </a:prstGeom>
        </p:spPr>
      </p:pic>
      <p:sp>
        <p:nvSpPr>
          <p:cNvPr id="4" name="Title 3"/>
          <p:cNvSpPr>
            <a:spLocks noGrp="1"/>
          </p:cNvSpPr>
          <p:nvPr>
            <p:ph type="title"/>
          </p:nvPr>
        </p:nvSpPr>
        <p:spPr/>
        <p:txBody>
          <a:bodyPr/>
          <a:lstStyle/>
          <a:p>
            <a:r>
              <a:rPr lang="en-US" dirty="0"/>
              <a:t>How to remove Charlie watermark from Chromeleon reports</a:t>
            </a:r>
          </a:p>
        </p:txBody>
      </p:sp>
      <p:sp>
        <p:nvSpPr>
          <p:cNvPr id="5" name="Content Placeholder 4"/>
          <p:cNvSpPr>
            <a:spLocks noGrp="1"/>
          </p:cNvSpPr>
          <p:nvPr>
            <p:ph sz="half" idx="1"/>
          </p:nvPr>
        </p:nvSpPr>
        <p:spPr>
          <a:xfrm>
            <a:off x="1758951" y="905777"/>
            <a:ext cx="8685212" cy="768634"/>
          </a:xfrm>
        </p:spPr>
        <p:txBody>
          <a:bodyPr>
            <a:spAutoFit/>
          </a:bodyPr>
          <a:lstStyle/>
          <a:p>
            <a:r>
              <a:rPr lang="en-US" dirty="0">
                <a:hlinkClick r:id="rId3"/>
              </a:rPr>
              <a:t>https://www.youtube.com/watch?v=cVc_P1lHX5s&amp;list=UUiJkt03U-392FA-CdgqoSWw&amp;index=14</a:t>
            </a:r>
            <a:r>
              <a:rPr lang="en-US" dirty="0"/>
              <a:t> </a:t>
            </a:r>
          </a:p>
        </p:txBody>
      </p:sp>
    </p:spTree>
    <p:extLst>
      <p:ext uri="{BB962C8B-B14F-4D97-AF65-F5344CB8AC3E}">
        <p14:creationId xmlns:p14="http://schemas.microsoft.com/office/powerpoint/2010/main" val="348331439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 y="5840616"/>
            <a:ext cx="12188952" cy="457200"/>
          </a:xfrm>
        </p:spPr>
        <p:txBody>
          <a:bodyPr>
            <a:spAutoFit/>
          </a:bodyPr>
          <a:lstStyle/>
          <a:p>
            <a:r>
              <a:rPr lang="en-US" sz="1800" dirty="0"/>
              <a:t>Choose your “Consumer Type” &amp; “License Consumer”. </a:t>
            </a:r>
          </a:p>
        </p:txBody>
      </p:sp>
      <p:sp>
        <p:nvSpPr>
          <p:cNvPr id="4" name="Title 3"/>
          <p:cNvSpPr>
            <a:spLocks noGrp="1"/>
          </p:cNvSpPr>
          <p:nvPr>
            <p:ph type="title"/>
          </p:nvPr>
        </p:nvSpPr>
        <p:spPr/>
        <p:txBody>
          <a:bodyPr/>
          <a:lstStyle/>
          <a:p>
            <a:r>
              <a:rPr lang="en-US" dirty="0"/>
              <a:t>Client Licenses</a:t>
            </a:r>
          </a:p>
        </p:txBody>
      </p:sp>
      <p:pic>
        <p:nvPicPr>
          <p:cNvPr id="6" name="Content Placeholder 5"/>
          <p:cNvPicPr>
            <a:picLocks noGrp="1" noChangeAspect="1"/>
          </p:cNvPicPr>
          <p:nvPr>
            <p:ph sz="half" idx="1"/>
          </p:nvPr>
        </p:nvPicPr>
        <p:blipFill>
          <a:blip r:embed="rId2"/>
          <a:stretch>
            <a:fillRect/>
          </a:stretch>
        </p:blipFill>
        <p:spPr>
          <a:xfrm>
            <a:off x="353568" y="640080"/>
            <a:ext cx="11484864" cy="4709881"/>
          </a:xfrm>
          <a:prstGeom prst="rect">
            <a:avLst/>
          </a:prstGeom>
          <a:ln w="28575">
            <a:solidFill>
              <a:schemeClr val="accent1"/>
            </a:solidFill>
          </a:ln>
        </p:spPr>
      </p:pic>
    </p:spTree>
    <p:extLst>
      <p:ext uri="{BB962C8B-B14F-4D97-AF65-F5344CB8AC3E}">
        <p14:creationId xmlns:p14="http://schemas.microsoft.com/office/powerpoint/2010/main" val="5271176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1: Starting Chromeleon 7.2 workstation </a:t>
            </a:r>
          </a:p>
        </p:txBody>
      </p:sp>
      <p:sp>
        <p:nvSpPr>
          <p:cNvPr id="5" name="Text Placeholder 4"/>
          <p:cNvSpPr>
            <a:spLocks noGrp="1"/>
          </p:cNvSpPr>
          <p:nvPr>
            <p:ph type="body" sz="quarter" idx="10"/>
          </p:nvPr>
        </p:nvSpPr>
        <p:spPr/>
        <p:txBody>
          <a:bodyPr/>
          <a:lstStyle/>
          <a:p>
            <a:r>
              <a:rPr lang="en-US" b="1" dirty="0"/>
              <a:t>Module 1: Starting Chromeleon 7.2 workstation </a:t>
            </a:r>
          </a:p>
        </p:txBody>
      </p:sp>
    </p:spTree>
    <p:extLst>
      <p:ext uri="{BB962C8B-B14F-4D97-AF65-F5344CB8AC3E}">
        <p14:creationId xmlns:p14="http://schemas.microsoft.com/office/powerpoint/2010/main" val="232780355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4737184"/>
            <a:ext cx="12188952" cy="1554268"/>
          </a:xfrm>
        </p:spPr>
        <p:txBody>
          <a:bodyPr>
            <a:spAutoFit/>
          </a:bodyPr>
          <a:lstStyle/>
          <a:p>
            <a:pPr algn="just"/>
            <a:r>
              <a:rPr lang="en-US" sz="1800" dirty="0"/>
              <a:t>If you have the additional Compliance Tools license, click the “Compliance Tools” option. </a:t>
            </a:r>
          </a:p>
          <a:p>
            <a:pPr lvl="1" algn="just"/>
            <a:r>
              <a:rPr lang="en-US" sz="1600" dirty="0"/>
              <a:t>This enables user management, client locking, versioning of data objects, and data audit trails.</a:t>
            </a:r>
          </a:p>
          <a:p>
            <a:pPr algn="just"/>
            <a:r>
              <a:rPr lang="en-US" sz="1800" b="1" u="sng" dirty="0">
                <a:solidFill>
                  <a:srgbClr val="FF0000"/>
                </a:solidFill>
              </a:rPr>
              <a:t>NOTE</a:t>
            </a:r>
            <a:r>
              <a:rPr lang="en-US" sz="1800" b="1" dirty="0"/>
              <a:t>: </a:t>
            </a:r>
            <a:r>
              <a:rPr lang="en-US" sz="1800" dirty="0"/>
              <a:t>While Chromeleon allows you to track changes to data with the implementation of the Compliance Tools license by saving different “versions”, these “versions” are not copies of the data.</a:t>
            </a:r>
          </a:p>
        </p:txBody>
      </p:sp>
      <p:sp>
        <p:nvSpPr>
          <p:cNvPr id="3" name="Title 2"/>
          <p:cNvSpPr>
            <a:spLocks noGrp="1"/>
          </p:cNvSpPr>
          <p:nvPr>
            <p:ph type="title"/>
          </p:nvPr>
        </p:nvSpPr>
        <p:spPr/>
        <p:txBody>
          <a:bodyPr/>
          <a:lstStyle/>
          <a:p>
            <a:r>
              <a:rPr lang="en-US" dirty="0"/>
              <a:t>Client Licenses: Compliance Tools license</a:t>
            </a:r>
          </a:p>
        </p:txBody>
      </p:sp>
      <p:pic>
        <p:nvPicPr>
          <p:cNvPr id="8" name="Content Placeholder 7"/>
          <p:cNvPicPr>
            <a:picLocks noGrp="1" noChangeAspect="1"/>
          </p:cNvPicPr>
          <p:nvPr>
            <p:ph sz="half" idx="1"/>
          </p:nvPr>
        </p:nvPicPr>
        <p:blipFill rotWithShape="1">
          <a:blip r:embed="rId2"/>
          <a:srcRect b="18981"/>
          <a:stretch/>
        </p:blipFill>
        <p:spPr>
          <a:xfrm>
            <a:off x="353568" y="640080"/>
            <a:ext cx="11484864" cy="3815885"/>
          </a:xfrm>
          <a:prstGeom prst="rect">
            <a:avLst/>
          </a:prstGeom>
          <a:ln w="28575">
            <a:solidFill>
              <a:schemeClr val="accent1"/>
            </a:solidFill>
          </a:ln>
        </p:spPr>
      </p:pic>
      <p:sp>
        <p:nvSpPr>
          <p:cNvPr id="7" name="Rectangle 6"/>
          <p:cNvSpPr/>
          <p:nvPr/>
        </p:nvSpPr>
        <p:spPr bwMode="auto">
          <a:xfrm>
            <a:off x="7145082" y="1643723"/>
            <a:ext cx="703517" cy="62322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05813823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4891073"/>
            <a:ext cx="12188952" cy="1400379"/>
          </a:xfrm>
        </p:spPr>
        <p:txBody>
          <a:bodyPr>
            <a:spAutoFit/>
          </a:bodyPr>
          <a:lstStyle/>
          <a:p>
            <a:pPr algn="just"/>
            <a:r>
              <a:rPr lang="en-US" sz="1800" b="1" u="sng" dirty="0">
                <a:solidFill>
                  <a:srgbClr val="FF0000"/>
                </a:solidFill>
              </a:rPr>
              <a:t>NOTE</a:t>
            </a:r>
            <a:r>
              <a:rPr lang="en-US" sz="1800" b="1" dirty="0"/>
              <a:t>: </a:t>
            </a:r>
            <a:r>
              <a:rPr lang="en-US" sz="1800" dirty="0"/>
              <a:t>Spreadsheet cells have the capability of performing Excel‐type functions such as </a:t>
            </a:r>
            <a:r>
              <a:rPr lang="en-US" sz="1800" i="1" dirty="0"/>
              <a:t>IF/THEN</a:t>
            </a:r>
            <a:r>
              <a:rPr lang="en-US" sz="1800" dirty="0"/>
              <a:t>, </a:t>
            </a:r>
            <a:r>
              <a:rPr lang="en-US" sz="1800" i="1" dirty="0"/>
              <a:t>AVERAGE</a:t>
            </a:r>
            <a:r>
              <a:rPr lang="en-US" sz="1800" dirty="0"/>
              <a:t>, </a:t>
            </a:r>
            <a:r>
              <a:rPr lang="en-US" sz="1800" i="1" dirty="0"/>
              <a:t>STDEV</a:t>
            </a:r>
            <a:r>
              <a:rPr lang="en-US" sz="1800" dirty="0"/>
              <a:t>, and more.</a:t>
            </a:r>
          </a:p>
          <a:p>
            <a:pPr algn="just"/>
            <a:r>
              <a:rPr lang="en-US" sz="1800" dirty="0"/>
              <a:t>However, this requires the </a:t>
            </a:r>
            <a:r>
              <a:rPr lang="en-US" sz="1800" b="1" dirty="0">
                <a:solidFill>
                  <a:schemeClr val="accent1">
                    <a:lumMod val="50000"/>
                  </a:schemeClr>
                </a:solidFill>
              </a:rPr>
              <a:t>Report Designer Pro license</a:t>
            </a:r>
            <a:r>
              <a:rPr lang="en-US" sz="1800" dirty="0"/>
              <a:t>. Newer versions of Chromeleon 7.2 (SR6 and later) all come with this license.</a:t>
            </a:r>
          </a:p>
        </p:txBody>
      </p:sp>
      <p:sp>
        <p:nvSpPr>
          <p:cNvPr id="3" name="Title 2"/>
          <p:cNvSpPr>
            <a:spLocks noGrp="1"/>
          </p:cNvSpPr>
          <p:nvPr>
            <p:ph type="title"/>
          </p:nvPr>
        </p:nvSpPr>
        <p:spPr/>
        <p:txBody>
          <a:bodyPr/>
          <a:lstStyle/>
          <a:p>
            <a:r>
              <a:rPr lang="en-US" dirty="0"/>
              <a:t>Client Licenses: Report Design Pro license</a:t>
            </a:r>
          </a:p>
        </p:txBody>
      </p:sp>
      <p:pic>
        <p:nvPicPr>
          <p:cNvPr id="8" name="Content Placeholder 7"/>
          <p:cNvPicPr>
            <a:picLocks noGrp="1" noChangeAspect="1"/>
          </p:cNvPicPr>
          <p:nvPr>
            <p:ph sz="half" idx="1"/>
          </p:nvPr>
        </p:nvPicPr>
        <p:blipFill rotWithShape="1">
          <a:blip r:embed="rId2"/>
          <a:srcRect b="18981"/>
          <a:stretch/>
        </p:blipFill>
        <p:spPr>
          <a:xfrm>
            <a:off x="353568" y="640080"/>
            <a:ext cx="11484864" cy="3815899"/>
          </a:xfrm>
          <a:prstGeom prst="rect">
            <a:avLst/>
          </a:prstGeom>
          <a:ln w="28575">
            <a:solidFill>
              <a:schemeClr val="accent1"/>
            </a:solidFill>
          </a:ln>
        </p:spPr>
      </p:pic>
      <p:sp>
        <p:nvSpPr>
          <p:cNvPr id="7" name="Rectangle 6"/>
          <p:cNvSpPr/>
          <p:nvPr/>
        </p:nvSpPr>
        <p:spPr bwMode="auto">
          <a:xfrm>
            <a:off x="7857425" y="1628221"/>
            <a:ext cx="724600" cy="638729"/>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7134128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4837089"/>
            <a:ext cx="12188952" cy="1463040"/>
          </a:xfrm>
        </p:spPr>
        <p:txBody>
          <a:bodyPr>
            <a:spAutoFit/>
          </a:bodyPr>
          <a:lstStyle/>
          <a:p>
            <a:pPr algn="just"/>
            <a:r>
              <a:rPr lang="en-US" sz="1800" dirty="0"/>
              <a:t>Clicking the “Instrument Controller Licenses” option in the left pane allows you to see the number of Instrument Controller Licenses being used.</a:t>
            </a:r>
          </a:p>
          <a:p>
            <a:pPr algn="just"/>
            <a:r>
              <a:rPr lang="en-US" sz="1800" b="1" u="sng" dirty="0">
                <a:solidFill>
                  <a:srgbClr val="FF0000"/>
                </a:solidFill>
              </a:rPr>
              <a:t>NOTE</a:t>
            </a:r>
            <a:r>
              <a:rPr lang="en-US" sz="1800" b="1" dirty="0"/>
              <a:t>: </a:t>
            </a:r>
            <a:r>
              <a:rPr lang="en-US" sz="1800" dirty="0"/>
              <a:t>Checking the “LC-MS Data Acquisition” option is required for operation of an MSQ, TSQ Endura / </a:t>
            </a:r>
            <a:r>
              <a:rPr lang="en-US" sz="1800" dirty="0" err="1"/>
              <a:t>Quantiva</a:t>
            </a:r>
            <a:r>
              <a:rPr lang="en-US" sz="1800" dirty="0"/>
              <a:t> or Exactive MS driver.</a:t>
            </a:r>
          </a:p>
        </p:txBody>
      </p:sp>
      <p:sp>
        <p:nvSpPr>
          <p:cNvPr id="3" name="Title 2"/>
          <p:cNvSpPr>
            <a:spLocks noGrp="1"/>
          </p:cNvSpPr>
          <p:nvPr>
            <p:ph type="title"/>
          </p:nvPr>
        </p:nvSpPr>
        <p:spPr/>
        <p:txBody>
          <a:bodyPr/>
          <a:lstStyle/>
          <a:p>
            <a:r>
              <a:rPr lang="en-US" dirty="0"/>
              <a:t>Instrument Controller Licenses: LC-MS Data Acquisition</a:t>
            </a:r>
          </a:p>
        </p:txBody>
      </p:sp>
      <p:pic>
        <p:nvPicPr>
          <p:cNvPr id="4" name="Content Placeholder 3"/>
          <p:cNvPicPr>
            <a:picLocks noGrp="1" noChangeAspect="1"/>
          </p:cNvPicPr>
          <p:nvPr>
            <p:ph sz="half" idx="1"/>
          </p:nvPr>
        </p:nvPicPr>
        <p:blipFill>
          <a:blip r:embed="rId2"/>
          <a:stretch>
            <a:fillRect/>
          </a:stretch>
        </p:blipFill>
        <p:spPr>
          <a:xfrm>
            <a:off x="1105472" y="640081"/>
            <a:ext cx="9981057" cy="4093178"/>
          </a:xfrm>
          <a:prstGeom prst="rect">
            <a:avLst/>
          </a:prstGeom>
          <a:ln w="28575">
            <a:solidFill>
              <a:schemeClr val="accent1"/>
            </a:solidFill>
          </a:ln>
        </p:spPr>
      </p:pic>
      <p:sp>
        <p:nvSpPr>
          <p:cNvPr id="10" name="Rectangle 9"/>
          <p:cNvSpPr/>
          <p:nvPr/>
        </p:nvSpPr>
        <p:spPr bwMode="auto">
          <a:xfrm>
            <a:off x="8355520" y="1507609"/>
            <a:ext cx="607505" cy="711716"/>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70921278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4253"/>
            <a:ext cx="12188952" cy="457200"/>
          </a:xfrm>
        </p:spPr>
        <p:txBody>
          <a:bodyPr>
            <a:spAutoFit/>
          </a:bodyPr>
          <a:lstStyle/>
          <a:p>
            <a:pPr algn="just"/>
            <a:r>
              <a:rPr lang="en-US" sz="1800" dirty="0"/>
              <a:t>Select “3D Data Acquisition” to enable recording of 3D data e.g. UV data for an instrument controller. </a:t>
            </a:r>
          </a:p>
        </p:txBody>
      </p:sp>
      <p:sp>
        <p:nvSpPr>
          <p:cNvPr id="3" name="Title 2"/>
          <p:cNvSpPr>
            <a:spLocks noGrp="1"/>
          </p:cNvSpPr>
          <p:nvPr>
            <p:ph type="title"/>
          </p:nvPr>
        </p:nvSpPr>
        <p:spPr/>
        <p:txBody>
          <a:bodyPr/>
          <a:lstStyle/>
          <a:p>
            <a:r>
              <a:rPr lang="en-US" dirty="0"/>
              <a:t>Instrument Controller Licenses: 3D Data Acquisition</a:t>
            </a:r>
          </a:p>
        </p:txBody>
      </p:sp>
      <p:pic>
        <p:nvPicPr>
          <p:cNvPr id="7" name="Content Placeholder 3"/>
          <p:cNvPicPr>
            <a:picLocks noGrp="1" noChangeAspect="1"/>
          </p:cNvPicPr>
          <p:nvPr>
            <p:ph sz="half" idx="1"/>
          </p:nvPr>
        </p:nvPicPr>
        <p:blipFill>
          <a:blip r:embed="rId2"/>
          <a:stretch>
            <a:fillRect/>
          </a:stretch>
        </p:blipFill>
        <p:spPr>
          <a:xfrm>
            <a:off x="353568" y="640080"/>
            <a:ext cx="11484864" cy="4709881"/>
          </a:xfrm>
          <a:prstGeom prst="rect">
            <a:avLst/>
          </a:prstGeom>
          <a:ln w="28575">
            <a:solidFill>
              <a:schemeClr val="accent1"/>
            </a:solidFill>
          </a:ln>
        </p:spPr>
      </p:pic>
      <p:sp>
        <p:nvSpPr>
          <p:cNvPr id="10" name="Rectangle 9"/>
          <p:cNvSpPr/>
          <p:nvPr/>
        </p:nvSpPr>
        <p:spPr bwMode="auto">
          <a:xfrm>
            <a:off x="7226765" y="1639664"/>
            <a:ext cx="707560" cy="83683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62468899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3548253"/>
            <a:ext cx="12188952" cy="2743200"/>
          </a:xfrm>
        </p:spPr>
        <p:txBody>
          <a:bodyPr>
            <a:spAutoFit/>
          </a:bodyPr>
          <a:lstStyle/>
          <a:p>
            <a:pPr algn="just"/>
            <a:r>
              <a:rPr lang="en-US" sz="1800" dirty="0"/>
              <a:t>If an instrument controller is running, its current license status is shown in the </a:t>
            </a:r>
            <a:r>
              <a:rPr lang="en-US" sz="1800" b="1" dirty="0">
                <a:solidFill>
                  <a:schemeClr val="accent1">
                    <a:lumMod val="50000"/>
                  </a:schemeClr>
                </a:solidFill>
              </a:rPr>
              <a:t>Status</a:t>
            </a:r>
            <a:r>
              <a:rPr lang="en-US" sz="1800" dirty="0"/>
              <a:t> column. If the instrument controller is offline, the last known status is shown.</a:t>
            </a:r>
          </a:p>
          <a:p>
            <a:pPr lvl="1" algn="just"/>
            <a:r>
              <a:rPr lang="en-US" sz="1600" b="1" dirty="0">
                <a:solidFill>
                  <a:srgbClr val="00FF00"/>
                </a:solidFill>
              </a:rPr>
              <a:t>OK</a:t>
            </a:r>
            <a:r>
              <a:rPr lang="en-US" sz="1600" dirty="0"/>
              <a:t> (green color): The license configuration matches the requirements of the instrument controller.</a:t>
            </a:r>
          </a:p>
          <a:p>
            <a:pPr lvl="1" algn="just"/>
            <a:r>
              <a:rPr lang="en-US" sz="1600" b="1" dirty="0">
                <a:solidFill>
                  <a:srgbClr val="FFFF00"/>
                </a:solidFill>
              </a:rPr>
              <a:t>New</a:t>
            </a:r>
            <a:r>
              <a:rPr lang="en-US" sz="1600" dirty="0"/>
              <a:t> (yellow color): No licenses have been configured for the instrument controller yet.</a:t>
            </a:r>
          </a:p>
          <a:p>
            <a:pPr lvl="1" algn="just"/>
            <a:r>
              <a:rPr lang="en-US" sz="1600" b="1" dirty="0">
                <a:solidFill>
                  <a:srgbClr val="FF0000"/>
                </a:solidFill>
              </a:rPr>
              <a:t>Update</a:t>
            </a:r>
            <a:r>
              <a:rPr lang="en-US" sz="1600" dirty="0"/>
              <a:t> (red color): There is a mismatch between the license configuration and the requirements of the instrument controller. </a:t>
            </a:r>
          </a:p>
          <a:p>
            <a:pPr algn="just"/>
            <a:r>
              <a:rPr lang="en-US" sz="1800" dirty="0"/>
              <a:t>You may have to update your Chromeleon license to fully support the instrument controller's requirements.</a:t>
            </a:r>
          </a:p>
          <a:p>
            <a:pPr algn="just"/>
            <a:r>
              <a:rPr lang="en-US" sz="1800" dirty="0"/>
              <a:t>If the status is unknown, the status field remains empty.</a:t>
            </a:r>
          </a:p>
        </p:txBody>
      </p:sp>
      <p:sp>
        <p:nvSpPr>
          <p:cNvPr id="3" name="Title 2"/>
          <p:cNvSpPr>
            <a:spLocks noGrp="1"/>
          </p:cNvSpPr>
          <p:nvPr>
            <p:ph type="title"/>
          </p:nvPr>
        </p:nvSpPr>
        <p:spPr/>
        <p:txBody>
          <a:bodyPr/>
          <a:lstStyle/>
          <a:p>
            <a:r>
              <a:rPr lang="en-US" dirty="0"/>
              <a:t>Instrument Controller License Status</a:t>
            </a:r>
          </a:p>
        </p:txBody>
      </p:sp>
      <p:pic>
        <p:nvPicPr>
          <p:cNvPr id="7" name="Content Placeholder 3"/>
          <p:cNvPicPr>
            <a:picLocks noGrp="1" noChangeAspect="1"/>
          </p:cNvPicPr>
          <p:nvPr>
            <p:ph sz="half" idx="1"/>
          </p:nvPr>
        </p:nvPicPr>
        <p:blipFill rotWithShape="1">
          <a:blip r:embed="rId2"/>
          <a:srcRect b="52624"/>
          <a:stretch/>
        </p:blipFill>
        <p:spPr>
          <a:xfrm>
            <a:off x="353568" y="640080"/>
            <a:ext cx="11484864" cy="2231362"/>
          </a:xfrm>
          <a:prstGeom prst="rect">
            <a:avLst/>
          </a:prstGeom>
          <a:ln w="28575">
            <a:solidFill>
              <a:schemeClr val="accent1"/>
            </a:solidFill>
          </a:ln>
        </p:spPr>
      </p:pic>
      <p:sp>
        <p:nvSpPr>
          <p:cNvPr id="10" name="Rectangle 9"/>
          <p:cNvSpPr/>
          <p:nvPr/>
        </p:nvSpPr>
        <p:spPr bwMode="auto">
          <a:xfrm>
            <a:off x="4317760" y="1639398"/>
            <a:ext cx="730489" cy="63707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2638619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Instrument Class 1, 2 &amp; 3</a:t>
            </a:r>
          </a:p>
        </p:txBody>
      </p:sp>
      <p:pic>
        <p:nvPicPr>
          <p:cNvPr id="8" name="Content Placeholder 7"/>
          <p:cNvPicPr>
            <a:picLocks noGrp="1" noChangeAspect="1"/>
          </p:cNvPicPr>
          <p:nvPr>
            <p:ph sz="half" idx="1"/>
          </p:nvPr>
        </p:nvPicPr>
        <p:blipFill rotWithShape="1">
          <a:blip r:embed="rId2"/>
          <a:srcRect l="13051" t="1816" r="56746" b="76850"/>
          <a:stretch/>
        </p:blipFill>
        <p:spPr>
          <a:xfrm>
            <a:off x="441279" y="640079"/>
            <a:ext cx="4572000" cy="1762673"/>
          </a:xfrm>
          <a:prstGeom prst="rect">
            <a:avLst/>
          </a:prstGeom>
          <a:ln w="28575">
            <a:solidFill>
              <a:schemeClr val="accent1"/>
            </a:solidFill>
          </a:ln>
        </p:spPr>
      </p:pic>
      <p:sp>
        <p:nvSpPr>
          <p:cNvPr id="5" name="Content Placeholder 4"/>
          <p:cNvSpPr>
            <a:spLocks noGrp="1"/>
          </p:cNvSpPr>
          <p:nvPr>
            <p:ph sz="half" idx="10"/>
          </p:nvPr>
        </p:nvSpPr>
        <p:spPr>
          <a:xfrm>
            <a:off x="3048" y="4190744"/>
            <a:ext cx="12188952" cy="2103120"/>
          </a:xfrm>
        </p:spPr>
        <p:txBody>
          <a:bodyPr>
            <a:spAutoFit/>
          </a:bodyPr>
          <a:lstStyle/>
          <a:p>
            <a:pPr algn="just"/>
            <a:r>
              <a:rPr lang="en-US" sz="1800" b="1" u="sng" dirty="0">
                <a:solidFill>
                  <a:srgbClr val="FF0000"/>
                </a:solidFill>
              </a:rPr>
              <a:t>NOTE</a:t>
            </a:r>
            <a:r>
              <a:rPr lang="en-US" sz="1800" b="1" dirty="0"/>
              <a:t>: </a:t>
            </a:r>
            <a:r>
              <a:rPr lang="en-US" sz="1800" dirty="0"/>
              <a:t>There are three Instrument Classes (each one can control a different number of instruments).</a:t>
            </a:r>
          </a:p>
          <a:p>
            <a:pPr algn="just"/>
            <a:r>
              <a:rPr lang="en-US" sz="1800" dirty="0"/>
              <a:t>All </a:t>
            </a:r>
            <a:r>
              <a:rPr lang="en-US" sz="1800" dirty="0" err="1"/>
              <a:t>Thermo</a:t>
            </a:r>
            <a:r>
              <a:rPr lang="en-US" sz="1800" dirty="0"/>
              <a:t> Scientific and </a:t>
            </a:r>
            <a:r>
              <a:rPr lang="en-US" sz="1800" dirty="0" err="1"/>
              <a:t>Dionex</a:t>
            </a:r>
            <a:r>
              <a:rPr lang="en-US" sz="1800" dirty="0"/>
              <a:t> IC, LC, and GC instruments, including ESA and LC </a:t>
            </a:r>
            <a:r>
              <a:rPr lang="en-US" sz="1800" dirty="0" err="1"/>
              <a:t>Packings</a:t>
            </a:r>
            <a:r>
              <a:rPr lang="en-US" sz="1800" dirty="0"/>
              <a:t> modules, can be controlled with an </a:t>
            </a:r>
            <a:r>
              <a:rPr lang="en-US" sz="1800" b="1" dirty="0">
                <a:solidFill>
                  <a:schemeClr val="accent1">
                    <a:lumMod val="50000"/>
                  </a:schemeClr>
                </a:solidFill>
              </a:rPr>
              <a:t>Instrument Class 1</a:t>
            </a:r>
            <a:r>
              <a:rPr lang="en-US" sz="1800" dirty="0">
                <a:solidFill>
                  <a:schemeClr val="accent1">
                    <a:lumMod val="50000"/>
                  </a:schemeClr>
                </a:solidFill>
              </a:rPr>
              <a:t> </a:t>
            </a:r>
            <a:r>
              <a:rPr lang="en-US" sz="1800" dirty="0"/>
              <a:t>license.</a:t>
            </a:r>
          </a:p>
          <a:p>
            <a:pPr algn="just"/>
            <a:r>
              <a:rPr lang="en-US" sz="1800" dirty="0"/>
              <a:t>All third-party GC systems can be controlled with an </a:t>
            </a:r>
            <a:r>
              <a:rPr lang="en-US" sz="1800" b="1" dirty="0">
                <a:solidFill>
                  <a:schemeClr val="accent1">
                    <a:lumMod val="50000"/>
                  </a:schemeClr>
                </a:solidFill>
              </a:rPr>
              <a:t>Instrument Class 2</a:t>
            </a:r>
            <a:r>
              <a:rPr lang="en-US" sz="1800" dirty="0">
                <a:solidFill>
                  <a:schemeClr val="accent1">
                    <a:lumMod val="50000"/>
                  </a:schemeClr>
                </a:solidFill>
              </a:rPr>
              <a:t> </a:t>
            </a:r>
            <a:r>
              <a:rPr lang="en-US" sz="1800" dirty="0"/>
              <a:t>license.</a:t>
            </a:r>
          </a:p>
          <a:p>
            <a:pPr algn="just"/>
            <a:r>
              <a:rPr lang="en-US" sz="1800" dirty="0"/>
              <a:t>All third-party LC systems can be controlled with an </a:t>
            </a:r>
            <a:r>
              <a:rPr lang="en-US" sz="1800" b="1" dirty="0">
                <a:solidFill>
                  <a:schemeClr val="accent1">
                    <a:lumMod val="50000"/>
                  </a:schemeClr>
                </a:solidFill>
              </a:rPr>
              <a:t>Instrument Class 3</a:t>
            </a:r>
            <a:r>
              <a:rPr lang="en-US" sz="1800" dirty="0">
                <a:solidFill>
                  <a:schemeClr val="accent1">
                    <a:lumMod val="50000"/>
                  </a:schemeClr>
                </a:solidFill>
              </a:rPr>
              <a:t> </a:t>
            </a:r>
            <a:r>
              <a:rPr lang="en-US" sz="1800" dirty="0"/>
              <a:t>license.</a:t>
            </a:r>
          </a:p>
          <a:p>
            <a:pPr lvl="1" algn="just"/>
            <a:r>
              <a:rPr lang="en-US" sz="1600" dirty="0"/>
              <a:t>Class 3 licenses can control Class 2 &amp; Class 1 instruments, while Class 2 licenses can control Class 1 instruments.</a:t>
            </a:r>
          </a:p>
        </p:txBody>
      </p:sp>
      <p:pic>
        <p:nvPicPr>
          <p:cNvPr id="6" name="Content Placeholder 5"/>
          <p:cNvPicPr>
            <a:picLocks noGrp="1" noChangeAspect="1"/>
          </p:cNvPicPr>
          <p:nvPr>
            <p:ph sz="half" idx="13"/>
          </p:nvPr>
        </p:nvPicPr>
        <p:blipFill rotWithShape="1">
          <a:blip r:embed="rId3"/>
          <a:srcRect l="13055" t="1818" r="56742" b="77775"/>
          <a:stretch/>
        </p:blipFill>
        <p:spPr>
          <a:xfrm>
            <a:off x="3810000" y="1690582"/>
            <a:ext cx="4572000" cy="1686219"/>
          </a:xfrm>
          <a:prstGeom prst="rect">
            <a:avLst/>
          </a:prstGeom>
          <a:ln w="28575">
            <a:solidFill>
              <a:schemeClr val="accent1"/>
            </a:solidFill>
          </a:ln>
        </p:spPr>
      </p:pic>
      <p:pic>
        <p:nvPicPr>
          <p:cNvPr id="7" name="Content Placeholder 6"/>
          <p:cNvPicPr>
            <a:picLocks noGrp="1" noChangeAspect="1"/>
          </p:cNvPicPr>
          <p:nvPr>
            <p:ph sz="half" idx="14"/>
          </p:nvPr>
        </p:nvPicPr>
        <p:blipFill rotWithShape="1">
          <a:blip r:embed="rId4"/>
          <a:srcRect l="12983" t="2150" r="52589" b="78929"/>
          <a:stretch/>
        </p:blipFill>
        <p:spPr>
          <a:xfrm>
            <a:off x="7178721" y="2695831"/>
            <a:ext cx="4572000" cy="1371490"/>
          </a:xfrm>
          <a:prstGeom prst="rect">
            <a:avLst/>
          </a:prstGeom>
          <a:ln w="28575">
            <a:solidFill>
              <a:schemeClr val="accent1"/>
            </a:solidFill>
          </a:ln>
        </p:spPr>
      </p:pic>
    </p:spTree>
    <p:extLst>
      <p:ext uri="{BB962C8B-B14F-4D97-AF65-F5344CB8AC3E}">
        <p14:creationId xmlns:p14="http://schemas.microsoft.com/office/powerpoint/2010/main" val="326715621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651352"/>
            <a:ext cx="12188952" cy="1645920"/>
          </a:xfrm>
        </p:spPr>
        <p:txBody>
          <a:bodyPr>
            <a:spAutoFit/>
          </a:bodyPr>
          <a:lstStyle/>
          <a:p>
            <a:pPr algn="just"/>
            <a:r>
              <a:rPr lang="en-US" sz="1800" dirty="0"/>
              <a:t>The color of a cell indicates the license status:</a:t>
            </a:r>
          </a:p>
          <a:p>
            <a:pPr lvl="1" algn="just"/>
            <a:r>
              <a:rPr lang="en-US" sz="1600" dirty="0"/>
              <a:t>If more licenses are requested than can be granted, the related cell has a red background.</a:t>
            </a:r>
          </a:p>
          <a:p>
            <a:pPr lvl="1" algn="just"/>
            <a:r>
              <a:rPr lang="en-US" sz="1600" dirty="0"/>
              <a:t>If fewer licenses are requested than granted, the related cell has a yellow background.</a:t>
            </a:r>
          </a:p>
          <a:p>
            <a:pPr lvl="1" algn="just"/>
            <a:r>
              <a:rPr lang="en-US" sz="1600" dirty="0"/>
              <a:t>If the number of license features granted matches the number of licenses requested, the cell has a white background.</a:t>
            </a:r>
          </a:p>
        </p:txBody>
      </p:sp>
      <p:sp>
        <p:nvSpPr>
          <p:cNvPr id="3" name="Title 2"/>
          <p:cNvSpPr>
            <a:spLocks noGrp="1"/>
          </p:cNvSpPr>
          <p:nvPr>
            <p:ph type="title"/>
          </p:nvPr>
        </p:nvSpPr>
        <p:spPr/>
        <p:txBody>
          <a:bodyPr/>
          <a:lstStyle/>
          <a:p>
            <a:r>
              <a:rPr lang="en-US" dirty="0"/>
              <a:t>Instrument Class 1, 2 &amp; 3 License Status</a:t>
            </a:r>
          </a:p>
        </p:txBody>
      </p:sp>
      <p:pic>
        <p:nvPicPr>
          <p:cNvPr id="7" name="Content Placeholder 6"/>
          <p:cNvPicPr>
            <a:picLocks noGrp="1" noChangeAspect="1"/>
          </p:cNvPicPr>
          <p:nvPr>
            <p:ph sz="half" idx="1"/>
          </p:nvPr>
        </p:nvPicPr>
        <p:blipFill rotWithShape="1">
          <a:blip r:embed="rId2"/>
          <a:srcRect r="44246" b="76005"/>
          <a:stretch/>
        </p:blipFill>
        <p:spPr>
          <a:xfrm>
            <a:off x="353568" y="640080"/>
            <a:ext cx="11484864" cy="2697878"/>
          </a:xfrm>
          <a:prstGeom prst="rect">
            <a:avLst/>
          </a:prstGeom>
          <a:ln w="28575">
            <a:solidFill>
              <a:schemeClr val="accent1"/>
            </a:solidFill>
          </a:ln>
        </p:spPr>
      </p:pic>
    </p:spTree>
    <p:extLst>
      <p:ext uri="{BB962C8B-B14F-4D97-AF65-F5344CB8AC3E}">
        <p14:creationId xmlns:p14="http://schemas.microsoft.com/office/powerpoint/2010/main" val="33265785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102733"/>
            <a:ext cx="12188952" cy="1188720"/>
          </a:xfrm>
        </p:spPr>
        <p:txBody>
          <a:bodyPr>
            <a:spAutoFit/>
          </a:bodyPr>
          <a:lstStyle/>
          <a:p>
            <a:pPr algn="just"/>
            <a:r>
              <a:rPr lang="en-US" sz="1800" dirty="0"/>
              <a:t>As stated previously, the number of instruments you can control is dependent on your license.</a:t>
            </a:r>
          </a:p>
          <a:p>
            <a:pPr algn="just"/>
            <a:r>
              <a:rPr lang="en-US" sz="1800" dirty="0"/>
              <a:t>To see the total number of Client or Instrument Controller licenses, select the “License Overview” option in the left pane.</a:t>
            </a:r>
          </a:p>
        </p:txBody>
      </p:sp>
      <p:sp>
        <p:nvSpPr>
          <p:cNvPr id="3" name="Title 2"/>
          <p:cNvSpPr>
            <a:spLocks noGrp="1"/>
          </p:cNvSpPr>
          <p:nvPr>
            <p:ph type="title"/>
          </p:nvPr>
        </p:nvSpPr>
        <p:spPr/>
        <p:txBody>
          <a:bodyPr/>
          <a:lstStyle/>
          <a:p>
            <a:r>
              <a:rPr lang="en-US" dirty="0"/>
              <a:t>License Overview</a:t>
            </a:r>
          </a:p>
        </p:txBody>
      </p:sp>
      <p:pic>
        <p:nvPicPr>
          <p:cNvPr id="4" name="Content Placeholder 3"/>
          <p:cNvPicPr>
            <a:picLocks noGrp="1" noChangeAspect="1"/>
          </p:cNvPicPr>
          <p:nvPr>
            <p:ph sz="half" idx="1"/>
          </p:nvPr>
        </p:nvPicPr>
        <p:blipFill>
          <a:blip r:embed="rId2"/>
          <a:stretch>
            <a:fillRect/>
          </a:stretch>
        </p:blipFill>
        <p:spPr>
          <a:xfrm>
            <a:off x="795338" y="640080"/>
            <a:ext cx="10601325" cy="4347546"/>
          </a:xfrm>
          <a:prstGeom prst="rect">
            <a:avLst/>
          </a:prstGeom>
          <a:ln w="28575">
            <a:solidFill>
              <a:schemeClr val="accent1"/>
            </a:solidFill>
          </a:ln>
        </p:spPr>
      </p:pic>
    </p:spTree>
    <p:extLst>
      <p:ext uri="{BB962C8B-B14F-4D97-AF65-F5344CB8AC3E}">
        <p14:creationId xmlns:p14="http://schemas.microsoft.com/office/powerpoint/2010/main" val="410230165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468555"/>
            <a:ext cx="12188952" cy="822960"/>
          </a:xfrm>
        </p:spPr>
        <p:txBody>
          <a:bodyPr/>
          <a:lstStyle/>
          <a:p>
            <a:pPr algn="just"/>
            <a:r>
              <a:rPr lang="en-US" sz="1800" dirty="0"/>
              <a:t>You can also create new Users. To do this:</a:t>
            </a:r>
          </a:p>
          <a:p>
            <a:pPr lvl="1" algn="just"/>
            <a:r>
              <a:rPr lang="en-US" sz="1600" dirty="0"/>
              <a:t>Go to Tools → Administration Console…</a:t>
            </a:r>
          </a:p>
          <a:p>
            <a:pPr algn="just"/>
            <a:endParaRPr lang="en-US" dirty="0"/>
          </a:p>
          <a:p>
            <a:pPr algn="just"/>
            <a:endParaRPr lang="en-US" dirty="0"/>
          </a:p>
        </p:txBody>
      </p:sp>
      <p:sp>
        <p:nvSpPr>
          <p:cNvPr id="3" name="Title 2"/>
          <p:cNvSpPr>
            <a:spLocks noGrp="1"/>
          </p:cNvSpPr>
          <p:nvPr>
            <p:ph type="title"/>
          </p:nvPr>
        </p:nvSpPr>
        <p:spPr/>
        <p:txBody>
          <a:bodyPr/>
          <a:lstStyle/>
          <a:p>
            <a:r>
              <a:rPr lang="en-US" dirty="0"/>
              <a:t>Creating Users</a:t>
            </a:r>
          </a:p>
        </p:txBody>
      </p:sp>
      <p:pic>
        <p:nvPicPr>
          <p:cNvPr id="6" name="Content Placeholder 5"/>
          <p:cNvPicPr>
            <a:picLocks noGrp="1" noChangeAspect="1"/>
          </p:cNvPicPr>
          <p:nvPr>
            <p:ph sz="half" idx="1"/>
          </p:nvPr>
        </p:nvPicPr>
        <p:blipFill>
          <a:blip r:embed="rId2"/>
          <a:stretch>
            <a:fillRect/>
          </a:stretch>
        </p:blipFill>
        <p:spPr>
          <a:xfrm>
            <a:off x="2805113" y="640080"/>
            <a:ext cx="6581775" cy="4707797"/>
          </a:xfrm>
          <a:prstGeom prst="rect">
            <a:avLst/>
          </a:prstGeom>
          <a:ln w="28575">
            <a:solidFill>
              <a:schemeClr val="accent1"/>
            </a:solidFill>
          </a:ln>
        </p:spPr>
      </p:pic>
    </p:spTree>
    <p:extLst>
      <p:ext uri="{BB962C8B-B14F-4D97-AF65-F5344CB8AC3E}">
        <p14:creationId xmlns:p14="http://schemas.microsoft.com/office/powerpoint/2010/main" val="176872865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Creating Users</a:t>
            </a:r>
          </a:p>
        </p:txBody>
      </p:sp>
      <p:pic>
        <p:nvPicPr>
          <p:cNvPr id="6" name="Content Placeholder 5"/>
          <p:cNvPicPr>
            <a:picLocks noGrp="1" noChangeAspect="1"/>
          </p:cNvPicPr>
          <p:nvPr>
            <p:ph sz="half" idx="1"/>
          </p:nvPr>
        </p:nvPicPr>
        <p:blipFill>
          <a:blip r:embed="rId2"/>
          <a:stretch>
            <a:fillRect/>
          </a:stretch>
        </p:blipFill>
        <p:spPr>
          <a:xfrm>
            <a:off x="1014716" y="640080"/>
            <a:ext cx="10162569" cy="4167616"/>
          </a:xfrm>
          <a:prstGeom prst="rect">
            <a:avLst/>
          </a:prstGeom>
          <a:ln w="28575">
            <a:solidFill>
              <a:schemeClr val="accent1"/>
            </a:solidFill>
          </a:ln>
        </p:spPr>
      </p:pic>
      <p:sp>
        <p:nvSpPr>
          <p:cNvPr id="5" name="Content Placeholder 4"/>
          <p:cNvSpPr>
            <a:spLocks noGrp="1"/>
          </p:cNvSpPr>
          <p:nvPr>
            <p:ph sz="half" idx="10"/>
          </p:nvPr>
        </p:nvSpPr>
        <p:spPr>
          <a:xfrm>
            <a:off x="3048" y="4922501"/>
            <a:ext cx="12188952" cy="1371600"/>
          </a:xfrm>
        </p:spPr>
        <p:txBody>
          <a:bodyPr>
            <a:spAutoFit/>
          </a:bodyPr>
          <a:lstStyle/>
          <a:p>
            <a:pPr algn="just"/>
            <a:r>
              <a:rPr lang="en-US" sz="1800" dirty="0"/>
              <a:t>In the pop-up window, select Global Policies in the left navigation pane, and User Mode (under the List of policies list).</a:t>
            </a:r>
          </a:p>
          <a:p>
            <a:pPr algn="just"/>
            <a:r>
              <a:rPr lang="en-US" sz="1800" dirty="0"/>
              <a:t>Check “Enable User Mode”. </a:t>
            </a:r>
          </a:p>
          <a:p>
            <a:pPr algn="just"/>
            <a:r>
              <a:rPr lang="en-US" sz="1800" dirty="0"/>
              <a:t>In the “Confirm Enable User Mode” window, input a User Name and Password.</a:t>
            </a:r>
          </a:p>
        </p:txBody>
      </p:sp>
    </p:spTree>
    <p:extLst>
      <p:ext uri="{BB962C8B-B14F-4D97-AF65-F5344CB8AC3E}">
        <p14:creationId xmlns:p14="http://schemas.microsoft.com/office/powerpoint/2010/main" val="4789053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Chromeleon 7.2 workstation</a:t>
            </a:r>
          </a:p>
        </p:txBody>
      </p:sp>
      <p:pic>
        <p:nvPicPr>
          <p:cNvPr id="3076" name="Picture 4" descr="Image result for chromeleon instrument controller mass spectromet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42846" y="640080"/>
            <a:ext cx="7117430" cy="4448395"/>
          </a:xfrm>
          <a:prstGeom prst="rect">
            <a:avLst/>
          </a:prstGeom>
          <a:noFill/>
          <a:ln w="28575">
            <a:solidFill>
              <a:schemeClr val="accent1"/>
            </a:solidFill>
          </a:ln>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0"/>
          </p:nvPr>
        </p:nvSpPr>
        <p:spPr>
          <a:xfrm>
            <a:off x="0" y="5569077"/>
            <a:ext cx="12191999" cy="728416"/>
          </a:xfrm>
          <a:prstGeom prst="rect">
            <a:avLst/>
          </a:prstGeom>
          <a:solidFill>
            <a:schemeClr val="accent1">
              <a:lumMod val="60000"/>
              <a:lumOff val="40000"/>
            </a:schemeClr>
          </a:solidFill>
          <a:ln>
            <a:solidFill>
              <a:schemeClr val="accent1">
                <a:lumMod val="60000"/>
                <a:lumOff val="40000"/>
              </a:schemeClr>
            </a:solidFill>
          </a:ln>
          <a:effectLst/>
        </p:spPr>
        <p:txBody>
          <a:bodyPr vert="horz" wrap="square" anchor="t" anchorCtr="0">
            <a:spAutoFit/>
          </a:bodyPr>
          <a:lstStyle/>
          <a:p>
            <a:pPr algn="just"/>
            <a:r>
              <a:rPr lang="en-US" sz="2000" dirty="0"/>
              <a:t>Since the </a:t>
            </a:r>
            <a:r>
              <a:rPr lang="en-US" sz="2000" b="1" dirty="0">
                <a:solidFill>
                  <a:schemeClr val="accent1">
                    <a:lumMod val="50000"/>
                  </a:schemeClr>
                </a:solidFill>
              </a:rPr>
              <a:t>Client</a:t>
            </a:r>
            <a:r>
              <a:rPr lang="en-US" sz="2000" b="1" dirty="0">
                <a:solidFill>
                  <a:srgbClr val="FF0000"/>
                </a:solidFill>
              </a:rPr>
              <a:t> </a:t>
            </a:r>
            <a:r>
              <a:rPr lang="en-US" sz="2000" dirty="0"/>
              <a:t>and the </a:t>
            </a:r>
            <a:r>
              <a:rPr lang="en-US" sz="2000" b="1" dirty="0">
                <a:solidFill>
                  <a:schemeClr val="accent1">
                    <a:lumMod val="50000"/>
                  </a:schemeClr>
                </a:solidFill>
              </a:rPr>
              <a:t>Server (Instrument Controller) </a:t>
            </a:r>
            <a:r>
              <a:rPr lang="en-US" sz="2000" dirty="0"/>
              <a:t>are independent programs they must be started separately.</a:t>
            </a:r>
          </a:p>
        </p:txBody>
      </p:sp>
      <p:pic>
        <p:nvPicPr>
          <p:cNvPr id="13314" name="Picture 2" descr="Résultat de recherche d'images pour &quot;vanquish altis&quot;">
            <a:extLst>
              <a:ext uri="{FF2B5EF4-FFF2-40B4-BE49-F238E27FC236}">
                <a16:creationId xmlns:a16="http://schemas.microsoft.com/office/drawing/2014/main" id="{CFDA4579-1A70-416A-9A26-1ED0683F754C}"/>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7426530" y="640080"/>
            <a:ext cx="4633413" cy="4448394"/>
          </a:xfrm>
          <a:prstGeom prst="rect">
            <a:avLst/>
          </a:prstGeom>
          <a:noFill/>
          <a:ln w="28575">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8582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Scheduling Tasks</a:t>
            </a:r>
          </a:p>
        </p:txBody>
      </p:sp>
      <p:pic>
        <p:nvPicPr>
          <p:cNvPr id="6" name="Content Placeholder 5"/>
          <p:cNvPicPr>
            <a:picLocks noGrp="1" noChangeAspect="1"/>
          </p:cNvPicPr>
          <p:nvPr>
            <p:ph sz="half" idx="10"/>
          </p:nvPr>
        </p:nvPicPr>
        <p:blipFill>
          <a:blip r:embed="rId2"/>
          <a:stretch>
            <a:fillRect/>
          </a:stretch>
        </p:blipFill>
        <p:spPr>
          <a:xfrm>
            <a:off x="1464511" y="640079"/>
            <a:ext cx="9262979" cy="3270181"/>
          </a:xfrm>
          <a:prstGeom prst="rect">
            <a:avLst/>
          </a:prstGeom>
          <a:ln w="28575">
            <a:solidFill>
              <a:schemeClr val="accent1"/>
            </a:solidFill>
          </a:ln>
        </p:spPr>
      </p:pic>
      <p:sp>
        <p:nvSpPr>
          <p:cNvPr id="5" name="Content Placeholder 4"/>
          <p:cNvSpPr>
            <a:spLocks noGrp="1"/>
          </p:cNvSpPr>
          <p:nvPr>
            <p:ph sz="half" idx="13"/>
          </p:nvPr>
        </p:nvSpPr>
        <p:spPr>
          <a:xfrm>
            <a:off x="0" y="5201073"/>
            <a:ext cx="12188952" cy="1097280"/>
          </a:xfrm>
        </p:spPr>
        <p:txBody>
          <a:bodyPr>
            <a:spAutoFit/>
          </a:bodyPr>
          <a:lstStyle/>
          <a:p>
            <a:pPr algn="just"/>
            <a:r>
              <a:rPr lang="en-US" sz="1800" dirty="0"/>
              <a:t>We can schedule Administrative tasks by going to Tools → Administration Console…</a:t>
            </a:r>
          </a:p>
          <a:p>
            <a:pPr algn="just"/>
            <a:r>
              <a:rPr lang="en-US" sz="1800" dirty="0"/>
              <a:t>In the pop-up window, select Scheduler in the left navigation pane.</a:t>
            </a:r>
          </a:p>
          <a:p>
            <a:pPr lvl="1" algn="just"/>
            <a:r>
              <a:rPr lang="en-US" sz="1600" dirty="0"/>
              <a:t>We can schedule a task such as backing up data either to another computer/server that has Chromeleon installed on it or locally.</a:t>
            </a:r>
          </a:p>
        </p:txBody>
      </p:sp>
    </p:spTree>
    <p:extLst>
      <p:ext uri="{BB962C8B-B14F-4D97-AF65-F5344CB8AC3E}">
        <p14:creationId xmlns:p14="http://schemas.microsoft.com/office/powerpoint/2010/main" val="193058968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Scheduling Data Backup</a:t>
            </a:r>
          </a:p>
        </p:txBody>
      </p:sp>
      <p:pic>
        <p:nvPicPr>
          <p:cNvPr id="4" name="Content Placeholder 3"/>
          <p:cNvPicPr>
            <a:picLocks noGrp="1" noChangeAspect="1"/>
          </p:cNvPicPr>
          <p:nvPr>
            <p:ph sz="half" idx="1"/>
          </p:nvPr>
        </p:nvPicPr>
        <p:blipFill>
          <a:blip r:embed="rId2"/>
          <a:stretch>
            <a:fillRect/>
          </a:stretch>
        </p:blipFill>
        <p:spPr>
          <a:xfrm>
            <a:off x="384642" y="640080"/>
            <a:ext cx="11422716" cy="4684395"/>
          </a:xfrm>
          <a:prstGeom prst="rect">
            <a:avLst/>
          </a:prstGeom>
          <a:ln w="28575">
            <a:solidFill>
              <a:schemeClr val="accent1"/>
            </a:solidFill>
          </a:ln>
        </p:spPr>
      </p:pic>
      <p:sp>
        <p:nvSpPr>
          <p:cNvPr id="5" name="Content Placeholder 4"/>
          <p:cNvSpPr>
            <a:spLocks noGrp="1"/>
          </p:cNvSpPr>
          <p:nvPr>
            <p:ph sz="half" idx="10"/>
          </p:nvPr>
        </p:nvSpPr>
        <p:spPr>
          <a:xfrm>
            <a:off x="3048" y="5468524"/>
            <a:ext cx="12188952" cy="822960"/>
          </a:xfrm>
        </p:spPr>
        <p:txBody>
          <a:bodyPr>
            <a:spAutoFit/>
          </a:bodyPr>
          <a:lstStyle/>
          <a:p>
            <a:pPr algn="just"/>
            <a:r>
              <a:rPr lang="en-US" sz="1800" dirty="0"/>
              <a:t>To schedule data  back up on another computer/server, click on the “Scheduler (Chromeleon Domain)” option.</a:t>
            </a:r>
          </a:p>
          <a:p>
            <a:pPr marL="157428" lvl="1" indent="-157428" algn="just" defTabSz="171450">
              <a:buClr>
                <a:srgbClr val="EE3134"/>
              </a:buClr>
              <a:buFont typeface=""/>
              <a:buChar char="•"/>
            </a:pPr>
            <a:r>
              <a:rPr lang="en-US" sz="1800" dirty="0"/>
              <a:t>In the Task List tab that appears, click “Create new task” (</a:t>
            </a:r>
            <a:r>
              <a:rPr lang="en-US" sz="1800" i="1" dirty="0"/>
              <a:t>red box</a:t>
            </a:r>
            <a:r>
              <a:rPr lang="en-US" sz="1800" dirty="0"/>
              <a:t>).</a:t>
            </a:r>
          </a:p>
        </p:txBody>
      </p:sp>
      <p:sp>
        <p:nvSpPr>
          <p:cNvPr id="12" name="Rectangle 11"/>
          <p:cNvSpPr/>
          <p:nvPr/>
        </p:nvSpPr>
        <p:spPr bwMode="auto">
          <a:xfrm>
            <a:off x="10153176" y="4823878"/>
            <a:ext cx="810099" cy="18627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03634896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Scheduling Data Backup</a:t>
            </a:r>
          </a:p>
        </p:txBody>
      </p:sp>
      <p:pic>
        <p:nvPicPr>
          <p:cNvPr id="6" name="Content Placeholder 5"/>
          <p:cNvPicPr>
            <a:picLocks noGrp="1" noChangeAspect="1"/>
          </p:cNvPicPr>
          <p:nvPr>
            <p:ph sz="half" idx="1"/>
          </p:nvPr>
        </p:nvPicPr>
        <p:blipFill>
          <a:blip r:embed="rId2"/>
          <a:stretch>
            <a:fillRect/>
          </a:stretch>
        </p:blipFill>
        <p:spPr>
          <a:xfrm>
            <a:off x="877161" y="637429"/>
            <a:ext cx="5001768" cy="4727035"/>
          </a:xfrm>
          <a:prstGeom prst="rect">
            <a:avLst/>
          </a:prstGeom>
          <a:ln w="28575">
            <a:solidFill>
              <a:schemeClr val="accent1"/>
            </a:solidFill>
          </a:ln>
        </p:spPr>
      </p:pic>
      <p:sp>
        <p:nvSpPr>
          <p:cNvPr id="5" name="Content Placeholder 4"/>
          <p:cNvSpPr>
            <a:spLocks noGrp="1"/>
          </p:cNvSpPr>
          <p:nvPr>
            <p:ph sz="half" idx="10"/>
          </p:nvPr>
        </p:nvSpPr>
        <p:spPr>
          <a:xfrm>
            <a:off x="0" y="5468493"/>
            <a:ext cx="12188952" cy="822960"/>
          </a:xfrm>
        </p:spPr>
        <p:txBody>
          <a:bodyPr wrap="square">
            <a:spAutoFit/>
          </a:bodyPr>
          <a:lstStyle/>
          <a:p>
            <a:pPr algn="just"/>
            <a:r>
              <a:rPr lang="en-US" sz="1800" dirty="0"/>
              <a:t>In the Create New Task wizard, in the General tab, give the task a Name.</a:t>
            </a:r>
          </a:p>
          <a:p>
            <a:pPr algn="just"/>
            <a:r>
              <a:rPr lang="en-US" sz="1800" dirty="0"/>
              <a:t>Next, go to the Schedule tab, and  input how frequently you want to perform the task.</a:t>
            </a:r>
          </a:p>
        </p:txBody>
      </p:sp>
      <p:pic>
        <p:nvPicPr>
          <p:cNvPr id="9" name="Content Placeholder 8"/>
          <p:cNvPicPr>
            <a:picLocks noGrp="1" noChangeAspect="1"/>
          </p:cNvPicPr>
          <p:nvPr>
            <p:ph sz="half" idx="13"/>
          </p:nvPr>
        </p:nvPicPr>
        <p:blipFill>
          <a:blip r:embed="rId3"/>
          <a:stretch>
            <a:fillRect/>
          </a:stretch>
        </p:blipFill>
        <p:spPr>
          <a:xfrm>
            <a:off x="6375276" y="641394"/>
            <a:ext cx="4997573" cy="4723070"/>
          </a:xfrm>
          <a:prstGeom prst="rect">
            <a:avLst/>
          </a:prstGeom>
          <a:ln w="28575">
            <a:solidFill>
              <a:schemeClr val="accent1"/>
            </a:solidFill>
          </a:ln>
        </p:spPr>
      </p:pic>
    </p:spTree>
    <p:extLst>
      <p:ext uri="{BB962C8B-B14F-4D97-AF65-F5344CB8AC3E}">
        <p14:creationId xmlns:p14="http://schemas.microsoft.com/office/powerpoint/2010/main" val="37262282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Scheduling Data Backup</a:t>
            </a:r>
          </a:p>
        </p:txBody>
      </p:sp>
      <p:pic>
        <p:nvPicPr>
          <p:cNvPr id="4" name="Content Placeholder 3"/>
          <p:cNvPicPr>
            <a:picLocks noGrp="1" noChangeAspect="1"/>
          </p:cNvPicPr>
          <p:nvPr>
            <p:ph sz="half" idx="1"/>
          </p:nvPr>
        </p:nvPicPr>
        <p:blipFill>
          <a:blip r:embed="rId2"/>
          <a:stretch>
            <a:fillRect/>
          </a:stretch>
        </p:blipFill>
        <p:spPr>
          <a:xfrm>
            <a:off x="1172437" y="673352"/>
            <a:ext cx="4334599" cy="4096512"/>
          </a:xfrm>
          <a:prstGeom prst="rect">
            <a:avLst/>
          </a:prstGeom>
          <a:ln w="28575">
            <a:solidFill>
              <a:schemeClr val="accent1"/>
            </a:solidFill>
          </a:ln>
        </p:spPr>
      </p:pic>
      <p:sp>
        <p:nvSpPr>
          <p:cNvPr id="5" name="Content Placeholder 4"/>
          <p:cNvSpPr>
            <a:spLocks noGrp="1"/>
          </p:cNvSpPr>
          <p:nvPr>
            <p:ph sz="half" idx="10"/>
          </p:nvPr>
        </p:nvSpPr>
        <p:spPr>
          <a:xfrm>
            <a:off x="0" y="4926371"/>
            <a:ext cx="12188952" cy="1371600"/>
          </a:xfrm>
        </p:spPr>
        <p:txBody>
          <a:bodyPr wrap="square">
            <a:spAutoFit/>
          </a:bodyPr>
          <a:lstStyle/>
          <a:p>
            <a:pPr algn="just"/>
            <a:r>
              <a:rPr lang="en-US" sz="1800" dirty="0"/>
              <a:t>In the Action tab, click “New”.</a:t>
            </a:r>
          </a:p>
          <a:p>
            <a:pPr algn="just"/>
            <a:r>
              <a:rPr lang="en-US" sz="1800" dirty="0"/>
              <a:t>In the “Create New Task Action” pop-up window that appears, chooses your action: “Copy”, “Move” or “External Program”.</a:t>
            </a:r>
          </a:p>
          <a:p>
            <a:pPr algn="just"/>
            <a:r>
              <a:rPr lang="en-US" sz="1800" dirty="0"/>
              <a:t>Click the arrow next to Data </a:t>
            </a:r>
            <a:r>
              <a:rPr lang="en-US" sz="1800" u="sng" dirty="0"/>
              <a:t>v</a:t>
            </a:r>
            <a:r>
              <a:rPr lang="en-US" sz="1800" dirty="0"/>
              <a:t>ault to select the destination data vault.</a:t>
            </a:r>
          </a:p>
        </p:txBody>
      </p:sp>
      <p:pic>
        <p:nvPicPr>
          <p:cNvPr id="8" name="Content Placeholder 7"/>
          <p:cNvPicPr>
            <a:picLocks noGrp="1" noChangeAspect="1"/>
          </p:cNvPicPr>
          <p:nvPr>
            <p:ph sz="half" idx="13"/>
          </p:nvPr>
        </p:nvPicPr>
        <p:blipFill>
          <a:blip r:embed="rId3"/>
          <a:stretch>
            <a:fillRect/>
          </a:stretch>
        </p:blipFill>
        <p:spPr>
          <a:xfrm>
            <a:off x="5970269" y="676867"/>
            <a:ext cx="5001768" cy="4092997"/>
          </a:xfrm>
          <a:prstGeom prst="rect">
            <a:avLst/>
          </a:prstGeom>
          <a:ln w="28575">
            <a:solidFill>
              <a:schemeClr val="accent1"/>
            </a:solidFill>
          </a:ln>
        </p:spPr>
      </p:pic>
    </p:spTree>
    <p:extLst>
      <p:ext uri="{BB962C8B-B14F-4D97-AF65-F5344CB8AC3E}">
        <p14:creationId xmlns:p14="http://schemas.microsoft.com/office/powerpoint/2010/main" val="28465520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3"/>
          </p:nvPr>
        </p:nvSpPr>
        <p:spPr>
          <a:xfrm>
            <a:off x="1524" y="4279740"/>
            <a:ext cx="12188952" cy="2011680"/>
          </a:xfrm>
        </p:spPr>
        <p:txBody>
          <a:bodyPr wrap="square">
            <a:spAutoFit/>
          </a:bodyPr>
          <a:lstStyle/>
          <a:p>
            <a:pPr algn="just"/>
            <a:r>
              <a:rPr lang="en-US" sz="1800" dirty="0"/>
              <a:t>Next, click the     icon in the Folder form</a:t>
            </a:r>
            <a:r>
              <a:rPr lang="en-US" sz="1800" u="sng" dirty="0"/>
              <a:t>u</a:t>
            </a:r>
            <a:r>
              <a:rPr lang="en-US" sz="1800" dirty="0"/>
              <a:t>la: tab. </a:t>
            </a:r>
          </a:p>
          <a:p>
            <a:pPr algn="just"/>
            <a:r>
              <a:rPr lang="en-US" sz="1800" dirty="0"/>
              <a:t>In the “Insert Formula” pop-up window that appears, select “Sequence” in the Categories section and “Data Vault” in the Variables section.</a:t>
            </a:r>
          </a:p>
          <a:p>
            <a:pPr lvl="1" algn="just"/>
            <a:r>
              <a:rPr lang="en-US" sz="1600" dirty="0"/>
              <a:t>This creates a folder that is named after the Data Vault assigned to the sequence.</a:t>
            </a:r>
          </a:p>
          <a:p>
            <a:pPr algn="just"/>
            <a:r>
              <a:rPr lang="en-US" sz="1800" dirty="0"/>
              <a:t>Click “OK” (</a:t>
            </a:r>
            <a:r>
              <a:rPr lang="en-US" sz="1800" i="1" dirty="0"/>
              <a:t>red</a:t>
            </a:r>
            <a:r>
              <a:rPr lang="en-US" sz="1800" dirty="0"/>
              <a:t> box).</a:t>
            </a:r>
          </a:p>
          <a:p>
            <a:pPr algn="just"/>
            <a:r>
              <a:rPr lang="en-US" sz="1800" dirty="0"/>
              <a:t>Next, click “OK” (</a:t>
            </a:r>
            <a:r>
              <a:rPr lang="en-US" sz="1800" i="1" dirty="0"/>
              <a:t>blue</a:t>
            </a:r>
            <a:r>
              <a:rPr lang="en-US" sz="1800" dirty="0"/>
              <a:t> box) in the “Create New Task Action” pop-up window.</a:t>
            </a:r>
          </a:p>
        </p:txBody>
      </p:sp>
      <p:sp>
        <p:nvSpPr>
          <p:cNvPr id="3" name="Title 2"/>
          <p:cNvSpPr>
            <a:spLocks noGrp="1"/>
          </p:cNvSpPr>
          <p:nvPr>
            <p:ph type="title"/>
          </p:nvPr>
        </p:nvSpPr>
        <p:spPr/>
        <p:txBody>
          <a:bodyPr/>
          <a:lstStyle/>
          <a:p>
            <a:r>
              <a:rPr lang="en-US" dirty="0"/>
              <a:t>Scheduling Data Backup</a:t>
            </a:r>
          </a:p>
        </p:txBody>
      </p:sp>
      <p:pic>
        <p:nvPicPr>
          <p:cNvPr id="6" name="Content Placeholder 5"/>
          <p:cNvPicPr>
            <a:picLocks noGrp="1" noChangeAspect="1"/>
          </p:cNvPicPr>
          <p:nvPr>
            <p:ph sz="half" idx="1"/>
          </p:nvPr>
        </p:nvPicPr>
        <p:blipFill>
          <a:blip r:embed="rId2"/>
          <a:stretch>
            <a:fillRect/>
          </a:stretch>
        </p:blipFill>
        <p:spPr>
          <a:xfrm>
            <a:off x="109311" y="640080"/>
            <a:ext cx="3817516" cy="3200400"/>
          </a:xfrm>
          <a:prstGeom prst="rect">
            <a:avLst/>
          </a:prstGeom>
          <a:ln w="28575">
            <a:solidFill>
              <a:schemeClr val="accent1"/>
            </a:solidFill>
          </a:ln>
        </p:spPr>
      </p:pic>
      <p:pic>
        <p:nvPicPr>
          <p:cNvPr id="7" name="Content Placeholder 6"/>
          <p:cNvPicPr>
            <a:picLocks noGrp="1" noChangeAspect="1"/>
          </p:cNvPicPr>
          <p:nvPr>
            <p:ph sz="half" idx="10"/>
          </p:nvPr>
        </p:nvPicPr>
        <p:blipFill rotWithShape="1">
          <a:blip r:embed="rId3"/>
          <a:stretch/>
        </p:blipFill>
        <p:spPr>
          <a:xfrm>
            <a:off x="4092154" y="640079"/>
            <a:ext cx="3910987" cy="3200400"/>
          </a:xfrm>
          <a:prstGeom prst="rect">
            <a:avLst/>
          </a:prstGeom>
          <a:ln w="28575">
            <a:solidFill>
              <a:schemeClr val="accent1"/>
            </a:solidFill>
          </a:ln>
        </p:spPr>
      </p:pic>
      <p:pic>
        <p:nvPicPr>
          <p:cNvPr id="9" name="Content Placeholder 8"/>
          <p:cNvPicPr>
            <a:picLocks noGrp="1" noChangeAspect="1"/>
          </p:cNvPicPr>
          <p:nvPr>
            <p:ph sz="half" idx="14"/>
          </p:nvPr>
        </p:nvPicPr>
        <p:blipFill>
          <a:blip r:embed="rId4"/>
          <a:stretch>
            <a:fillRect/>
          </a:stretch>
        </p:blipFill>
        <p:spPr>
          <a:xfrm>
            <a:off x="8158944" y="640079"/>
            <a:ext cx="3910987" cy="3200400"/>
          </a:xfrm>
          <a:prstGeom prst="rect">
            <a:avLst/>
          </a:prstGeom>
          <a:ln w="28575">
            <a:solidFill>
              <a:schemeClr val="accent1"/>
            </a:solidFill>
          </a:ln>
        </p:spPr>
      </p:pic>
      <p:sp>
        <p:nvSpPr>
          <p:cNvPr id="11" name="Rectangle 10"/>
          <p:cNvSpPr/>
          <p:nvPr/>
        </p:nvSpPr>
        <p:spPr bwMode="auto">
          <a:xfrm>
            <a:off x="2743974" y="3548578"/>
            <a:ext cx="509765" cy="14331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2" name="Rectangle 11"/>
          <p:cNvSpPr/>
          <p:nvPr/>
        </p:nvSpPr>
        <p:spPr bwMode="auto">
          <a:xfrm>
            <a:off x="11158215" y="3641970"/>
            <a:ext cx="389895" cy="126119"/>
          </a:xfrm>
          <a:prstGeom prst="rect">
            <a:avLst/>
          </a:prstGeom>
          <a:solidFill>
            <a:srgbClr val="000099">
              <a:alpha val="20000"/>
            </a:srgbClr>
          </a:solidFill>
          <a:ln w="19050" cap="flat" cmpd="sng" algn="ctr">
            <a:solidFill>
              <a:srgbClr val="000099"/>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36162508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Scheduling Data Backup</a:t>
            </a:r>
          </a:p>
        </p:txBody>
      </p:sp>
      <p:pic>
        <p:nvPicPr>
          <p:cNvPr id="4" name="Content Placeholder 3"/>
          <p:cNvPicPr>
            <a:picLocks noGrp="1" noChangeAspect="1"/>
          </p:cNvPicPr>
          <p:nvPr>
            <p:ph sz="half" idx="1"/>
          </p:nvPr>
        </p:nvPicPr>
        <p:blipFill>
          <a:blip r:embed="rId2"/>
          <a:stretch>
            <a:fillRect/>
          </a:stretch>
        </p:blipFill>
        <p:spPr>
          <a:xfrm>
            <a:off x="3406128" y="640080"/>
            <a:ext cx="5379745" cy="5084251"/>
          </a:xfrm>
          <a:prstGeom prst="rect">
            <a:avLst/>
          </a:prstGeom>
          <a:ln w="28575">
            <a:solidFill>
              <a:schemeClr val="accent1"/>
            </a:solidFill>
          </a:ln>
        </p:spPr>
      </p:pic>
      <p:sp>
        <p:nvSpPr>
          <p:cNvPr id="5" name="Content Placeholder 4"/>
          <p:cNvSpPr>
            <a:spLocks noGrp="1"/>
          </p:cNvSpPr>
          <p:nvPr>
            <p:ph sz="half" idx="10"/>
          </p:nvPr>
        </p:nvSpPr>
        <p:spPr>
          <a:xfrm>
            <a:off x="3048" y="5836688"/>
            <a:ext cx="12188952" cy="457200"/>
          </a:xfrm>
        </p:spPr>
        <p:txBody>
          <a:bodyPr wrap="square">
            <a:spAutoFit/>
          </a:bodyPr>
          <a:lstStyle/>
          <a:p>
            <a:pPr algn="just"/>
            <a:r>
              <a:rPr lang="en-US" sz="1800" dirty="0"/>
              <a:t>Click “Finish” (</a:t>
            </a:r>
            <a:r>
              <a:rPr lang="en-US" sz="1800" i="1" dirty="0"/>
              <a:t>red</a:t>
            </a:r>
            <a:r>
              <a:rPr lang="en-US" sz="1800" dirty="0"/>
              <a:t> box) in the “Create New Task Wizard” pop-up window.</a:t>
            </a:r>
            <a:endParaRPr lang="en-US" dirty="0"/>
          </a:p>
        </p:txBody>
      </p:sp>
      <p:sp>
        <p:nvSpPr>
          <p:cNvPr id="11" name="Rectangle 10"/>
          <p:cNvSpPr/>
          <p:nvPr/>
        </p:nvSpPr>
        <p:spPr bwMode="auto">
          <a:xfrm>
            <a:off x="7312578" y="5458233"/>
            <a:ext cx="631272" cy="15199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08571439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2.2: Chromeleon Console: Data Vault</a:t>
            </a:r>
          </a:p>
        </p:txBody>
      </p:sp>
      <p:sp>
        <p:nvSpPr>
          <p:cNvPr id="5" name="Text Placeholder 4"/>
          <p:cNvSpPr>
            <a:spLocks noGrp="1"/>
          </p:cNvSpPr>
          <p:nvPr>
            <p:ph type="body" sz="quarter" idx="10"/>
          </p:nvPr>
        </p:nvSpPr>
        <p:spPr/>
        <p:txBody>
          <a:bodyPr/>
          <a:lstStyle/>
          <a:p>
            <a:r>
              <a:rPr lang="en-US" b="1" dirty="0"/>
              <a:t>Module 2.2: Chromeleon Console: Data Vault</a:t>
            </a:r>
          </a:p>
        </p:txBody>
      </p:sp>
    </p:spTree>
    <p:extLst>
      <p:ext uri="{BB962C8B-B14F-4D97-AF65-F5344CB8AC3E}">
        <p14:creationId xmlns:p14="http://schemas.microsoft.com/office/powerpoint/2010/main" val="177880925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 y="4744995"/>
            <a:ext cx="12188952" cy="1554268"/>
          </a:xfrm>
        </p:spPr>
        <p:txBody>
          <a:bodyPr>
            <a:spAutoFit/>
          </a:bodyPr>
          <a:lstStyle/>
          <a:p>
            <a:pPr algn="just"/>
            <a:r>
              <a:rPr lang="en-US" sz="1800" dirty="0"/>
              <a:t>Data and all associated items are accessed from the Chromeleon Console’s Data Category.</a:t>
            </a:r>
          </a:p>
          <a:p>
            <a:pPr algn="just"/>
            <a:r>
              <a:rPr lang="en-US" sz="1800" dirty="0"/>
              <a:t>Objects are organized and stored in </a:t>
            </a:r>
            <a:r>
              <a:rPr lang="en-US" sz="1800" b="1" i="1" dirty="0">
                <a:solidFill>
                  <a:schemeClr val="accent1">
                    <a:lumMod val="50000"/>
                  </a:schemeClr>
                </a:solidFill>
              </a:rPr>
              <a:t>Data Vaults</a:t>
            </a:r>
            <a:r>
              <a:rPr lang="en-US" sz="1800" dirty="0"/>
              <a:t>, a container for all Chromeleon data and objects.</a:t>
            </a:r>
          </a:p>
          <a:p>
            <a:pPr algn="just"/>
            <a:r>
              <a:rPr lang="en-US" sz="1800" dirty="0"/>
              <a:t>A default installation of Chromeleon 7 contains a local Chromeleon 7 Data Vault named “</a:t>
            </a:r>
            <a:r>
              <a:rPr lang="en-US" sz="1800" dirty="0" err="1"/>
              <a:t>ChromeleonLocal</a:t>
            </a:r>
            <a:r>
              <a:rPr lang="en-US" sz="1800" dirty="0"/>
              <a:t>”, which is stored on the C: drive.</a:t>
            </a:r>
          </a:p>
        </p:txBody>
      </p:sp>
      <p:sp>
        <p:nvSpPr>
          <p:cNvPr id="4" name="Title 3"/>
          <p:cNvSpPr>
            <a:spLocks noGrp="1"/>
          </p:cNvSpPr>
          <p:nvPr>
            <p:ph type="title"/>
          </p:nvPr>
        </p:nvSpPr>
        <p:spPr/>
        <p:txBody>
          <a:bodyPr/>
          <a:lstStyle/>
          <a:p>
            <a:r>
              <a:rPr lang="en-US" dirty="0"/>
              <a:t>The Data Vault</a:t>
            </a:r>
          </a:p>
        </p:txBody>
      </p:sp>
      <p:pic>
        <p:nvPicPr>
          <p:cNvPr id="5" name="Content Placeholder 4"/>
          <p:cNvPicPr>
            <a:picLocks noGrp="1" noChangeAspect="1"/>
          </p:cNvPicPr>
          <p:nvPr>
            <p:ph sz="half" idx="1"/>
          </p:nvPr>
        </p:nvPicPr>
        <p:blipFill>
          <a:blip r:embed="rId2"/>
          <a:stretch>
            <a:fillRect/>
          </a:stretch>
        </p:blipFill>
        <p:spPr>
          <a:xfrm>
            <a:off x="4241038" y="637086"/>
            <a:ext cx="3709924" cy="3999762"/>
          </a:xfrm>
          <a:prstGeom prst="rect">
            <a:avLst/>
          </a:prstGeom>
          <a:ln w="28575">
            <a:solidFill>
              <a:schemeClr val="accent1"/>
            </a:solidFill>
          </a:ln>
        </p:spPr>
      </p:pic>
      <p:sp>
        <p:nvSpPr>
          <p:cNvPr id="6" name="Rectangle 5"/>
          <p:cNvSpPr/>
          <p:nvPr/>
        </p:nvSpPr>
        <p:spPr bwMode="auto">
          <a:xfrm>
            <a:off x="4462526" y="2185112"/>
            <a:ext cx="1633474" cy="234238"/>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0279415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69893"/>
            <a:ext cx="12188952" cy="822960"/>
          </a:xfrm>
        </p:spPr>
        <p:txBody>
          <a:bodyPr>
            <a:spAutoFit/>
          </a:bodyPr>
          <a:lstStyle/>
          <a:p>
            <a:pPr algn="just"/>
            <a:r>
              <a:rPr lang="en-US" sz="1800" dirty="0"/>
              <a:t>You can store the data elsewhere by creating a new Data Vault. To do this:</a:t>
            </a:r>
          </a:p>
          <a:p>
            <a:pPr lvl="1" algn="just"/>
            <a:r>
              <a:rPr lang="en-US" sz="1600" dirty="0"/>
              <a:t>In the Menu bar, click Tools, and select Administration Console…</a:t>
            </a:r>
          </a:p>
        </p:txBody>
      </p:sp>
      <p:sp>
        <p:nvSpPr>
          <p:cNvPr id="3" name="Title 2"/>
          <p:cNvSpPr>
            <a:spLocks noGrp="1"/>
          </p:cNvSpPr>
          <p:nvPr>
            <p:ph type="title"/>
          </p:nvPr>
        </p:nvSpPr>
        <p:spPr/>
        <p:txBody>
          <a:bodyPr/>
          <a:lstStyle/>
          <a:p>
            <a:r>
              <a:rPr lang="en-US" dirty="0"/>
              <a:t>Storing data elsewhere</a:t>
            </a:r>
          </a:p>
        </p:txBody>
      </p:sp>
      <p:pic>
        <p:nvPicPr>
          <p:cNvPr id="4" name="Content Placeholder 3"/>
          <p:cNvPicPr>
            <a:picLocks noGrp="1" noChangeAspect="1"/>
          </p:cNvPicPr>
          <p:nvPr>
            <p:ph sz="half" idx="1"/>
          </p:nvPr>
        </p:nvPicPr>
        <p:blipFill>
          <a:blip r:embed="rId2"/>
          <a:stretch>
            <a:fillRect/>
          </a:stretch>
        </p:blipFill>
        <p:spPr>
          <a:xfrm>
            <a:off x="1738313" y="640080"/>
            <a:ext cx="8715375" cy="4720827"/>
          </a:xfrm>
          <a:prstGeom prst="rect">
            <a:avLst/>
          </a:prstGeom>
          <a:ln w="28575">
            <a:solidFill>
              <a:schemeClr val="accent1"/>
            </a:solidFill>
          </a:ln>
        </p:spPr>
      </p:pic>
    </p:spTree>
    <p:extLst>
      <p:ext uri="{BB962C8B-B14F-4D97-AF65-F5344CB8AC3E}">
        <p14:creationId xmlns:p14="http://schemas.microsoft.com/office/powerpoint/2010/main" val="145115523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34369"/>
            <a:ext cx="12188952" cy="457200"/>
          </a:xfrm>
        </p:spPr>
        <p:txBody>
          <a:bodyPr>
            <a:spAutoFit/>
          </a:bodyPr>
          <a:lstStyle/>
          <a:p>
            <a:pPr algn="just"/>
            <a:r>
              <a:rPr lang="en-US" sz="1800" dirty="0"/>
              <a:t>In the pop-up window that appears, select Local Machine, and click “Manage Data Vaults”.</a:t>
            </a:r>
          </a:p>
        </p:txBody>
      </p:sp>
      <p:sp>
        <p:nvSpPr>
          <p:cNvPr id="3" name="Title 2"/>
          <p:cNvSpPr>
            <a:spLocks noGrp="1"/>
          </p:cNvSpPr>
          <p:nvPr>
            <p:ph type="title"/>
          </p:nvPr>
        </p:nvSpPr>
        <p:spPr/>
        <p:txBody>
          <a:bodyPr/>
          <a:lstStyle/>
          <a:p>
            <a:r>
              <a:rPr lang="en-US" dirty="0"/>
              <a:t>Creating a new Data Vault</a:t>
            </a:r>
          </a:p>
        </p:txBody>
      </p:sp>
      <p:pic>
        <p:nvPicPr>
          <p:cNvPr id="6" name="Content Placeholder 5"/>
          <p:cNvPicPr>
            <a:picLocks noGrp="1" noChangeAspect="1"/>
          </p:cNvPicPr>
          <p:nvPr>
            <p:ph sz="half" idx="1"/>
          </p:nvPr>
        </p:nvPicPr>
        <p:blipFill>
          <a:blip r:embed="rId2"/>
          <a:stretch>
            <a:fillRect/>
          </a:stretch>
        </p:blipFill>
        <p:spPr>
          <a:xfrm>
            <a:off x="118264" y="640080"/>
            <a:ext cx="11955472" cy="4902875"/>
          </a:xfrm>
          <a:prstGeom prst="rect">
            <a:avLst/>
          </a:prstGeom>
          <a:ln w="28575">
            <a:solidFill>
              <a:schemeClr val="accent1"/>
            </a:solidFill>
          </a:ln>
        </p:spPr>
      </p:pic>
    </p:spTree>
    <p:extLst>
      <p:ext uri="{BB962C8B-B14F-4D97-AF65-F5344CB8AC3E}">
        <p14:creationId xmlns:p14="http://schemas.microsoft.com/office/powerpoint/2010/main" val="17020696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Chromeleon 7.2 workstation</a:t>
            </a:r>
          </a:p>
        </p:txBody>
      </p:sp>
      <p:sp>
        <p:nvSpPr>
          <p:cNvPr id="3" name="Content Placeholder 2"/>
          <p:cNvSpPr>
            <a:spLocks noGrp="1"/>
          </p:cNvSpPr>
          <p:nvPr>
            <p:ph sz="half" idx="10"/>
          </p:nvPr>
        </p:nvSpPr>
        <p:spPr>
          <a:xfrm>
            <a:off x="3048" y="5284434"/>
            <a:ext cx="12188952" cy="1015655"/>
          </a:xfrm>
          <a:prstGeom prst="rect">
            <a:avLst/>
          </a:prstGeom>
          <a:solidFill>
            <a:schemeClr val="accent1">
              <a:lumMod val="60000"/>
              <a:lumOff val="40000"/>
            </a:schemeClr>
          </a:solidFill>
          <a:ln>
            <a:solidFill>
              <a:schemeClr val="accent1">
                <a:lumMod val="60000"/>
                <a:lumOff val="40000"/>
              </a:schemeClr>
            </a:solidFill>
          </a:ln>
          <a:effectLst/>
        </p:spPr>
        <p:txBody>
          <a:bodyPr>
            <a:spAutoFit/>
          </a:bodyPr>
          <a:lstStyle/>
          <a:p>
            <a:pPr algn="just"/>
            <a:r>
              <a:rPr lang="en-US" sz="2000" dirty="0"/>
              <a:t>The Instrument Controller and Chromeleon Client applications can be started in any order, but on a Chromeleon laboratory workstation, it is recommended to </a:t>
            </a:r>
            <a:r>
              <a:rPr lang="en-US" sz="2000" b="1" dirty="0">
                <a:solidFill>
                  <a:schemeClr val="accent1">
                    <a:lumMod val="50000"/>
                  </a:schemeClr>
                </a:solidFill>
              </a:rPr>
              <a:t>start the Instrument Controller before launching the client</a:t>
            </a:r>
            <a:r>
              <a:rPr lang="en-US" sz="2000" dirty="0"/>
              <a:t>.</a:t>
            </a:r>
          </a:p>
        </p:txBody>
      </p:sp>
      <p:pic>
        <p:nvPicPr>
          <p:cNvPr id="10" name="Picture 4" descr="Image result for chromeleon instrument controller mass spectrometer">
            <a:extLst>
              <a:ext uri="{FF2B5EF4-FFF2-40B4-BE49-F238E27FC236}">
                <a16:creationId xmlns:a16="http://schemas.microsoft.com/office/drawing/2014/main" id="{AE307196-E044-449D-ABB5-99634F6D50C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42846" y="640080"/>
            <a:ext cx="7117430" cy="4448395"/>
          </a:xfrm>
          <a:prstGeom prst="rect">
            <a:avLst/>
          </a:prstGeom>
          <a:noFill/>
          <a:ln w="28575">
            <a:solidFill>
              <a:schemeClr val="accent1"/>
            </a:solidFill>
          </a:ln>
          <a:effectLst/>
          <a:extLst>
            <a:ext uri="{909E8E84-426E-40DD-AFC4-6F175D3DCCD1}">
              <a14:hiddenFill xmlns:a14="http://schemas.microsoft.com/office/drawing/2010/main">
                <a:solidFill>
                  <a:srgbClr val="FFFFFF"/>
                </a:solidFill>
              </a14:hiddenFill>
            </a:ext>
          </a:extLst>
        </p:spPr>
      </p:pic>
      <p:pic>
        <p:nvPicPr>
          <p:cNvPr id="11" name="Picture 2" descr="Résultat de recherche d'images pour &quot;vanquish altis&quot;">
            <a:extLst>
              <a:ext uri="{FF2B5EF4-FFF2-40B4-BE49-F238E27FC236}">
                <a16:creationId xmlns:a16="http://schemas.microsoft.com/office/drawing/2014/main" id="{273DD000-0CC3-42FE-BEBB-2263FFB49985}"/>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7426530" y="640080"/>
            <a:ext cx="4633413" cy="4448394"/>
          </a:xfrm>
          <a:prstGeom prst="rect">
            <a:avLst/>
          </a:prstGeom>
          <a:noFill/>
          <a:ln w="28575">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61745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Creating a new Data Vault</a:t>
            </a:r>
          </a:p>
        </p:txBody>
      </p:sp>
      <p:pic>
        <p:nvPicPr>
          <p:cNvPr id="6" name="Content Placeholder 5"/>
          <p:cNvPicPr>
            <a:picLocks noGrp="1" noChangeAspect="1"/>
          </p:cNvPicPr>
          <p:nvPr>
            <p:ph sz="half" idx="1"/>
          </p:nvPr>
        </p:nvPicPr>
        <p:blipFill>
          <a:blip r:embed="rId2"/>
          <a:stretch>
            <a:fillRect/>
          </a:stretch>
        </p:blipFill>
        <p:spPr>
          <a:xfrm>
            <a:off x="600075" y="649605"/>
            <a:ext cx="5273359" cy="4434840"/>
          </a:xfrm>
          <a:prstGeom prst="rect">
            <a:avLst/>
          </a:prstGeom>
          <a:ln w="28575">
            <a:solidFill>
              <a:schemeClr val="accent1"/>
            </a:solidFill>
          </a:ln>
        </p:spPr>
      </p:pic>
      <p:sp>
        <p:nvSpPr>
          <p:cNvPr id="5" name="Content Placeholder 4"/>
          <p:cNvSpPr>
            <a:spLocks noGrp="1"/>
          </p:cNvSpPr>
          <p:nvPr>
            <p:ph sz="half" idx="10"/>
          </p:nvPr>
        </p:nvSpPr>
        <p:spPr>
          <a:xfrm>
            <a:off x="1524" y="5191048"/>
            <a:ext cx="12188952" cy="1100668"/>
          </a:xfrm>
        </p:spPr>
        <p:txBody>
          <a:bodyPr/>
          <a:lstStyle/>
          <a:p>
            <a:pPr algn="just"/>
            <a:r>
              <a:rPr lang="en-US" sz="1800" dirty="0"/>
              <a:t>In the Data Vault Manager – Local Machine window that appears, click “Create”.</a:t>
            </a:r>
          </a:p>
          <a:p>
            <a:pPr algn="just"/>
            <a:r>
              <a:rPr lang="en-US" sz="1800" dirty="0"/>
              <a:t>Select “Create standard data vault” in the Create Data Vault window.</a:t>
            </a:r>
          </a:p>
          <a:p>
            <a:pPr algn="just"/>
            <a:r>
              <a:rPr lang="en-US" sz="1800" dirty="0"/>
              <a:t>Click “Next”.</a:t>
            </a:r>
          </a:p>
          <a:p>
            <a:pPr algn="just"/>
            <a:endParaRPr lang="en-US" sz="1800" dirty="0"/>
          </a:p>
        </p:txBody>
      </p:sp>
      <p:sp>
        <p:nvSpPr>
          <p:cNvPr id="10" name="Content Placeholder 4"/>
          <p:cNvSpPr>
            <a:spLocks noGrp="1"/>
          </p:cNvSpPr>
          <p:nvPr>
            <p:ph sz="half" idx="13"/>
          </p:nvPr>
        </p:nvSpPr>
        <p:spPr>
          <a:xfrm>
            <a:off x="1330444" y="2392957"/>
            <a:ext cx="2667000" cy="1909235"/>
          </a:xfrm>
          <a:ln>
            <a:noFill/>
          </a:ln>
          <a:effectLst/>
        </p:spPr>
        <p:style>
          <a:lnRef idx="3">
            <a:schemeClr val="lt1"/>
          </a:lnRef>
          <a:fillRef idx="1">
            <a:schemeClr val="accent6"/>
          </a:fillRef>
          <a:effectRef idx="1">
            <a:schemeClr val="accent6"/>
          </a:effectRef>
          <a:fontRef idx="minor">
            <a:schemeClr val="lt1"/>
          </a:fontRef>
        </p:style>
        <p:txBody>
          <a:bodyPr/>
          <a:lstStyle/>
          <a:p>
            <a:pPr marL="0" indent="0">
              <a:buNone/>
            </a:pPr>
            <a:r>
              <a:rPr lang="en-US" sz="1400" dirty="0"/>
              <a:t>If data storage is not enough, you can use Enterprise solution (this is analogous to a workgroup).</a:t>
            </a:r>
          </a:p>
          <a:p>
            <a:pPr marL="0" indent="0">
              <a:buNone/>
            </a:pPr>
            <a:r>
              <a:rPr lang="en-US" sz="1400" dirty="0"/>
              <a:t>It stores data temporarily in </a:t>
            </a:r>
            <a:r>
              <a:rPr lang="en-US" sz="1400" dirty="0" err="1"/>
              <a:t>Xvault</a:t>
            </a:r>
            <a:r>
              <a:rPr lang="en-US" sz="1400" dirty="0"/>
              <a:t>, and when connected to the network, it syncs with the remote server. </a:t>
            </a:r>
          </a:p>
        </p:txBody>
      </p:sp>
      <p:pic>
        <p:nvPicPr>
          <p:cNvPr id="9" name="Content Placeholder 8"/>
          <p:cNvPicPr>
            <a:picLocks noGrp="1" noChangeAspect="1"/>
          </p:cNvPicPr>
          <p:nvPr>
            <p:ph sz="half" idx="14"/>
          </p:nvPr>
        </p:nvPicPr>
        <p:blipFill>
          <a:blip r:embed="rId3"/>
          <a:stretch>
            <a:fillRect/>
          </a:stretch>
        </p:blipFill>
        <p:spPr>
          <a:xfrm>
            <a:off x="6229600" y="640080"/>
            <a:ext cx="5533775" cy="4436730"/>
          </a:xfrm>
          <a:prstGeom prst="rect">
            <a:avLst/>
          </a:prstGeom>
          <a:ln w="28575">
            <a:solidFill>
              <a:schemeClr val="accent1"/>
            </a:solidFill>
          </a:ln>
        </p:spPr>
      </p:pic>
    </p:spTree>
    <p:extLst>
      <p:ext uri="{BB962C8B-B14F-4D97-AF65-F5344CB8AC3E}">
        <p14:creationId xmlns:p14="http://schemas.microsoft.com/office/powerpoint/2010/main" val="51721358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4191875"/>
            <a:ext cx="12188952" cy="2103120"/>
          </a:xfrm>
        </p:spPr>
        <p:txBody>
          <a:bodyPr>
            <a:spAutoFit/>
          </a:bodyPr>
          <a:lstStyle/>
          <a:p>
            <a:pPr algn="just"/>
            <a:r>
              <a:rPr lang="en-US" sz="1800" dirty="0"/>
              <a:t>Give it a name.</a:t>
            </a:r>
          </a:p>
          <a:p>
            <a:pPr algn="just"/>
            <a:r>
              <a:rPr lang="en-US" sz="1800" dirty="0"/>
              <a:t>Check “Enable versioning and data audit trails”</a:t>
            </a:r>
          </a:p>
          <a:p>
            <a:pPr lvl="1" algn="just"/>
            <a:r>
              <a:rPr lang="en-US" sz="1600" dirty="0"/>
              <a:t>You can restore to previous versions.</a:t>
            </a:r>
          </a:p>
          <a:p>
            <a:pPr algn="just"/>
            <a:r>
              <a:rPr lang="en-US" sz="1800" dirty="0"/>
              <a:t>Choose Data vault path.</a:t>
            </a:r>
          </a:p>
          <a:p>
            <a:pPr algn="just"/>
            <a:r>
              <a:rPr lang="en-US" sz="1800" dirty="0"/>
              <a:t>Click “Finish”.</a:t>
            </a:r>
          </a:p>
        </p:txBody>
      </p:sp>
      <p:sp>
        <p:nvSpPr>
          <p:cNvPr id="3" name="Title 2"/>
          <p:cNvSpPr>
            <a:spLocks noGrp="1"/>
          </p:cNvSpPr>
          <p:nvPr>
            <p:ph type="title"/>
          </p:nvPr>
        </p:nvSpPr>
        <p:spPr/>
        <p:txBody>
          <a:bodyPr/>
          <a:lstStyle/>
          <a:p>
            <a:r>
              <a:rPr lang="en-US" dirty="0"/>
              <a:t>Creating a new Data Vault</a:t>
            </a:r>
          </a:p>
        </p:txBody>
      </p:sp>
      <p:pic>
        <p:nvPicPr>
          <p:cNvPr id="4" name="Content Placeholder 3"/>
          <p:cNvPicPr>
            <a:picLocks noGrp="1" noChangeAspect="1"/>
          </p:cNvPicPr>
          <p:nvPr>
            <p:ph sz="half" idx="1"/>
          </p:nvPr>
        </p:nvPicPr>
        <p:blipFill>
          <a:blip r:embed="rId2"/>
          <a:stretch>
            <a:fillRect/>
          </a:stretch>
        </p:blipFill>
        <p:spPr>
          <a:xfrm>
            <a:off x="3947512" y="640079"/>
            <a:ext cx="4296977" cy="3445119"/>
          </a:xfrm>
          <a:prstGeom prst="rect">
            <a:avLst/>
          </a:prstGeom>
          <a:ln w="28575">
            <a:solidFill>
              <a:schemeClr val="accent1"/>
            </a:solidFill>
          </a:ln>
        </p:spPr>
      </p:pic>
    </p:spTree>
    <p:extLst>
      <p:ext uri="{BB962C8B-B14F-4D97-AF65-F5344CB8AC3E}">
        <p14:creationId xmlns:p14="http://schemas.microsoft.com/office/powerpoint/2010/main" val="278589426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 y="5174114"/>
            <a:ext cx="12188952" cy="1129725"/>
          </a:xfrm>
        </p:spPr>
        <p:txBody>
          <a:bodyPr/>
          <a:lstStyle/>
          <a:p>
            <a:pPr algn="just"/>
            <a:r>
              <a:rPr lang="en-US" sz="1800" dirty="0"/>
              <a:t>If the Data Vault is not connected (red X next to the Data Vault in the Navigation pane):</a:t>
            </a:r>
          </a:p>
          <a:p>
            <a:pPr lvl="1" algn="just"/>
            <a:r>
              <a:rPr lang="en-US" sz="1600" dirty="0"/>
              <a:t>Go to the Windows Start Menu, and type “Services”.</a:t>
            </a:r>
          </a:p>
          <a:p>
            <a:pPr lvl="1" algn="just"/>
            <a:r>
              <a:rPr lang="en-US" sz="1600" dirty="0"/>
              <a:t>Click Services under Service Manager.</a:t>
            </a:r>
          </a:p>
          <a:p>
            <a:pPr algn="just"/>
            <a:endParaRPr lang="en-US" sz="1800" dirty="0"/>
          </a:p>
        </p:txBody>
      </p:sp>
      <p:sp>
        <p:nvSpPr>
          <p:cNvPr id="3" name="Title 2"/>
          <p:cNvSpPr>
            <a:spLocks noGrp="1"/>
          </p:cNvSpPr>
          <p:nvPr>
            <p:ph type="title"/>
          </p:nvPr>
        </p:nvSpPr>
        <p:spPr/>
        <p:txBody>
          <a:bodyPr/>
          <a:lstStyle/>
          <a:p>
            <a:r>
              <a:rPr lang="en-US" b="1" dirty="0">
                <a:solidFill>
                  <a:schemeClr val="accent6"/>
                </a:solidFill>
              </a:rPr>
              <a:t>Chromeleon Tips &amp; Tricks: Communication Issues</a:t>
            </a:r>
          </a:p>
        </p:txBody>
      </p:sp>
      <p:pic>
        <p:nvPicPr>
          <p:cNvPr id="4" name="Picture 3">
            <a:extLst>
              <a:ext uri="{FF2B5EF4-FFF2-40B4-BE49-F238E27FC236}">
                <a16:creationId xmlns:a16="http://schemas.microsoft.com/office/drawing/2014/main" id="{499D1D07-FDB4-4E18-BB1D-865C4F0CE575}"/>
              </a:ext>
            </a:extLst>
          </p:cNvPr>
          <p:cNvPicPr>
            <a:picLocks noChangeAspect="1"/>
          </p:cNvPicPr>
          <p:nvPr/>
        </p:nvPicPr>
        <p:blipFill rotWithShape="1">
          <a:blip r:embed="rId2"/>
          <a:srcRect t="21594" r="74484"/>
          <a:stretch/>
        </p:blipFill>
        <p:spPr>
          <a:xfrm>
            <a:off x="4815095" y="640079"/>
            <a:ext cx="2561811" cy="4427923"/>
          </a:xfrm>
          <a:prstGeom prst="rect">
            <a:avLst/>
          </a:prstGeom>
          <a:ln w="28575">
            <a:solidFill>
              <a:schemeClr val="accent1"/>
            </a:solidFill>
          </a:ln>
          <a:effectLst/>
        </p:spPr>
      </p:pic>
    </p:spTree>
    <p:extLst>
      <p:ext uri="{BB962C8B-B14F-4D97-AF65-F5344CB8AC3E}">
        <p14:creationId xmlns:p14="http://schemas.microsoft.com/office/powerpoint/2010/main" val="278219800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843691"/>
            <a:ext cx="12188952" cy="457200"/>
          </a:xfrm>
        </p:spPr>
        <p:txBody>
          <a:bodyPr/>
          <a:lstStyle/>
          <a:p>
            <a:pPr algn="just"/>
            <a:r>
              <a:rPr lang="en-US" sz="1800" dirty="0"/>
              <a:t>In the pop-up window, select the “SQL Server”, and Restart it.  </a:t>
            </a:r>
          </a:p>
          <a:p>
            <a:pPr algn="just"/>
            <a:endParaRPr lang="en-US" sz="1800" dirty="0"/>
          </a:p>
        </p:txBody>
      </p:sp>
      <p:sp>
        <p:nvSpPr>
          <p:cNvPr id="3" name="Title 2"/>
          <p:cNvSpPr>
            <a:spLocks noGrp="1"/>
          </p:cNvSpPr>
          <p:nvPr>
            <p:ph type="title"/>
          </p:nvPr>
        </p:nvSpPr>
        <p:spPr/>
        <p:txBody>
          <a:bodyPr/>
          <a:lstStyle/>
          <a:p>
            <a:r>
              <a:rPr lang="en-US" b="1" dirty="0">
                <a:solidFill>
                  <a:schemeClr val="accent6"/>
                </a:solidFill>
              </a:rPr>
              <a:t>Chromeleon Tips &amp; Tricks: Communication Issues</a:t>
            </a:r>
          </a:p>
        </p:txBody>
      </p:sp>
      <p:pic>
        <p:nvPicPr>
          <p:cNvPr id="4" name="Picture 3">
            <a:extLst>
              <a:ext uri="{FF2B5EF4-FFF2-40B4-BE49-F238E27FC236}">
                <a16:creationId xmlns:a16="http://schemas.microsoft.com/office/drawing/2014/main" id="{012B8992-7D3B-47C4-A9DB-BAABD7BB2080}"/>
              </a:ext>
            </a:extLst>
          </p:cNvPr>
          <p:cNvPicPr>
            <a:picLocks noChangeAspect="1"/>
          </p:cNvPicPr>
          <p:nvPr/>
        </p:nvPicPr>
        <p:blipFill>
          <a:blip r:embed="rId2"/>
          <a:stretch>
            <a:fillRect/>
          </a:stretch>
        </p:blipFill>
        <p:spPr>
          <a:xfrm>
            <a:off x="2627770" y="640080"/>
            <a:ext cx="6936461" cy="5095471"/>
          </a:xfrm>
          <a:prstGeom prst="rect">
            <a:avLst/>
          </a:prstGeom>
          <a:ln w="28575">
            <a:solidFill>
              <a:schemeClr val="accent1"/>
            </a:solidFill>
          </a:ln>
        </p:spPr>
      </p:pic>
      <p:sp>
        <p:nvSpPr>
          <p:cNvPr id="8" name="Rectangle 7"/>
          <p:cNvSpPr/>
          <p:nvPr/>
        </p:nvSpPr>
        <p:spPr bwMode="auto">
          <a:xfrm>
            <a:off x="3751033" y="2170205"/>
            <a:ext cx="849542" cy="115795"/>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426560709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0" name="Content Placeholder 3"/>
          <p:cNvPicPr>
            <a:picLocks noChangeAspect="1"/>
          </p:cNvPicPr>
          <p:nvPr/>
        </p:nvPicPr>
        <p:blipFill rotWithShape="1">
          <a:blip r:embed="rId2"/>
          <a:srcRect r="27823" b="40043"/>
          <a:stretch/>
        </p:blipFill>
        <p:spPr bwMode="auto">
          <a:xfrm>
            <a:off x="684724" y="1013610"/>
            <a:ext cx="6269854" cy="2552622"/>
          </a:xfrm>
          <a:prstGeom prst="rect">
            <a:avLst/>
          </a:prstGeom>
          <a:noFill/>
          <a:ln w="28575">
            <a:solidFill>
              <a:schemeClr val="accent1"/>
            </a:solidFill>
            <a:miter lim="800000"/>
            <a:headEnd/>
            <a:tailEnd/>
          </a:ln>
        </p:spPr>
      </p:pic>
      <p:pic>
        <p:nvPicPr>
          <p:cNvPr id="12" name="Content Placeholder 3"/>
          <p:cNvPicPr>
            <a:picLocks noChangeAspect="1"/>
          </p:cNvPicPr>
          <p:nvPr/>
        </p:nvPicPr>
        <p:blipFill>
          <a:blip r:embed="rId3"/>
          <a:stretch>
            <a:fillRect/>
          </a:stretch>
        </p:blipFill>
        <p:spPr bwMode="auto">
          <a:xfrm>
            <a:off x="7060012" y="646603"/>
            <a:ext cx="4199196" cy="3531480"/>
          </a:xfrm>
          <a:prstGeom prst="rect">
            <a:avLst/>
          </a:prstGeom>
          <a:noFill/>
          <a:ln w="28575">
            <a:solidFill>
              <a:schemeClr val="accent1"/>
            </a:solidFill>
            <a:miter lim="800000"/>
            <a:headEnd/>
            <a:tailEnd/>
          </a:ln>
        </p:spPr>
      </p:pic>
      <p:sp>
        <p:nvSpPr>
          <p:cNvPr id="2" name="Content Placeholder 1"/>
          <p:cNvSpPr>
            <a:spLocks noGrp="1"/>
          </p:cNvSpPr>
          <p:nvPr>
            <p:ph idx="1"/>
          </p:nvPr>
        </p:nvSpPr>
        <p:spPr>
          <a:xfrm>
            <a:off x="0" y="4291287"/>
            <a:ext cx="12188952" cy="2011680"/>
          </a:xfrm>
        </p:spPr>
        <p:txBody>
          <a:bodyPr/>
          <a:lstStyle/>
          <a:p>
            <a:pPr algn="just"/>
            <a:r>
              <a:rPr lang="en-US" sz="1800" dirty="0"/>
              <a:t>Alternatively, you can mount and dismount the Data Vault. To do this:</a:t>
            </a:r>
          </a:p>
          <a:p>
            <a:pPr lvl="1" algn="just"/>
            <a:r>
              <a:rPr lang="en-US" sz="1600" dirty="0"/>
              <a:t>In the Chromeleon Console, go to Tools &gt; Administration Console…</a:t>
            </a:r>
          </a:p>
          <a:p>
            <a:pPr lvl="1" algn="just"/>
            <a:r>
              <a:rPr lang="en-US" sz="1600" dirty="0"/>
              <a:t>Select Local Machine</a:t>
            </a:r>
          </a:p>
          <a:p>
            <a:pPr lvl="1" algn="just"/>
            <a:r>
              <a:rPr lang="en-US" sz="1600" dirty="0"/>
              <a:t>Select Manage Data Vaults</a:t>
            </a:r>
          </a:p>
          <a:p>
            <a:pPr lvl="1" algn="just"/>
            <a:r>
              <a:rPr lang="en-US" sz="1600" dirty="0"/>
              <a:t>Select the Data Vault that has the issue, and either click “Mount” or “Dismount” based on which you are doing.</a:t>
            </a:r>
          </a:p>
          <a:p>
            <a:pPr lvl="1" algn="just"/>
            <a:r>
              <a:rPr lang="en-US" sz="1600" dirty="0"/>
              <a:t>Select Refresh.</a:t>
            </a:r>
          </a:p>
          <a:p>
            <a:pPr algn="just"/>
            <a:endParaRPr lang="en-US" dirty="0"/>
          </a:p>
        </p:txBody>
      </p:sp>
      <p:sp>
        <p:nvSpPr>
          <p:cNvPr id="3" name="Title 2"/>
          <p:cNvSpPr>
            <a:spLocks noGrp="1"/>
          </p:cNvSpPr>
          <p:nvPr>
            <p:ph type="title"/>
          </p:nvPr>
        </p:nvSpPr>
        <p:spPr/>
        <p:txBody>
          <a:bodyPr/>
          <a:lstStyle/>
          <a:p>
            <a:r>
              <a:rPr lang="en-US" b="1" dirty="0">
                <a:solidFill>
                  <a:schemeClr val="accent6"/>
                </a:solidFill>
              </a:rPr>
              <a:t>Chromeleon Tips &amp; Tricks: Communication Issues</a:t>
            </a:r>
            <a:endParaRPr lang="en-US" dirty="0">
              <a:solidFill>
                <a:schemeClr val="accent6"/>
              </a:solidFill>
            </a:endParaRPr>
          </a:p>
        </p:txBody>
      </p:sp>
      <p:sp>
        <p:nvSpPr>
          <p:cNvPr id="7" name="Rectangle 6"/>
          <p:cNvSpPr/>
          <p:nvPr/>
        </p:nvSpPr>
        <p:spPr bwMode="auto">
          <a:xfrm>
            <a:off x="3800601" y="1552640"/>
            <a:ext cx="1083733" cy="220132"/>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cxnSp>
        <p:nvCxnSpPr>
          <p:cNvPr id="9" name="Straight Connector 8"/>
          <p:cNvCxnSpPr>
            <a:cxnSpLocks/>
          </p:cNvCxnSpPr>
          <p:nvPr/>
        </p:nvCxnSpPr>
        <p:spPr bwMode="auto">
          <a:xfrm flipV="1">
            <a:off x="4917728" y="646603"/>
            <a:ext cx="2142284" cy="1003004"/>
          </a:xfrm>
          <a:prstGeom prst="line">
            <a:avLst/>
          </a:prstGeom>
          <a:solidFill>
            <a:schemeClr val="accent1"/>
          </a:solidFill>
          <a:ln w="31750" cap="flat" cmpd="sng" algn="ctr">
            <a:solidFill>
              <a:srgbClr val="FF0000">
                <a:alpha val="25000"/>
              </a:srgbClr>
            </a:solidFill>
            <a:prstDash val="sysDash"/>
            <a:round/>
            <a:headEnd type="none" w="med" len="med"/>
            <a:tailEnd type="none" w="med" len="med"/>
          </a:ln>
          <a:effectLst/>
        </p:spPr>
      </p:cxnSp>
      <p:cxnSp>
        <p:nvCxnSpPr>
          <p:cNvPr id="11" name="Straight Connector 10"/>
          <p:cNvCxnSpPr>
            <a:cxnSpLocks/>
          </p:cNvCxnSpPr>
          <p:nvPr/>
        </p:nvCxnSpPr>
        <p:spPr bwMode="auto">
          <a:xfrm>
            <a:off x="4900410" y="1662706"/>
            <a:ext cx="2159602" cy="2515377"/>
          </a:xfrm>
          <a:prstGeom prst="line">
            <a:avLst/>
          </a:prstGeom>
          <a:solidFill>
            <a:schemeClr val="accent1"/>
          </a:solidFill>
          <a:ln w="31750" cap="flat" cmpd="sng" algn="ctr">
            <a:solidFill>
              <a:srgbClr val="FF0000">
                <a:alpha val="25000"/>
              </a:srgbClr>
            </a:solidFill>
            <a:prstDash val="sysDash"/>
            <a:round/>
            <a:headEnd type="none" w="med" len="med"/>
            <a:tailEnd type="none" w="med" len="med"/>
          </a:ln>
          <a:effectLst/>
        </p:spPr>
      </p:cxnSp>
      <p:sp>
        <p:nvSpPr>
          <p:cNvPr id="14" name="Rectangle 13"/>
          <p:cNvSpPr/>
          <p:nvPr/>
        </p:nvSpPr>
        <p:spPr bwMode="auto">
          <a:xfrm>
            <a:off x="10356044" y="2717306"/>
            <a:ext cx="804695" cy="149719"/>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86443029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011600"/>
            <a:ext cx="12188952" cy="1280160"/>
          </a:xfrm>
        </p:spPr>
        <p:txBody>
          <a:bodyPr>
            <a:spAutoFit/>
          </a:bodyPr>
          <a:lstStyle/>
          <a:p>
            <a:pPr algn="just"/>
            <a:r>
              <a:rPr lang="en-US" sz="1800" dirty="0"/>
              <a:t>You can also create new Folders. To do this:</a:t>
            </a:r>
          </a:p>
          <a:p>
            <a:pPr lvl="1" algn="just"/>
            <a:r>
              <a:rPr lang="en-US" sz="1600" dirty="0"/>
              <a:t>Select the folder in which the new folder should be created.</a:t>
            </a:r>
          </a:p>
          <a:p>
            <a:pPr lvl="1" algn="just"/>
            <a:r>
              <a:rPr lang="en-US" sz="1600" dirty="0"/>
              <a:t>In the Menu Bar, click Create and choose Folder.</a:t>
            </a:r>
          </a:p>
        </p:txBody>
      </p:sp>
      <p:sp>
        <p:nvSpPr>
          <p:cNvPr id="3" name="Title 2"/>
          <p:cNvSpPr>
            <a:spLocks noGrp="1"/>
          </p:cNvSpPr>
          <p:nvPr>
            <p:ph type="title"/>
          </p:nvPr>
        </p:nvSpPr>
        <p:spPr/>
        <p:txBody>
          <a:bodyPr/>
          <a:lstStyle/>
          <a:p>
            <a:r>
              <a:rPr lang="en-US" dirty="0"/>
              <a:t>Creating a folder</a:t>
            </a:r>
          </a:p>
        </p:txBody>
      </p:sp>
      <p:pic>
        <p:nvPicPr>
          <p:cNvPr id="6" name="Content Placeholder 5"/>
          <p:cNvPicPr>
            <a:picLocks noGrp="1" noChangeAspect="1"/>
          </p:cNvPicPr>
          <p:nvPr>
            <p:ph sz="half" idx="1"/>
          </p:nvPr>
        </p:nvPicPr>
        <p:blipFill>
          <a:blip r:embed="rId2"/>
          <a:stretch>
            <a:fillRect/>
          </a:stretch>
        </p:blipFill>
        <p:spPr>
          <a:xfrm>
            <a:off x="901294" y="640080"/>
            <a:ext cx="10389413" cy="4236720"/>
          </a:xfrm>
          <a:prstGeom prst="rect">
            <a:avLst/>
          </a:prstGeom>
          <a:ln w="28575">
            <a:solidFill>
              <a:schemeClr val="accent1"/>
            </a:solidFill>
          </a:ln>
        </p:spPr>
      </p:pic>
    </p:spTree>
    <p:extLst>
      <p:ext uri="{BB962C8B-B14F-4D97-AF65-F5344CB8AC3E}">
        <p14:creationId xmlns:p14="http://schemas.microsoft.com/office/powerpoint/2010/main" val="274128681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0391" y="5843431"/>
            <a:ext cx="12188952" cy="457200"/>
          </a:xfrm>
        </p:spPr>
        <p:txBody>
          <a:bodyPr>
            <a:spAutoFit/>
          </a:bodyPr>
          <a:lstStyle/>
          <a:p>
            <a:pPr algn="just"/>
            <a:r>
              <a:rPr lang="en-US" sz="1800" dirty="0"/>
              <a:t>Give the new folder a name.</a:t>
            </a:r>
          </a:p>
        </p:txBody>
      </p:sp>
      <p:sp>
        <p:nvSpPr>
          <p:cNvPr id="3" name="Title 2"/>
          <p:cNvSpPr>
            <a:spLocks noGrp="1"/>
          </p:cNvSpPr>
          <p:nvPr>
            <p:ph type="title"/>
          </p:nvPr>
        </p:nvSpPr>
        <p:spPr/>
        <p:txBody>
          <a:bodyPr/>
          <a:lstStyle/>
          <a:p>
            <a:r>
              <a:rPr lang="en-US" dirty="0"/>
              <a:t>Creating a folder</a:t>
            </a:r>
          </a:p>
        </p:txBody>
      </p:sp>
      <p:pic>
        <p:nvPicPr>
          <p:cNvPr id="4" name="Content Placeholder 3"/>
          <p:cNvPicPr>
            <a:picLocks noGrp="1" noChangeAspect="1"/>
          </p:cNvPicPr>
          <p:nvPr>
            <p:ph sz="half" idx="1"/>
          </p:nvPr>
        </p:nvPicPr>
        <p:blipFill>
          <a:blip r:embed="rId2"/>
          <a:stretch>
            <a:fillRect/>
          </a:stretch>
        </p:blipFill>
        <p:spPr>
          <a:xfrm>
            <a:off x="310707" y="640079"/>
            <a:ext cx="11570587" cy="4241012"/>
          </a:xfrm>
          <a:prstGeom prst="rect">
            <a:avLst/>
          </a:prstGeom>
          <a:ln w="28575">
            <a:solidFill>
              <a:schemeClr val="accent1"/>
            </a:solidFill>
          </a:ln>
        </p:spPr>
      </p:pic>
    </p:spTree>
    <p:extLst>
      <p:ext uri="{BB962C8B-B14F-4D97-AF65-F5344CB8AC3E}">
        <p14:creationId xmlns:p14="http://schemas.microsoft.com/office/powerpoint/2010/main" val="416718383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 y="4284763"/>
            <a:ext cx="12188952" cy="2011680"/>
          </a:xfrm>
        </p:spPr>
        <p:txBody>
          <a:bodyPr>
            <a:spAutoFit/>
          </a:bodyPr>
          <a:lstStyle/>
          <a:p>
            <a:pPr algn="just"/>
            <a:r>
              <a:rPr lang="en-US" sz="1800" dirty="0"/>
              <a:t>Objects such as Instrument Methods, Processing Methods, View Settings, and Report Templates can be copied and moved between folders using the “Drag and Drop” feature.</a:t>
            </a:r>
          </a:p>
          <a:p>
            <a:pPr algn="just"/>
            <a:r>
              <a:rPr lang="en-US" sz="1800" dirty="0"/>
              <a:t>To drag and drop:</a:t>
            </a:r>
          </a:p>
          <a:p>
            <a:pPr lvl="1" algn="just"/>
            <a:r>
              <a:rPr lang="en-US" sz="1600" dirty="0"/>
              <a:t>Click and hold the left mouse button on the object of interest.</a:t>
            </a:r>
          </a:p>
          <a:p>
            <a:pPr lvl="1" algn="just"/>
            <a:r>
              <a:rPr lang="en-US" sz="1600" dirty="0"/>
              <a:t>Move the object to the desired location.</a:t>
            </a:r>
          </a:p>
        </p:txBody>
      </p:sp>
      <p:sp>
        <p:nvSpPr>
          <p:cNvPr id="4" name="Title 3"/>
          <p:cNvSpPr>
            <a:spLocks noGrp="1"/>
          </p:cNvSpPr>
          <p:nvPr>
            <p:ph type="title"/>
          </p:nvPr>
        </p:nvSpPr>
        <p:spPr/>
        <p:txBody>
          <a:bodyPr/>
          <a:lstStyle/>
          <a:p>
            <a:r>
              <a:rPr lang="en-US" dirty="0"/>
              <a:t>Moving Objects Between Folders: “Drag and Drop”</a:t>
            </a:r>
          </a:p>
        </p:txBody>
      </p:sp>
      <p:pic>
        <p:nvPicPr>
          <p:cNvPr id="9" name="Content Placeholder 8"/>
          <p:cNvPicPr>
            <a:picLocks noGrp="1" noChangeAspect="1"/>
          </p:cNvPicPr>
          <p:nvPr>
            <p:ph sz="half" idx="1"/>
          </p:nvPr>
        </p:nvPicPr>
        <p:blipFill>
          <a:blip r:embed="rId2"/>
          <a:stretch>
            <a:fillRect/>
          </a:stretch>
        </p:blipFill>
        <p:spPr>
          <a:xfrm>
            <a:off x="229985" y="640080"/>
            <a:ext cx="11732030" cy="2465070"/>
          </a:xfrm>
          <a:prstGeom prst="rect">
            <a:avLst/>
          </a:prstGeom>
          <a:ln w="28575">
            <a:solidFill>
              <a:schemeClr val="accent1"/>
            </a:solidFill>
          </a:ln>
        </p:spPr>
      </p:pic>
      <p:sp>
        <p:nvSpPr>
          <p:cNvPr id="3" name="Curved Right Arrow 2"/>
          <p:cNvSpPr/>
          <p:nvPr/>
        </p:nvSpPr>
        <p:spPr bwMode="auto">
          <a:xfrm rot="9444317" flipH="1">
            <a:off x="314427" y="1874631"/>
            <a:ext cx="152400" cy="470535"/>
          </a:xfrm>
          <a:prstGeom prst="curved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10735147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48" y="4745189"/>
            <a:ext cx="12188952" cy="1554480"/>
          </a:xfrm>
        </p:spPr>
        <p:txBody>
          <a:bodyPr>
            <a:spAutoFit/>
          </a:bodyPr>
          <a:lstStyle/>
          <a:p>
            <a:pPr algn="just"/>
            <a:r>
              <a:rPr lang="en-US" sz="1800" dirty="0"/>
              <a:t>If the dialog box shown above appears, choose Copy to make a copy of the original object in the target location. </a:t>
            </a:r>
          </a:p>
          <a:p>
            <a:pPr algn="just"/>
            <a:r>
              <a:rPr lang="en-US" sz="1800" dirty="0"/>
              <a:t>Or choose Move to move the original file to the new location.</a:t>
            </a:r>
          </a:p>
          <a:p>
            <a:pPr algn="just"/>
            <a:r>
              <a:rPr lang="en-US" sz="1800" b="1" u="sng" dirty="0">
                <a:solidFill>
                  <a:srgbClr val="FF0000"/>
                </a:solidFill>
              </a:rPr>
              <a:t>NOTE</a:t>
            </a:r>
            <a:r>
              <a:rPr lang="en-US" sz="1800" b="1" dirty="0"/>
              <a:t>:</a:t>
            </a:r>
            <a:r>
              <a:rPr lang="en-US" sz="1800" dirty="0"/>
              <a:t> </a:t>
            </a:r>
            <a:r>
              <a:rPr lang="en-US" sz="1800" i="1" dirty="0"/>
              <a:t>Copies of objects are independent of the objects from which they were copied. For example, shortening the analysis time of an Instrument Method within a folder has no effect on the copied file in another folder</a:t>
            </a:r>
            <a:r>
              <a:rPr lang="en-US" i="1" dirty="0"/>
              <a:t>.</a:t>
            </a:r>
            <a:endParaRPr lang="en-US" dirty="0"/>
          </a:p>
        </p:txBody>
      </p:sp>
      <p:sp>
        <p:nvSpPr>
          <p:cNvPr id="4" name="Title 3"/>
          <p:cNvSpPr>
            <a:spLocks noGrp="1"/>
          </p:cNvSpPr>
          <p:nvPr>
            <p:ph type="title"/>
          </p:nvPr>
        </p:nvSpPr>
        <p:spPr/>
        <p:txBody>
          <a:bodyPr/>
          <a:lstStyle/>
          <a:p>
            <a:r>
              <a:rPr lang="en-US" dirty="0"/>
              <a:t>Moving Objects Between Folders: “Drag and Drop”</a:t>
            </a:r>
          </a:p>
        </p:txBody>
      </p:sp>
      <p:pic>
        <p:nvPicPr>
          <p:cNvPr id="5" name="Content Placeholder 4"/>
          <p:cNvPicPr>
            <a:picLocks noGrp="1" noChangeAspect="1"/>
          </p:cNvPicPr>
          <p:nvPr>
            <p:ph sz="half" idx="1"/>
          </p:nvPr>
        </p:nvPicPr>
        <p:blipFill>
          <a:blip r:embed="rId2"/>
          <a:stretch>
            <a:fillRect/>
          </a:stretch>
        </p:blipFill>
        <p:spPr>
          <a:xfrm>
            <a:off x="3529129" y="640080"/>
            <a:ext cx="5133743" cy="2843304"/>
          </a:xfrm>
          <a:prstGeom prst="rect">
            <a:avLst/>
          </a:prstGeom>
          <a:ln w="28575">
            <a:solidFill>
              <a:schemeClr val="accent1"/>
            </a:solidFill>
          </a:ln>
        </p:spPr>
      </p:pic>
    </p:spTree>
    <p:extLst>
      <p:ext uri="{BB962C8B-B14F-4D97-AF65-F5344CB8AC3E}">
        <p14:creationId xmlns:p14="http://schemas.microsoft.com/office/powerpoint/2010/main" val="135139748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Moving Objects Between Folders: “Drag and Drop”</a:t>
            </a:r>
          </a:p>
        </p:txBody>
      </p:sp>
      <p:pic>
        <p:nvPicPr>
          <p:cNvPr id="5" name="Content Placeholder 4"/>
          <p:cNvPicPr>
            <a:picLocks noGrp="1" noChangeAspect="1"/>
          </p:cNvPicPr>
          <p:nvPr>
            <p:ph sz="half" idx="1"/>
          </p:nvPr>
        </p:nvPicPr>
        <p:blipFill>
          <a:blip r:embed="rId2"/>
          <a:stretch>
            <a:fillRect/>
          </a:stretch>
        </p:blipFill>
        <p:spPr>
          <a:xfrm>
            <a:off x="1513859" y="643607"/>
            <a:ext cx="5258415" cy="3527681"/>
          </a:xfrm>
          <a:prstGeom prst="rect">
            <a:avLst/>
          </a:prstGeom>
          <a:ln w="28575">
            <a:solidFill>
              <a:schemeClr val="accent1"/>
            </a:solidFill>
          </a:ln>
        </p:spPr>
      </p:pic>
      <p:sp>
        <p:nvSpPr>
          <p:cNvPr id="2" name="Content Placeholder 1"/>
          <p:cNvSpPr>
            <a:spLocks noGrp="1"/>
          </p:cNvSpPr>
          <p:nvPr>
            <p:ph sz="half" idx="10"/>
          </p:nvPr>
        </p:nvSpPr>
        <p:spPr>
          <a:xfrm>
            <a:off x="3048" y="4279593"/>
            <a:ext cx="12188952" cy="2011680"/>
          </a:xfrm>
        </p:spPr>
        <p:txBody>
          <a:bodyPr wrap="square">
            <a:spAutoFit/>
          </a:bodyPr>
          <a:lstStyle/>
          <a:p>
            <a:pPr algn="just"/>
            <a:r>
              <a:rPr lang="en-US" sz="1800" dirty="0"/>
              <a:t>The default behavior for Drag &amp; Drop may be set by selecting from the Menu bar Tools → Preferences. </a:t>
            </a:r>
          </a:p>
          <a:p>
            <a:pPr algn="just"/>
            <a:r>
              <a:rPr lang="en-US" sz="1800" dirty="0"/>
              <a:t>The Preferences are as follows:</a:t>
            </a:r>
          </a:p>
          <a:p>
            <a:pPr lvl="1" algn="just"/>
            <a:r>
              <a:rPr lang="en-US" sz="1600" b="1" dirty="0">
                <a:solidFill>
                  <a:schemeClr val="accent1">
                    <a:lumMod val="50000"/>
                  </a:schemeClr>
                </a:solidFill>
              </a:rPr>
              <a:t>Ask</a:t>
            </a:r>
            <a:r>
              <a:rPr lang="en-US" sz="1600" dirty="0"/>
              <a:t>: User is prompted to confirm each Drag &amp; Drop action within a Data Vault.</a:t>
            </a:r>
          </a:p>
          <a:p>
            <a:pPr lvl="1" algn="just"/>
            <a:r>
              <a:rPr lang="en-US" sz="1600" b="1" dirty="0">
                <a:solidFill>
                  <a:schemeClr val="accent1">
                    <a:lumMod val="50000"/>
                  </a:schemeClr>
                </a:solidFill>
              </a:rPr>
              <a:t>Copy</a:t>
            </a:r>
            <a:r>
              <a:rPr lang="en-US" sz="1600" dirty="0"/>
              <a:t>: The selected element is copied to the new position without being deleted from the original position.</a:t>
            </a:r>
          </a:p>
          <a:p>
            <a:pPr lvl="1" algn="just"/>
            <a:r>
              <a:rPr lang="en-US" sz="1600" b="1" dirty="0">
                <a:solidFill>
                  <a:schemeClr val="accent1">
                    <a:lumMod val="50000"/>
                  </a:schemeClr>
                </a:solidFill>
              </a:rPr>
              <a:t>Move</a:t>
            </a:r>
            <a:r>
              <a:rPr lang="en-US" sz="1600" dirty="0"/>
              <a:t>: </a:t>
            </a:r>
            <a:r>
              <a:rPr lang="en-US" sz="1600" i="1" dirty="0"/>
              <a:t>Within a Data Vault</a:t>
            </a:r>
            <a:r>
              <a:rPr lang="en-US" sz="1600" dirty="0"/>
              <a:t>: The selected element is moved to the new position and deleted from the original position. </a:t>
            </a:r>
            <a:r>
              <a:rPr lang="en-US" sz="1600" i="1" dirty="0"/>
              <a:t>To a different Data Vault</a:t>
            </a:r>
            <a:r>
              <a:rPr lang="en-US" sz="1600" dirty="0"/>
              <a:t>: The selected element is copied to the target position, but is not deleted from the original location.</a:t>
            </a:r>
          </a:p>
        </p:txBody>
      </p:sp>
      <p:pic>
        <p:nvPicPr>
          <p:cNvPr id="7" name="Content Placeholder 6"/>
          <p:cNvPicPr>
            <a:picLocks noGrp="1" noChangeAspect="1"/>
          </p:cNvPicPr>
          <p:nvPr>
            <p:ph sz="half" idx="13"/>
          </p:nvPr>
        </p:nvPicPr>
        <p:blipFill>
          <a:blip r:embed="rId3"/>
          <a:stretch>
            <a:fillRect/>
          </a:stretch>
        </p:blipFill>
        <p:spPr>
          <a:xfrm>
            <a:off x="7357184" y="641704"/>
            <a:ext cx="3529584" cy="3529584"/>
          </a:xfrm>
          <a:prstGeom prst="rect">
            <a:avLst/>
          </a:prstGeom>
          <a:ln w="28575">
            <a:solidFill>
              <a:schemeClr val="accent1"/>
            </a:solidFill>
          </a:ln>
        </p:spPr>
      </p:pic>
    </p:spTree>
    <p:extLst>
      <p:ext uri="{BB962C8B-B14F-4D97-AF65-F5344CB8AC3E}">
        <p14:creationId xmlns:p14="http://schemas.microsoft.com/office/powerpoint/2010/main" val="411507862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Checking the Status of the Instrument Controller</a:t>
            </a:r>
          </a:p>
        </p:txBody>
      </p:sp>
      <p:sp>
        <p:nvSpPr>
          <p:cNvPr id="6" name="Content Placeholder 5"/>
          <p:cNvSpPr>
            <a:spLocks noGrp="1"/>
          </p:cNvSpPr>
          <p:nvPr>
            <p:ph sz="half" idx="10"/>
          </p:nvPr>
        </p:nvSpPr>
        <p:spPr>
          <a:xfrm>
            <a:off x="3048" y="4556937"/>
            <a:ext cx="12188952" cy="1737360"/>
          </a:xfrm>
          <a:prstGeom prst="rect">
            <a:avLst/>
          </a:prstGeom>
          <a:solidFill>
            <a:schemeClr val="accent1">
              <a:lumMod val="60000"/>
              <a:lumOff val="40000"/>
            </a:schemeClr>
          </a:solidFill>
          <a:ln>
            <a:solidFill>
              <a:schemeClr val="accent1">
                <a:lumMod val="60000"/>
                <a:lumOff val="40000"/>
              </a:schemeClr>
            </a:solidFill>
          </a:ln>
          <a:effectLst/>
        </p:spPr>
        <p:txBody>
          <a:bodyPr wrap="square">
            <a:spAutoFit/>
          </a:bodyPr>
          <a:lstStyle/>
          <a:p>
            <a:pPr algn="just"/>
            <a:r>
              <a:rPr lang="en-US" sz="2000" dirty="0"/>
              <a:t>First, check the status of the Instrument Controller by hovering the cursor over the Instrument Controller icon (</a:t>
            </a:r>
            <a:r>
              <a:rPr lang="en-US" sz="2000" i="1" dirty="0"/>
              <a:t>the Charlie icon, indicated by the red box</a:t>
            </a:r>
            <a:r>
              <a:rPr lang="en-US" sz="2000" dirty="0"/>
              <a:t>) in the notification area of the Windows taskbar. </a:t>
            </a:r>
          </a:p>
          <a:p>
            <a:pPr algn="just"/>
            <a:r>
              <a:rPr lang="en-US" sz="2000" b="1" u="sng" dirty="0">
                <a:solidFill>
                  <a:srgbClr val="FF0000"/>
                </a:solidFill>
              </a:rPr>
              <a:t>NOTE</a:t>
            </a:r>
            <a:r>
              <a:rPr lang="en-US" sz="2000" b="1" dirty="0"/>
              <a:t>:</a:t>
            </a:r>
            <a:r>
              <a:rPr lang="en-US" sz="2000" i="1" dirty="0"/>
              <a:t> If the Services Manager icon does not appear in the Windows System Tray, then it may be started by clicking the Windows Start icon and selecting </a:t>
            </a:r>
            <a:r>
              <a:rPr lang="en-US" sz="2000" b="1" i="1" dirty="0">
                <a:solidFill>
                  <a:schemeClr val="accent1">
                    <a:lumMod val="50000"/>
                  </a:schemeClr>
                </a:solidFill>
              </a:rPr>
              <a:t>All Programs &gt; Thermo Chromeleon 7 &gt; Services Manager</a:t>
            </a:r>
            <a:r>
              <a:rPr lang="en-US" sz="2000" i="1" dirty="0"/>
              <a:t>.</a:t>
            </a:r>
            <a:endParaRPr lang="en-US" sz="2000" dirty="0"/>
          </a:p>
        </p:txBody>
      </p:sp>
      <p:pic>
        <p:nvPicPr>
          <p:cNvPr id="11" name="Picture 10">
            <a:extLst>
              <a:ext uri="{FF2B5EF4-FFF2-40B4-BE49-F238E27FC236}">
                <a16:creationId xmlns:a16="http://schemas.microsoft.com/office/drawing/2014/main" id="{BA8BA6D1-5B82-49E0-9130-E089C76FF512}"/>
              </a:ext>
            </a:extLst>
          </p:cNvPr>
          <p:cNvPicPr>
            <a:picLocks noChangeAspect="1"/>
          </p:cNvPicPr>
          <p:nvPr/>
        </p:nvPicPr>
        <p:blipFill rotWithShape="1">
          <a:blip r:embed="rId3"/>
          <a:srcRect t="23473" r="79609"/>
          <a:stretch/>
        </p:blipFill>
        <p:spPr>
          <a:xfrm>
            <a:off x="8286887" y="636206"/>
            <a:ext cx="1761122" cy="3717924"/>
          </a:xfrm>
          <a:prstGeom prst="rect">
            <a:avLst/>
          </a:prstGeom>
          <a:ln w="28575">
            <a:solidFill>
              <a:schemeClr val="accent1"/>
            </a:solidFill>
          </a:ln>
          <a:effectLst/>
        </p:spPr>
      </p:pic>
      <p:grpSp>
        <p:nvGrpSpPr>
          <p:cNvPr id="14" name="Group 13">
            <a:extLst>
              <a:ext uri="{FF2B5EF4-FFF2-40B4-BE49-F238E27FC236}">
                <a16:creationId xmlns:a16="http://schemas.microsoft.com/office/drawing/2014/main" id="{83A667E7-B488-4E5B-BBE2-9A98F1A18D9A}"/>
              </a:ext>
            </a:extLst>
          </p:cNvPr>
          <p:cNvGrpSpPr/>
          <p:nvPr/>
        </p:nvGrpSpPr>
        <p:grpSpPr>
          <a:xfrm>
            <a:off x="2143991" y="1127283"/>
            <a:ext cx="4907677" cy="2885518"/>
            <a:chOff x="2269341" y="915878"/>
            <a:chExt cx="3514726" cy="2219325"/>
          </a:xfrm>
          <a:effectLst/>
        </p:grpSpPr>
        <p:pic>
          <p:nvPicPr>
            <p:cNvPr id="10" name="Picture 9">
              <a:extLst>
                <a:ext uri="{FF2B5EF4-FFF2-40B4-BE49-F238E27FC236}">
                  <a16:creationId xmlns:a16="http://schemas.microsoft.com/office/drawing/2014/main" id="{AFDC9653-5C03-4485-B141-E7C28ADEF591}"/>
                </a:ext>
              </a:extLst>
            </p:cNvPr>
            <p:cNvPicPr>
              <a:picLocks noChangeAspect="1"/>
            </p:cNvPicPr>
            <p:nvPr/>
          </p:nvPicPr>
          <p:blipFill rotWithShape="1">
            <a:blip r:embed="rId4"/>
            <a:srcRect l="76172" t="76944" r="3290"/>
            <a:stretch/>
          </p:blipFill>
          <p:spPr>
            <a:xfrm>
              <a:off x="2269341" y="915878"/>
              <a:ext cx="3514726" cy="2219325"/>
            </a:xfrm>
            <a:prstGeom prst="rect">
              <a:avLst/>
            </a:prstGeom>
            <a:ln w="28575">
              <a:solidFill>
                <a:schemeClr val="accent1"/>
              </a:solidFill>
            </a:ln>
            <a:effectLst>
              <a:outerShdw blurRad="50800" dist="38100" dir="5400000" algn="t" rotWithShape="0">
                <a:prstClr val="black">
                  <a:alpha val="40000"/>
                </a:prstClr>
              </a:outerShdw>
            </a:effectLst>
          </p:spPr>
        </p:pic>
        <p:sp>
          <p:nvSpPr>
            <p:cNvPr id="8" name="Rectangle 7"/>
            <p:cNvSpPr/>
            <p:nvPr/>
          </p:nvSpPr>
          <p:spPr bwMode="auto">
            <a:xfrm>
              <a:off x="2746693" y="1777530"/>
              <a:ext cx="452145" cy="472411"/>
            </a:xfrm>
            <a:prstGeom prst="rect">
              <a:avLst/>
            </a:prstGeom>
            <a:noFill/>
            <a:ln w="317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grpSp>
    </p:spTree>
    <p:extLst>
      <p:ext uri="{BB962C8B-B14F-4D97-AF65-F5344CB8AC3E}">
        <p14:creationId xmlns:p14="http://schemas.microsoft.com/office/powerpoint/2010/main" val="278618047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Moving Objects Between Folders: “Right-click” or “Edit” menu</a:t>
            </a:r>
          </a:p>
        </p:txBody>
      </p:sp>
      <p:pic>
        <p:nvPicPr>
          <p:cNvPr id="6" name="Content Placeholder 5"/>
          <p:cNvPicPr>
            <a:picLocks noGrp="1" noChangeAspect="1"/>
          </p:cNvPicPr>
          <p:nvPr>
            <p:ph sz="half" idx="1"/>
          </p:nvPr>
        </p:nvPicPr>
        <p:blipFill>
          <a:blip r:embed="rId2"/>
          <a:stretch>
            <a:fillRect/>
          </a:stretch>
        </p:blipFill>
        <p:spPr>
          <a:xfrm>
            <a:off x="442407" y="640080"/>
            <a:ext cx="11307187" cy="2567130"/>
          </a:xfrm>
          <a:prstGeom prst="rect">
            <a:avLst/>
          </a:prstGeom>
          <a:ln w="28575">
            <a:solidFill>
              <a:schemeClr val="accent1"/>
            </a:solidFill>
          </a:ln>
        </p:spPr>
      </p:pic>
      <p:sp>
        <p:nvSpPr>
          <p:cNvPr id="2" name="Content Placeholder 1"/>
          <p:cNvSpPr>
            <a:spLocks noGrp="1"/>
          </p:cNvSpPr>
          <p:nvPr>
            <p:ph sz="half" idx="10"/>
          </p:nvPr>
        </p:nvSpPr>
        <p:spPr>
          <a:xfrm>
            <a:off x="1524" y="5566973"/>
            <a:ext cx="12188952" cy="731520"/>
          </a:xfrm>
        </p:spPr>
        <p:txBody>
          <a:bodyPr>
            <a:spAutoFit/>
          </a:bodyPr>
          <a:lstStyle/>
          <a:p>
            <a:pPr algn="just"/>
            <a:r>
              <a:rPr lang="en-US" sz="1800" dirty="0"/>
              <a:t>Alternatively, you can right‐click on an object to open the Context menu and select </a:t>
            </a:r>
            <a:r>
              <a:rPr lang="en-US" sz="1800" b="1" dirty="0">
                <a:solidFill>
                  <a:schemeClr val="accent1">
                    <a:lumMod val="50000"/>
                  </a:schemeClr>
                </a:solidFill>
              </a:rPr>
              <a:t>Copy, Cut </a:t>
            </a:r>
            <a:r>
              <a:rPr lang="en-US" sz="1800" dirty="0">
                <a:solidFill>
                  <a:schemeClr val="tx1"/>
                </a:solidFill>
              </a:rPr>
              <a:t>or</a:t>
            </a:r>
            <a:r>
              <a:rPr lang="en-US" sz="1800" dirty="0">
                <a:solidFill>
                  <a:srgbClr val="FF0000"/>
                </a:solidFill>
              </a:rPr>
              <a:t> </a:t>
            </a:r>
            <a:r>
              <a:rPr lang="en-US" sz="1800" b="1" dirty="0">
                <a:solidFill>
                  <a:schemeClr val="accent1">
                    <a:lumMod val="50000"/>
                  </a:schemeClr>
                </a:solidFill>
              </a:rPr>
              <a:t>Paste</a:t>
            </a:r>
            <a:r>
              <a:rPr lang="en-US" sz="1800" b="1" dirty="0">
                <a:solidFill>
                  <a:srgbClr val="FF0000"/>
                </a:solidFill>
              </a:rPr>
              <a:t> </a:t>
            </a:r>
            <a:r>
              <a:rPr lang="en-US" sz="1800" dirty="0"/>
              <a:t>commands or select these commands from the </a:t>
            </a:r>
            <a:r>
              <a:rPr lang="en-US" sz="1800" b="1" dirty="0">
                <a:solidFill>
                  <a:schemeClr val="accent1">
                    <a:lumMod val="50000"/>
                  </a:schemeClr>
                </a:solidFill>
              </a:rPr>
              <a:t>Edit</a:t>
            </a:r>
            <a:r>
              <a:rPr lang="en-US" sz="1800" b="1" dirty="0"/>
              <a:t> </a:t>
            </a:r>
            <a:r>
              <a:rPr lang="en-US" sz="1800" dirty="0"/>
              <a:t>menu.</a:t>
            </a:r>
          </a:p>
        </p:txBody>
      </p:sp>
      <p:pic>
        <p:nvPicPr>
          <p:cNvPr id="9" name="Content Placeholder 8"/>
          <p:cNvPicPr>
            <a:picLocks noGrp="1" noChangeAspect="1"/>
          </p:cNvPicPr>
          <p:nvPr>
            <p:ph sz="half" idx="13"/>
          </p:nvPr>
        </p:nvPicPr>
        <p:blipFill>
          <a:blip r:embed="rId3"/>
          <a:stretch>
            <a:fillRect/>
          </a:stretch>
        </p:blipFill>
        <p:spPr>
          <a:xfrm>
            <a:off x="152400" y="3650790"/>
            <a:ext cx="11887200" cy="1783079"/>
          </a:xfrm>
          <a:prstGeom prst="rect">
            <a:avLst/>
          </a:prstGeom>
          <a:ln w="28575">
            <a:solidFill>
              <a:schemeClr val="accent1"/>
            </a:solidFill>
          </a:ln>
        </p:spPr>
      </p:pic>
    </p:spTree>
    <p:extLst>
      <p:ext uri="{BB962C8B-B14F-4D97-AF65-F5344CB8AC3E}">
        <p14:creationId xmlns:p14="http://schemas.microsoft.com/office/powerpoint/2010/main" val="410037742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Locking folders</a:t>
            </a:r>
          </a:p>
        </p:txBody>
      </p:sp>
      <p:pic>
        <p:nvPicPr>
          <p:cNvPr id="4" name="Content Placeholder 3"/>
          <p:cNvPicPr>
            <a:picLocks noGrp="1" noChangeAspect="1"/>
          </p:cNvPicPr>
          <p:nvPr>
            <p:ph sz="half" idx="1"/>
          </p:nvPr>
        </p:nvPicPr>
        <p:blipFill rotWithShape="1">
          <a:blip r:embed="rId2"/>
          <a:stretch/>
        </p:blipFill>
        <p:spPr>
          <a:xfrm>
            <a:off x="4629420" y="640080"/>
            <a:ext cx="2933161" cy="4144687"/>
          </a:xfrm>
          <a:prstGeom prst="rect">
            <a:avLst/>
          </a:prstGeom>
          <a:ln w="28575">
            <a:solidFill>
              <a:schemeClr val="accent1"/>
            </a:solidFill>
          </a:ln>
        </p:spPr>
      </p:pic>
      <p:sp>
        <p:nvSpPr>
          <p:cNvPr id="5" name="Content Placeholder 4"/>
          <p:cNvSpPr>
            <a:spLocks noGrp="1"/>
          </p:cNvSpPr>
          <p:nvPr>
            <p:ph sz="half" idx="10"/>
          </p:nvPr>
        </p:nvSpPr>
        <p:spPr>
          <a:xfrm>
            <a:off x="3048" y="4897027"/>
            <a:ext cx="12188952" cy="1400375"/>
          </a:xfrm>
        </p:spPr>
        <p:txBody>
          <a:bodyPr>
            <a:spAutoFit/>
          </a:bodyPr>
          <a:lstStyle/>
          <a:p>
            <a:pPr algn="just"/>
            <a:r>
              <a:rPr lang="en-US" sz="1800" dirty="0"/>
              <a:t>Folders may be locked to prevent the accidental deletion or modification of objects and data. </a:t>
            </a:r>
          </a:p>
          <a:p>
            <a:pPr lvl="1" algn="just"/>
            <a:r>
              <a:rPr lang="en-US" sz="1600" dirty="0"/>
              <a:t>This does not prevent a user from unlocking the folder and making changes or deletions.</a:t>
            </a:r>
          </a:p>
          <a:p>
            <a:pPr algn="just"/>
            <a:r>
              <a:rPr lang="en-US" sz="1800" dirty="0"/>
              <a:t>To lock a folder or sequence, right‐click on the folder or sequence and select </a:t>
            </a:r>
            <a:r>
              <a:rPr lang="en-US" sz="1800" b="1" dirty="0">
                <a:solidFill>
                  <a:schemeClr val="accent1">
                    <a:lumMod val="50000"/>
                  </a:schemeClr>
                </a:solidFill>
              </a:rPr>
              <a:t>Read‐Only</a:t>
            </a:r>
            <a:r>
              <a:rPr lang="en-US" sz="1800" dirty="0"/>
              <a:t>.</a:t>
            </a:r>
          </a:p>
          <a:p>
            <a:pPr algn="just"/>
            <a:r>
              <a:rPr lang="en-US" sz="1800" b="1" u="sng" dirty="0">
                <a:solidFill>
                  <a:srgbClr val="FF0000"/>
                </a:solidFill>
              </a:rPr>
              <a:t>NOTE</a:t>
            </a:r>
            <a:r>
              <a:rPr lang="en-US" sz="1800" b="1" dirty="0"/>
              <a:t>: </a:t>
            </a:r>
            <a:r>
              <a:rPr lang="en-US" sz="1800" dirty="0"/>
              <a:t>If the additional </a:t>
            </a:r>
            <a:r>
              <a:rPr lang="en-US" sz="1800" i="1" dirty="0"/>
              <a:t>Compliance Tools license </a:t>
            </a:r>
            <a:r>
              <a:rPr lang="en-US" sz="1800" dirty="0"/>
              <a:t>is not in place you can not lock folders.</a:t>
            </a:r>
          </a:p>
        </p:txBody>
      </p:sp>
    </p:spTree>
    <p:extLst>
      <p:ext uri="{BB962C8B-B14F-4D97-AF65-F5344CB8AC3E}">
        <p14:creationId xmlns:p14="http://schemas.microsoft.com/office/powerpoint/2010/main" val="278902571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Locking folders</a:t>
            </a:r>
          </a:p>
        </p:txBody>
      </p:sp>
      <p:pic>
        <p:nvPicPr>
          <p:cNvPr id="6" name="Content Placeholder 5"/>
          <p:cNvPicPr>
            <a:picLocks noGrp="1" noChangeAspect="1"/>
          </p:cNvPicPr>
          <p:nvPr>
            <p:ph sz="half" idx="1"/>
          </p:nvPr>
        </p:nvPicPr>
        <p:blipFill>
          <a:blip r:embed="rId2"/>
          <a:stretch>
            <a:fillRect/>
          </a:stretch>
        </p:blipFill>
        <p:spPr>
          <a:xfrm>
            <a:off x="976234" y="640080"/>
            <a:ext cx="10239532" cy="4636770"/>
          </a:xfrm>
          <a:prstGeom prst="rect">
            <a:avLst/>
          </a:prstGeom>
          <a:ln w="28575">
            <a:solidFill>
              <a:schemeClr val="accent1"/>
            </a:solidFill>
          </a:ln>
        </p:spPr>
      </p:pic>
      <p:sp>
        <p:nvSpPr>
          <p:cNvPr id="5" name="Content Placeholder 4"/>
          <p:cNvSpPr>
            <a:spLocks noGrp="1"/>
          </p:cNvSpPr>
          <p:nvPr>
            <p:ph sz="half" idx="10"/>
          </p:nvPr>
        </p:nvSpPr>
        <p:spPr>
          <a:xfrm>
            <a:off x="3048" y="5841876"/>
            <a:ext cx="12188952" cy="457200"/>
          </a:xfrm>
        </p:spPr>
        <p:txBody>
          <a:bodyPr/>
          <a:lstStyle/>
          <a:p>
            <a:pPr algn="just"/>
            <a:r>
              <a:rPr lang="en-US" sz="1800" dirty="0"/>
              <a:t>When a top‐level folder is locked then all sub‐folders and Sequences are also locked.</a:t>
            </a:r>
          </a:p>
        </p:txBody>
      </p:sp>
      <p:sp>
        <p:nvSpPr>
          <p:cNvPr id="7" name="Rounded Rectangle 6"/>
          <p:cNvSpPr/>
          <p:nvPr/>
        </p:nvSpPr>
        <p:spPr bwMode="auto">
          <a:xfrm>
            <a:off x="4473289" y="2939222"/>
            <a:ext cx="2779791"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t>Locked Top-level folder</a:t>
            </a:r>
          </a:p>
        </p:txBody>
      </p:sp>
      <p:cxnSp>
        <p:nvCxnSpPr>
          <p:cNvPr id="8" name="Straight Arrow Connector 7"/>
          <p:cNvCxnSpPr/>
          <p:nvPr/>
        </p:nvCxnSpPr>
        <p:spPr bwMode="auto">
          <a:xfrm flipH="1" flipV="1">
            <a:off x="2901941" y="2706426"/>
            <a:ext cx="1571348" cy="443123"/>
          </a:xfrm>
          <a:prstGeom prst="straightConnector1">
            <a:avLst/>
          </a:prstGeom>
          <a:solidFill>
            <a:schemeClr val="accent1"/>
          </a:solidFill>
          <a:ln w="31750" cap="flat" cmpd="sng" algn="ctr">
            <a:solidFill>
              <a:schemeClr val="accent6"/>
            </a:solidFill>
            <a:prstDash val="solid"/>
            <a:round/>
            <a:headEnd type="none" w="med" len="med"/>
            <a:tailEnd type="triangle"/>
          </a:ln>
          <a:effectLst/>
        </p:spPr>
      </p:cxnSp>
      <p:cxnSp>
        <p:nvCxnSpPr>
          <p:cNvPr id="15" name="Straight Arrow Connector 14"/>
          <p:cNvCxnSpPr/>
          <p:nvPr/>
        </p:nvCxnSpPr>
        <p:spPr bwMode="auto">
          <a:xfrm flipH="1" flipV="1">
            <a:off x="3292644" y="3420819"/>
            <a:ext cx="1496776" cy="416861"/>
          </a:xfrm>
          <a:prstGeom prst="straightConnector1">
            <a:avLst/>
          </a:prstGeom>
          <a:solidFill>
            <a:schemeClr val="accent1"/>
          </a:solidFill>
          <a:ln w="31750" cap="flat" cmpd="sng" algn="ctr">
            <a:solidFill>
              <a:schemeClr val="accent6"/>
            </a:solidFill>
            <a:prstDash val="solid"/>
            <a:round/>
            <a:headEnd type="none" w="med" len="med"/>
            <a:tailEnd type="triangle"/>
          </a:ln>
          <a:effectLst/>
        </p:spPr>
      </p:cxnSp>
      <p:sp>
        <p:nvSpPr>
          <p:cNvPr id="14" name="Rounded Rectangle 13"/>
          <p:cNvSpPr/>
          <p:nvPr/>
        </p:nvSpPr>
        <p:spPr bwMode="auto">
          <a:xfrm>
            <a:off x="4789420" y="3629249"/>
            <a:ext cx="2779791"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t>Locked sub-folders</a:t>
            </a:r>
          </a:p>
        </p:txBody>
      </p:sp>
    </p:spTree>
    <p:extLst>
      <p:ext uri="{BB962C8B-B14F-4D97-AF65-F5344CB8AC3E}">
        <p14:creationId xmlns:p14="http://schemas.microsoft.com/office/powerpoint/2010/main" val="31882246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2.3: Chromeleon Console: Data Category Bar </a:t>
            </a:r>
          </a:p>
        </p:txBody>
      </p:sp>
      <p:sp>
        <p:nvSpPr>
          <p:cNvPr id="5" name="Text Placeholder 4"/>
          <p:cNvSpPr>
            <a:spLocks noGrp="1"/>
          </p:cNvSpPr>
          <p:nvPr>
            <p:ph type="body" sz="quarter" idx="10"/>
          </p:nvPr>
        </p:nvSpPr>
        <p:spPr/>
        <p:txBody>
          <a:bodyPr/>
          <a:lstStyle/>
          <a:p>
            <a:r>
              <a:rPr lang="en-US" b="1" dirty="0"/>
              <a:t>Module 2.3: Chromeleon Console: Data Category Bar </a:t>
            </a:r>
          </a:p>
        </p:txBody>
      </p:sp>
    </p:spTree>
    <p:extLst>
      <p:ext uri="{BB962C8B-B14F-4D97-AF65-F5344CB8AC3E}">
        <p14:creationId xmlns:p14="http://schemas.microsoft.com/office/powerpoint/2010/main" val="2779049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1993583" y="640080"/>
            <a:ext cx="8204835" cy="4444285"/>
          </a:xfrm>
          <a:prstGeom prst="rect">
            <a:avLst/>
          </a:prstGeom>
          <a:ln w="28575">
            <a:solidFill>
              <a:schemeClr val="accent1"/>
            </a:solidFill>
          </a:ln>
        </p:spPr>
      </p:pic>
      <p:sp>
        <p:nvSpPr>
          <p:cNvPr id="3" name="Title 2"/>
          <p:cNvSpPr>
            <a:spLocks noGrp="1"/>
          </p:cNvSpPr>
          <p:nvPr>
            <p:ph type="title"/>
          </p:nvPr>
        </p:nvSpPr>
        <p:spPr/>
        <p:txBody>
          <a:bodyPr/>
          <a:lstStyle/>
          <a:p>
            <a:r>
              <a:rPr lang="en-US" dirty="0"/>
              <a:t>Accessing Sequences or Objects in the Data Category Bar</a:t>
            </a:r>
          </a:p>
        </p:txBody>
      </p:sp>
      <p:sp>
        <p:nvSpPr>
          <p:cNvPr id="5" name="Content Placeholder 4"/>
          <p:cNvSpPr>
            <a:spLocks noGrp="1"/>
          </p:cNvSpPr>
          <p:nvPr>
            <p:ph sz="half" idx="1"/>
          </p:nvPr>
        </p:nvSpPr>
        <p:spPr>
          <a:xfrm>
            <a:off x="1524" y="5195438"/>
            <a:ext cx="12188952" cy="1097280"/>
          </a:xfrm>
        </p:spPr>
        <p:txBody>
          <a:bodyPr>
            <a:spAutoFit/>
          </a:bodyPr>
          <a:lstStyle/>
          <a:p>
            <a:pPr algn="just"/>
            <a:r>
              <a:rPr lang="en-US" sz="1800" dirty="0"/>
              <a:t>The Data Category provides access to data and objects used to acquire, process and report data.</a:t>
            </a:r>
          </a:p>
          <a:p>
            <a:pPr algn="just"/>
            <a:r>
              <a:rPr lang="en-US" sz="1800" dirty="0"/>
              <a:t>When the Data Category is selected on the Navigation Pane the user can select Sequences or Objects stored within the Data Vaults.  </a:t>
            </a:r>
          </a:p>
        </p:txBody>
      </p:sp>
      <p:sp>
        <p:nvSpPr>
          <p:cNvPr id="8" name="Rounded Rectangle 7"/>
          <p:cNvSpPr/>
          <p:nvPr/>
        </p:nvSpPr>
        <p:spPr bwMode="auto">
          <a:xfrm>
            <a:off x="1910012" y="2597162"/>
            <a:ext cx="1399389" cy="646986"/>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t>Sequences or Objects</a:t>
            </a:r>
          </a:p>
        </p:txBody>
      </p:sp>
      <p:cxnSp>
        <p:nvCxnSpPr>
          <p:cNvPr id="9" name="Straight Arrow Connector 8"/>
          <p:cNvCxnSpPr>
            <a:cxnSpLocks/>
          </p:cNvCxnSpPr>
          <p:nvPr/>
        </p:nvCxnSpPr>
        <p:spPr bwMode="auto">
          <a:xfrm flipV="1">
            <a:off x="2503172" y="1849049"/>
            <a:ext cx="0" cy="748113"/>
          </a:xfrm>
          <a:prstGeom prst="straightConnector1">
            <a:avLst/>
          </a:prstGeom>
          <a:solidFill>
            <a:schemeClr val="accent1"/>
          </a:solidFill>
          <a:ln w="31750" cap="flat" cmpd="sng" algn="ctr">
            <a:solidFill>
              <a:schemeClr val="accent6"/>
            </a:solidFill>
            <a:prstDash val="solid"/>
            <a:round/>
            <a:headEnd type="none" w="med" len="med"/>
            <a:tailEnd type="triangle"/>
          </a:ln>
          <a:effectLst/>
        </p:spPr>
      </p:cxnSp>
      <p:sp>
        <p:nvSpPr>
          <p:cNvPr id="18" name="Rounded Rectangle 17"/>
          <p:cNvSpPr/>
          <p:nvPr/>
        </p:nvSpPr>
        <p:spPr bwMode="auto">
          <a:xfrm>
            <a:off x="1265124" y="3339139"/>
            <a:ext cx="2582630"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t>Data Category selected</a:t>
            </a:r>
          </a:p>
        </p:txBody>
      </p:sp>
      <p:cxnSp>
        <p:nvCxnSpPr>
          <p:cNvPr id="19" name="Straight Arrow Connector 18"/>
          <p:cNvCxnSpPr/>
          <p:nvPr/>
        </p:nvCxnSpPr>
        <p:spPr bwMode="auto">
          <a:xfrm flipH="1">
            <a:off x="2503172" y="3724820"/>
            <a:ext cx="4054" cy="794992"/>
          </a:xfrm>
          <a:prstGeom prst="straightConnector1">
            <a:avLst/>
          </a:prstGeom>
          <a:solidFill>
            <a:schemeClr val="accent1"/>
          </a:solidFill>
          <a:ln w="3175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72168761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2269808" y="640080"/>
            <a:ext cx="7652385" cy="4145041"/>
          </a:xfrm>
          <a:prstGeom prst="rect">
            <a:avLst/>
          </a:prstGeom>
          <a:ln w="28575">
            <a:solidFill>
              <a:schemeClr val="accent1"/>
            </a:solidFill>
          </a:ln>
        </p:spPr>
      </p:pic>
      <p:sp>
        <p:nvSpPr>
          <p:cNvPr id="3" name="Title 2"/>
          <p:cNvSpPr>
            <a:spLocks noGrp="1"/>
          </p:cNvSpPr>
          <p:nvPr>
            <p:ph type="title"/>
          </p:nvPr>
        </p:nvSpPr>
        <p:spPr/>
        <p:txBody>
          <a:bodyPr/>
          <a:lstStyle/>
          <a:p>
            <a:r>
              <a:rPr lang="en-US" dirty="0"/>
              <a:t>Accessing Data &amp; Objects in the Data Category Bar</a:t>
            </a:r>
          </a:p>
        </p:txBody>
      </p:sp>
      <p:sp>
        <p:nvSpPr>
          <p:cNvPr id="5" name="Content Placeholder 4"/>
          <p:cNvSpPr>
            <a:spLocks noGrp="1"/>
          </p:cNvSpPr>
          <p:nvPr>
            <p:ph sz="half" idx="1"/>
          </p:nvPr>
        </p:nvSpPr>
        <p:spPr>
          <a:xfrm>
            <a:off x="1524" y="4897179"/>
            <a:ext cx="12188952" cy="1400379"/>
          </a:xfrm>
        </p:spPr>
        <p:txBody>
          <a:bodyPr>
            <a:spAutoFit/>
          </a:bodyPr>
          <a:lstStyle/>
          <a:p>
            <a:pPr algn="just"/>
            <a:r>
              <a:rPr lang="en-US" sz="1800" dirty="0"/>
              <a:t>By clicking on a sequence you can see the data, along with all the associated items for that sequence in the Work Area.</a:t>
            </a:r>
          </a:p>
          <a:p>
            <a:pPr algn="just"/>
            <a:r>
              <a:rPr lang="en-US" sz="1800" b="1" u="sng" dirty="0">
                <a:solidFill>
                  <a:srgbClr val="FF0000"/>
                </a:solidFill>
              </a:rPr>
              <a:t>NOTE</a:t>
            </a:r>
            <a:r>
              <a:rPr lang="en-US" sz="1800" b="1" dirty="0"/>
              <a:t>:</a:t>
            </a:r>
            <a:r>
              <a:rPr lang="en-US" sz="1800" dirty="0"/>
              <a:t> </a:t>
            </a:r>
            <a:r>
              <a:rPr lang="en-US" sz="1800" i="1" dirty="0"/>
              <a:t>Though the structure of the Chromeleon Console is similar to that of Windows Explorer, </a:t>
            </a:r>
            <a:r>
              <a:rPr lang="en-US" sz="1800" b="1" i="1" dirty="0">
                <a:solidFill>
                  <a:schemeClr val="accent1">
                    <a:lumMod val="50000"/>
                  </a:schemeClr>
                </a:solidFill>
              </a:rPr>
              <a:t>Chromeleon data cannot be accessed through Windows Explorer</a:t>
            </a:r>
            <a:r>
              <a:rPr lang="en-US" sz="1800" i="1" dirty="0"/>
              <a:t>.</a:t>
            </a:r>
            <a:endParaRPr lang="en-US" sz="1800" b="1" u="sng" dirty="0"/>
          </a:p>
        </p:txBody>
      </p:sp>
      <p:sp>
        <p:nvSpPr>
          <p:cNvPr id="8" name="Rounded Rectangle 7"/>
          <p:cNvSpPr/>
          <p:nvPr/>
        </p:nvSpPr>
        <p:spPr bwMode="auto">
          <a:xfrm>
            <a:off x="2072640" y="2842172"/>
            <a:ext cx="3639156" cy="1191816"/>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u="sng" dirty="0"/>
              <a:t>Objects</a:t>
            </a:r>
            <a:r>
              <a:rPr lang="en-US" sz="1600" dirty="0"/>
              <a:t>:</a:t>
            </a:r>
          </a:p>
          <a:p>
            <a:pPr marL="285750" indent="-285750">
              <a:buFont typeface="Arial" panose="020B0604020202020204" pitchFamily="34" charset="0"/>
              <a:buChar char="•"/>
            </a:pPr>
            <a:r>
              <a:rPr lang="en-US" sz="1600" dirty="0"/>
              <a:t>Instrument &amp; Processing Methods </a:t>
            </a:r>
          </a:p>
          <a:p>
            <a:pPr marL="285750" indent="-285750">
              <a:buFont typeface="Arial" panose="020B0604020202020204" pitchFamily="34" charset="0"/>
              <a:buChar char="•"/>
            </a:pPr>
            <a:r>
              <a:rPr lang="en-US" sz="1600" dirty="0"/>
              <a:t>Report Templates</a:t>
            </a:r>
          </a:p>
          <a:p>
            <a:pPr marL="285750" indent="-285750">
              <a:buFont typeface="Arial" panose="020B0604020202020204" pitchFamily="34" charset="0"/>
              <a:buChar char="•"/>
            </a:pPr>
            <a:r>
              <a:rPr lang="en-US" sz="1600" dirty="0"/>
              <a:t>View Settings</a:t>
            </a:r>
          </a:p>
        </p:txBody>
      </p:sp>
      <p:cxnSp>
        <p:nvCxnSpPr>
          <p:cNvPr id="9" name="Straight Arrow Connector 8"/>
          <p:cNvCxnSpPr>
            <a:stCxn id="8" idx="2"/>
          </p:cNvCxnSpPr>
          <p:nvPr/>
        </p:nvCxnSpPr>
        <p:spPr bwMode="auto">
          <a:xfrm flipH="1">
            <a:off x="3883374" y="4033988"/>
            <a:ext cx="8845" cy="313184"/>
          </a:xfrm>
          <a:prstGeom prst="straightConnector1">
            <a:avLst/>
          </a:prstGeom>
          <a:solidFill>
            <a:schemeClr val="accent1"/>
          </a:solidFill>
          <a:ln w="31750" cap="flat" cmpd="sng" algn="ctr">
            <a:solidFill>
              <a:schemeClr val="accent6"/>
            </a:solidFill>
            <a:prstDash val="solid"/>
            <a:round/>
            <a:headEnd type="none" w="med" len="med"/>
            <a:tailEnd type="triangle"/>
          </a:ln>
          <a:effectLst/>
        </p:spPr>
      </p:cxnSp>
      <p:sp>
        <p:nvSpPr>
          <p:cNvPr id="11" name="Rounded Rectangle 10"/>
          <p:cNvSpPr/>
          <p:nvPr/>
        </p:nvSpPr>
        <p:spPr bwMode="auto">
          <a:xfrm>
            <a:off x="1826839" y="1923271"/>
            <a:ext cx="735234"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t>Data</a:t>
            </a:r>
          </a:p>
        </p:txBody>
      </p:sp>
      <p:cxnSp>
        <p:nvCxnSpPr>
          <p:cNvPr id="12" name="Straight Arrow Connector 11"/>
          <p:cNvCxnSpPr>
            <a:stCxn id="11" idx="3"/>
          </p:cNvCxnSpPr>
          <p:nvPr/>
        </p:nvCxnSpPr>
        <p:spPr bwMode="auto">
          <a:xfrm flipV="1">
            <a:off x="2562073" y="1547938"/>
            <a:ext cx="733970" cy="562618"/>
          </a:xfrm>
          <a:prstGeom prst="straightConnector1">
            <a:avLst/>
          </a:prstGeom>
          <a:solidFill>
            <a:schemeClr val="accent1"/>
          </a:solidFill>
          <a:ln w="3175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204969815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2.4: Chromeleon Console: The Sequence</a:t>
            </a:r>
          </a:p>
        </p:txBody>
      </p:sp>
      <p:sp>
        <p:nvSpPr>
          <p:cNvPr id="5" name="Text Placeholder 4"/>
          <p:cNvSpPr>
            <a:spLocks noGrp="1"/>
          </p:cNvSpPr>
          <p:nvPr>
            <p:ph type="body" sz="quarter" idx="10"/>
          </p:nvPr>
        </p:nvSpPr>
        <p:spPr/>
        <p:txBody>
          <a:bodyPr/>
          <a:lstStyle/>
          <a:p>
            <a:r>
              <a:rPr lang="en-US" b="1" dirty="0"/>
              <a:t>Module 2.4: Chromeleon Console: The Sequence</a:t>
            </a:r>
          </a:p>
        </p:txBody>
      </p:sp>
    </p:spTree>
    <p:extLst>
      <p:ext uri="{BB962C8B-B14F-4D97-AF65-F5344CB8AC3E}">
        <p14:creationId xmlns:p14="http://schemas.microsoft.com/office/powerpoint/2010/main" val="3581313889"/>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Sequence gives us access to the Injection List</a:t>
            </a:r>
          </a:p>
        </p:txBody>
      </p:sp>
      <p:pic>
        <p:nvPicPr>
          <p:cNvPr id="7" name="Content Placeholder 6"/>
          <p:cNvPicPr>
            <a:picLocks noGrp="1" noChangeAspect="1"/>
          </p:cNvPicPr>
          <p:nvPr>
            <p:ph sz="half" idx="1"/>
          </p:nvPr>
        </p:nvPicPr>
        <p:blipFill>
          <a:blip r:embed="rId2"/>
          <a:stretch>
            <a:fillRect/>
          </a:stretch>
        </p:blipFill>
        <p:spPr>
          <a:xfrm>
            <a:off x="152400" y="640081"/>
            <a:ext cx="11887200" cy="4259579"/>
          </a:xfrm>
          <a:prstGeom prst="rect">
            <a:avLst/>
          </a:prstGeom>
          <a:ln w="28575">
            <a:solidFill>
              <a:schemeClr val="accent1"/>
            </a:solidFill>
          </a:ln>
        </p:spPr>
      </p:pic>
      <p:sp>
        <p:nvSpPr>
          <p:cNvPr id="5" name="Content Placeholder 4"/>
          <p:cNvSpPr>
            <a:spLocks noGrp="1"/>
          </p:cNvSpPr>
          <p:nvPr>
            <p:ph sz="half" idx="10"/>
          </p:nvPr>
        </p:nvSpPr>
        <p:spPr>
          <a:xfrm>
            <a:off x="3048" y="5221640"/>
            <a:ext cx="12188952" cy="1077210"/>
          </a:xfrm>
        </p:spPr>
        <p:txBody>
          <a:bodyPr>
            <a:spAutoFit/>
          </a:bodyPr>
          <a:lstStyle/>
          <a:p>
            <a:pPr algn="just"/>
            <a:r>
              <a:rPr lang="en-US" sz="1800" dirty="0"/>
              <a:t>A list of samples is required for the uninterrupted analysis of multiple samples on the LC-MS instrument. </a:t>
            </a:r>
          </a:p>
          <a:p>
            <a:pPr algn="just"/>
            <a:r>
              <a:rPr lang="en-US" sz="1800" dirty="0"/>
              <a:t>This list is called the </a:t>
            </a:r>
            <a:r>
              <a:rPr lang="en-US" sz="1800" b="1" i="1" dirty="0">
                <a:solidFill>
                  <a:srgbClr val="008000"/>
                </a:solidFill>
              </a:rPr>
              <a:t>Injection List </a:t>
            </a:r>
            <a:r>
              <a:rPr lang="en-US" sz="1800" dirty="0"/>
              <a:t>and is contained in the </a:t>
            </a:r>
            <a:r>
              <a:rPr lang="en-US" sz="1800" b="1" i="1" dirty="0">
                <a:solidFill>
                  <a:srgbClr val="FF0000"/>
                </a:solidFill>
              </a:rPr>
              <a:t>Sequence</a:t>
            </a:r>
            <a:r>
              <a:rPr lang="en-US" sz="1800" dirty="0"/>
              <a:t>.</a:t>
            </a:r>
          </a:p>
          <a:p>
            <a:pPr lvl="1" algn="just"/>
            <a:r>
              <a:rPr lang="en-US" sz="1600" dirty="0"/>
              <a:t>Sequences appear in the Navigation Pane as two </a:t>
            </a:r>
            <a:r>
              <a:rPr lang="en-US" sz="1600" dirty="0" err="1"/>
              <a:t>autosampler</a:t>
            </a:r>
            <a:r>
              <a:rPr lang="en-US" sz="1600" dirty="0"/>
              <a:t> vials.</a:t>
            </a:r>
          </a:p>
        </p:txBody>
      </p:sp>
      <p:sp>
        <p:nvSpPr>
          <p:cNvPr id="18" name="Rounded Rectangle 17"/>
          <p:cNvSpPr/>
          <p:nvPr/>
        </p:nvSpPr>
        <p:spPr bwMode="auto">
          <a:xfrm>
            <a:off x="2744382" y="780727"/>
            <a:ext cx="1404990"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chemeClr val="accent2"/>
                </a:solidFill>
              </a:rPr>
              <a:t>Injection List</a:t>
            </a:r>
          </a:p>
        </p:txBody>
      </p:sp>
      <p:cxnSp>
        <p:nvCxnSpPr>
          <p:cNvPr id="19" name="Straight Arrow Connector 18"/>
          <p:cNvCxnSpPr>
            <a:stCxn id="18" idx="2"/>
          </p:cNvCxnSpPr>
          <p:nvPr/>
        </p:nvCxnSpPr>
        <p:spPr bwMode="auto">
          <a:xfrm flipH="1">
            <a:off x="3441023" y="1155297"/>
            <a:ext cx="5855" cy="575116"/>
          </a:xfrm>
          <a:prstGeom prst="straightConnector1">
            <a:avLst/>
          </a:prstGeom>
          <a:solidFill>
            <a:schemeClr val="accent1"/>
          </a:solidFill>
          <a:ln w="31750" cap="flat" cmpd="sng" algn="ctr">
            <a:solidFill>
              <a:srgbClr val="008000"/>
            </a:solidFill>
            <a:prstDash val="solid"/>
            <a:round/>
            <a:headEnd type="none" w="med" len="med"/>
            <a:tailEnd type="triangle"/>
          </a:ln>
          <a:effectLst/>
        </p:spPr>
      </p:cxnSp>
      <p:sp>
        <p:nvSpPr>
          <p:cNvPr id="20" name="Rounded Rectangle 19"/>
          <p:cNvSpPr/>
          <p:nvPr/>
        </p:nvSpPr>
        <p:spPr bwMode="auto">
          <a:xfrm>
            <a:off x="298222" y="2589021"/>
            <a:ext cx="1333071"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chemeClr val="accent4"/>
                </a:solidFill>
              </a:rPr>
              <a:t>Sequence</a:t>
            </a:r>
          </a:p>
        </p:txBody>
      </p:sp>
      <p:cxnSp>
        <p:nvCxnSpPr>
          <p:cNvPr id="22" name="Straight Arrow Connector 21"/>
          <p:cNvCxnSpPr>
            <a:stCxn id="20" idx="0"/>
          </p:cNvCxnSpPr>
          <p:nvPr/>
        </p:nvCxnSpPr>
        <p:spPr bwMode="auto">
          <a:xfrm flipV="1">
            <a:off x="964757" y="2044550"/>
            <a:ext cx="0" cy="544470"/>
          </a:xfrm>
          <a:prstGeom prst="straightConnector1">
            <a:avLst/>
          </a:prstGeom>
          <a:solidFill>
            <a:schemeClr val="accent1"/>
          </a:solidFill>
          <a:ln w="31750" cap="flat" cmpd="sng" algn="ctr">
            <a:solidFill>
              <a:srgbClr val="C00000"/>
            </a:solidFill>
            <a:prstDash val="solid"/>
            <a:round/>
            <a:headEnd type="none" w="med" len="med"/>
            <a:tailEnd type="triangle"/>
          </a:ln>
          <a:effectLst/>
        </p:spPr>
      </p:cxnSp>
      <p:sp>
        <p:nvSpPr>
          <p:cNvPr id="23" name="Rectangle 22"/>
          <p:cNvSpPr/>
          <p:nvPr/>
        </p:nvSpPr>
        <p:spPr bwMode="auto">
          <a:xfrm>
            <a:off x="499711" y="1934873"/>
            <a:ext cx="610758" cy="10164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24" name="Rectangle 23"/>
          <p:cNvSpPr/>
          <p:nvPr/>
        </p:nvSpPr>
        <p:spPr bwMode="auto">
          <a:xfrm>
            <a:off x="1796165" y="1467753"/>
            <a:ext cx="10024339" cy="1400589"/>
          </a:xfrm>
          <a:prstGeom prst="rect">
            <a:avLst/>
          </a:prstGeom>
          <a:solidFill>
            <a:srgbClr val="008000">
              <a:alpha val="20000"/>
            </a:srgbClr>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05560062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contains all items required to acquire &amp; process data</a:t>
            </a:r>
          </a:p>
        </p:txBody>
      </p:sp>
      <p:pic>
        <p:nvPicPr>
          <p:cNvPr id="17" name="Content Placeholder 6"/>
          <p:cNvPicPr>
            <a:picLocks noGrp="1" noChangeAspect="1"/>
          </p:cNvPicPr>
          <p:nvPr>
            <p:ph sz="half" idx="1"/>
          </p:nvPr>
        </p:nvPicPr>
        <p:blipFill>
          <a:blip r:embed="rId2"/>
          <a:stretch>
            <a:fillRect/>
          </a:stretch>
        </p:blipFill>
        <p:spPr>
          <a:xfrm>
            <a:off x="152400" y="640080"/>
            <a:ext cx="11887200" cy="4259580"/>
          </a:xfrm>
          <a:prstGeom prst="rect">
            <a:avLst/>
          </a:prstGeom>
          <a:ln w="28575">
            <a:solidFill>
              <a:schemeClr val="accent1"/>
            </a:solidFill>
          </a:ln>
        </p:spPr>
      </p:pic>
      <p:sp>
        <p:nvSpPr>
          <p:cNvPr id="5" name="Content Placeholder 4"/>
          <p:cNvSpPr>
            <a:spLocks noGrp="1"/>
          </p:cNvSpPr>
          <p:nvPr>
            <p:ph sz="half" idx="10"/>
          </p:nvPr>
        </p:nvSpPr>
        <p:spPr>
          <a:xfrm>
            <a:off x="3048" y="5203293"/>
            <a:ext cx="12188952" cy="1097280"/>
          </a:xfrm>
        </p:spPr>
        <p:txBody>
          <a:bodyPr>
            <a:spAutoFit/>
          </a:bodyPr>
          <a:lstStyle/>
          <a:p>
            <a:pPr algn="just"/>
            <a:r>
              <a:rPr lang="en-US" sz="1800" dirty="0"/>
              <a:t>When a </a:t>
            </a:r>
            <a:r>
              <a:rPr lang="en-US" sz="1800" b="1" dirty="0">
                <a:solidFill>
                  <a:srgbClr val="FF0000"/>
                </a:solidFill>
              </a:rPr>
              <a:t>Sequence</a:t>
            </a:r>
            <a:r>
              <a:rPr lang="en-US" sz="1800" dirty="0"/>
              <a:t> is selected in the Navigation Pane, the </a:t>
            </a:r>
            <a:r>
              <a:rPr lang="en-US" sz="1800" b="1" dirty="0">
                <a:solidFill>
                  <a:srgbClr val="008000"/>
                </a:solidFill>
              </a:rPr>
              <a:t>Injection List </a:t>
            </a:r>
            <a:r>
              <a:rPr lang="en-US" sz="1800" dirty="0"/>
              <a:t>and </a:t>
            </a:r>
            <a:r>
              <a:rPr lang="en-US" sz="1800" b="1" dirty="0">
                <a:solidFill>
                  <a:srgbClr val="000099"/>
                </a:solidFill>
              </a:rPr>
              <a:t>Associated Items </a:t>
            </a:r>
            <a:r>
              <a:rPr lang="en-US" sz="1800" dirty="0"/>
              <a:t>are displayed in the Work Area.</a:t>
            </a:r>
          </a:p>
          <a:p>
            <a:pPr lvl="1" algn="just"/>
            <a:r>
              <a:rPr lang="en-US" sz="1600" dirty="0"/>
              <a:t>Hence, the Sequence contains all items required to run samples and to process, view and report the acquired data. </a:t>
            </a:r>
          </a:p>
        </p:txBody>
      </p:sp>
      <p:sp>
        <p:nvSpPr>
          <p:cNvPr id="11" name="Rounded Rectangle 10"/>
          <p:cNvSpPr/>
          <p:nvPr/>
        </p:nvSpPr>
        <p:spPr bwMode="auto">
          <a:xfrm>
            <a:off x="6642630" y="3862980"/>
            <a:ext cx="1795100"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r>
              <a:rPr lang="en-US" sz="1600" dirty="0">
                <a:solidFill>
                  <a:schemeClr val="accent3"/>
                </a:solidFill>
              </a:rPr>
              <a:t>Associated Items</a:t>
            </a:r>
          </a:p>
        </p:txBody>
      </p:sp>
      <p:cxnSp>
        <p:nvCxnSpPr>
          <p:cNvPr id="12" name="Straight Arrow Connector 11"/>
          <p:cNvCxnSpPr>
            <a:stCxn id="11" idx="1"/>
          </p:cNvCxnSpPr>
          <p:nvPr/>
        </p:nvCxnSpPr>
        <p:spPr bwMode="auto">
          <a:xfrm flipH="1">
            <a:off x="6065892" y="4050265"/>
            <a:ext cx="576738" cy="0"/>
          </a:xfrm>
          <a:prstGeom prst="straightConnector1">
            <a:avLst/>
          </a:prstGeom>
          <a:solidFill>
            <a:schemeClr val="accent1"/>
          </a:solidFill>
          <a:ln w="31750" cap="flat" cmpd="sng" algn="ctr">
            <a:solidFill>
              <a:srgbClr val="000099"/>
            </a:solidFill>
            <a:prstDash val="solid"/>
            <a:round/>
            <a:headEnd type="none" w="med" len="med"/>
            <a:tailEnd type="triangle"/>
          </a:ln>
          <a:effectLst/>
        </p:spPr>
      </p:cxnSp>
      <p:sp>
        <p:nvSpPr>
          <p:cNvPr id="13" name="Rectangle 12"/>
          <p:cNvSpPr/>
          <p:nvPr/>
        </p:nvSpPr>
        <p:spPr bwMode="auto">
          <a:xfrm>
            <a:off x="1767237" y="3295138"/>
            <a:ext cx="4298655" cy="1467361"/>
          </a:xfrm>
          <a:prstGeom prst="rect">
            <a:avLst/>
          </a:prstGeom>
          <a:solidFill>
            <a:srgbClr val="000099">
              <a:alpha val="20000"/>
            </a:srgbClr>
          </a:solidFill>
          <a:ln w="19050" cap="flat" cmpd="sng" algn="ctr">
            <a:solidFill>
              <a:srgbClr val="000099"/>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8" name="Rounded Rectangle 17"/>
          <p:cNvSpPr/>
          <p:nvPr/>
        </p:nvSpPr>
        <p:spPr bwMode="auto">
          <a:xfrm>
            <a:off x="2748109" y="943247"/>
            <a:ext cx="1404990"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chemeClr val="accent2"/>
                </a:solidFill>
              </a:rPr>
              <a:t>Injection List</a:t>
            </a:r>
          </a:p>
        </p:txBody>
      </p:sp>
      <p:cxnSp>
        <p:nvCxnSpPr>
          <p:cNvPr id="19" name="Straight Arrow Connector 18"/>
          <p:cNvCxnSpPr>
            <a:stCxn id="18" idx="2"/>
          </p:cNvCxnSpPr>
          <p:nvPr/>
        </p:nvCxnSpPr>
        <p:spPr bwMode="auto">
          <a:xfrm flipH="1">
            <a:off x="3444750" y="1317817"/>
            <a:ext cx="5855" cy="575116"/>
          </a:xfrm>
          <a:prstGeom prst="straightConnector1">
            <a:avLst/>
          </a:prstGeom>
          <a:solidFill>
            <a:schemeClr val="accent1"/>
          </a:solidFill>
          <a:ln w="31750" cap="flat" cmpd="sng" algn="ctr">
            <a:solidFill>
              <a:srgbClr val="008000"/>
            </a:solidFill>
            <a:prstDash val="solid"/>
            <a:round/>
            <a:headEnd type="none" w="med" len="med"/>
            <a:tailEnd type="triangle"/>
          </a:ln>
          <a:effectLst/>
        </p:spPr>
      </p:cxnSp>
      <p:sp>
        <p:nvSpPr>
          <p:cNvPr id="20" name="Rounded Rectangle 19"/>
          <p:cNvSpPr/>
          <p:nvPr/>
        </p:nvSpPr>
        <p:spPr bwMode="auto">
          <a:xfrm>
            <a:off x="331565" y="2577979"/>
            <a:ext cx="1333071"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chemeClr val="accent4"/>
                </a:solidFill>
              </a:rPr>
              <a:t>Sequence</a:t>
            </a:r>
          </a:p>
        </p:txBody>
      </p:sp>
      <p:cxnSp>
        <p:nvCxnSpPr>
          <p:cNvPr id="21" name="Straight Arrow Connector 20"/>
          <p:cNvCxnSpPr>
            <a:stCxn id="20" idx="0"/>
          </p:cNvCxnSpPr>
          <p:nvPr/>
        </p:nvCxnSpPr>
        <p:spPr bwMode="auto">
          <a:xfrm flipV="1">
            <a:off x="998100" y="2033508"/>
            <a:ext cx="0" cy="544470"/>
          </a:xfrm>
          <a:prstGeom prst="straightConnector1">
            <a:avLst/>
          </a:prstGeom>
          <a:solidFill>
            <a:schemeClr val="accent1"/>
          </a:solidFill>
          <a:ln w="31750" cap="flat" cmpd="sng" algn="ctr">
            <a:solidFill>
              <a:srgbClr val="C00000"/>
            </a:solidFill>
            <a:prstDash val="solid"/>
            <a:round/>
            <a:headEnd type="none" w="med" len="med"/>
            <a:tailEnd type="triangle"/>
          </a:ln>
          <a:effectLst/>
        </p:spPr>
      </p:cxnSp>
      <p:sp>
        <p:nvSpPr>
          <p:cNvPr id="22" name="Rectangle 21"/>
          <p:cNvSpPr/>
          <p:nvPr/>
        </p:nvSpPr>
        <p:spPr bwMode="auto">
          <a:xfrm>
            <a:off x="495304" y="1931866"/>
            <a:ext cx="610758" cy="101642"/>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23" name="Rectangle 22"/>
          <p:cNvSpPr/>
          <p:nvPr/>
        </p:nvSpPr>
        <p:spPr bwMode="auto">
          <a:xfrm>
            <a:off x="1951761" y="1482165"/>
            <a:ext cx="9908667" cy="1397726"/>
          </a:xfrm>
          <a:prstGeom prst="rect">
            <a:avLst/>
          </a:prstGeom>
          <a:solidFill>
            <a:srgbClr val="008000">
              <a:alpha val="20000"/>
            </a:srgbClr>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66561691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Injection List can be used to view raw data in real-time</a:t>
            </a:r>
          </a:p>
        </p:txBody>
      </p:sp>
      <p:pic>
        <p:nvPicPr>
          <p:cNvPr id="8" name="Content Placeholder 6"/>
          <p:cNvPicPr>
            <a:picLocks noGrp="1" noChangeAspect="1"/>
          </p:cNvPicPr>
          <p:nvPr>
            <p:ph sz="half" idx="1"/>
          </p:nvPr>
        </p:nvPicPr>
        <p:blipFill>
          <a:blip r:embed="rId2"/>
          <a:stretch>
            <a:fillRect/>
          </a:stretch>
        </p:blipFill>
        <p:spPr>
          <a:xfrm>
            <a:off x="152400" y="640080"/>
            <a:ext cx="11887200" cy="4259578"/>
          </a:xfrm>
          <a:prstGeom prst="rect">
            <a:avLst/>
          </a:prstGeom>
          <a:ln w="28575">
            <a:solidFill>
              <a:schemeClr val="accent1"/>
            </a:solidFill>
          </a:ln>
        </p:spPr>
      </p:pic>
      <p:sp>
        <p:nvSpPr>
          <p:cNvPr id="5" name="Content Placeholder 4"/>
          <p:cNvSpPr>
            <a:spLocks noGrp="1"/>
          </p:cNvSpPr>
          <p:nvPr>
            <p:ph sz="half" idx="10"/>
          </p:nvPr>
        </p:nvSpPr>
        <p:spPr>
          <a:xfrm>
            <a:off x="12881" y="5286324"/>
            <a:ext cx="12188952" cy="1005840"/>
          </a:xfrm>
        </p:spPr>
        <p:txBody>
          <a:bodyPr>
            <a:spAutoFit/>
          </a:bodyPr>
          <a:lstStyle/>
          <a:p>
            <a:pPr algn="just"/>
            <a:r>
              <a:rPr lang="en-US" sz="1800" dirty="0"/>
              <a:t>The raw data is saved in the Sequence as the analysis progresses and may be accessed (in real‐time) by viewing “Mini Plots” from the individual injections in the Injection List.</a:t>
            </a:r>
          </a:p>
          <a:p>
            <a:pPr algn="just"/>
            <a:r>
              <a:rPr lang="en-US" sz="1800" dirty="0">
                <a:solidFill>
                  <a:schemeClr val="tx1"/>
                </a:solidFill>
              </a:rPr>
              <a:t>Mini Plots </a:t>
            </a:r>
            <a:r>
              <a:rPr lang="en-US" sz="1800" dirty="0"/>
              <a:t>(</a:t>
            </a:r>
            <a:r>
              <a:rPr lang="en-US" sz="1800" i="1" dirty="0"/>
              <a:t>red box</a:t>
            </a:r>
            <a:r>
              <a:rPr lang="en-US" sz="1800" dirty="0"/>
              <a:t>) </a:t>
            </a:r>
            <a:r>
              <a:rPr lang="en-US" sz="1800" dirty="0">
                <a:solidFill>
                  <a:schemeClr val="tx1"/>
                </a:solidFill>
              </a:rPr>
              <a:t>are thumbnail chromatograms that allow the user to quickly view the data.</a:t>
            </a:r>
          </a:p>
        </p:txBody>
      </p:sp>
      <p:sp>
        <p:nvSpPr>
          <p:cNvPr id="23" name="Rectangle 22"/>
          <p:cNvSpPr/>
          <p:nvPr/>
        </p:nvSpPr>
        <p:spPr bwMode="auto">
          <a:xfrm>
            <a:off x="1938191" y="1482654"/>
            <a:ext cx="604984" cy="142247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7975343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0" y="5114143"/>
            <a:ext cx="12188952" cy="1176482"/>
          </a:xfrm>
        </p:spPr>
        <p:txBody>
          <a:bodyPr>
            <a:spAutoFit/>
          </a:bodyPr>
          <a:lstStyle/>
          <a:p>
            <a:pPr algn="just"/>
            <a:r>
              <a:rPr lang="en-US" dirty="0"/>
              <a:t>A small box appears and indicates the status of the Instrument Controller.</a:t>
            </a:r>
          </a:p>
          <a:p>
            <a:pPr lvl="1" algn="just"/>
            <a:r>
              <a:rPr lang="en-US" dirty="0"/>
              <a:t>If the box reads “The Instrument Controller is stopped” or the Charlie icon has an “X” on it (as shown above) then it needs to be started.</a:t>
            </a:r>
          </a:p>
        </p:txBody>
      </p:sp>
      <p:sp>
        <p:nvSpPr>
          <p:cNvPr id="4" name="Title 3"/>
          <p:cNvSpPr>
            <a:spLocks noGrp="1"/>
          </p:cNvSpPr>
          <p:nvPr>
            <p:ph type="title"/>
          </p:nvPr>
        </p:nvSpPr>
        <p:spPr/>
        <p:txBody>
          <a:bodyPr/>
          <a:lstStyle/>
          <a:p>
            <a:r>
              <a:rPr lang="en-US" dirty="0"/>
              <a:t>Checking the Status of the Instrument Controller</a:t>
            </a:r>
          </a:p>
        </p:txBody>
      </p:sp>
      <p:grpSp>
        <p:nvGrpSpPr>
          <p:cNvPr id="15" name="Group 14">
            <a:extLst>
              <a:ext uri="{FF2B5EF4-FFF2-40B4-BE49-F238E27FC236}">
                <a16:creationId xmlns:a16="http://schemas.microsoft.com/office/drawing/2014/main" id="{C5E10484-97FA-494B-9DFC-CCFC277CE534}"/>
              </a:ext>
            </a:extLst>
          </p:cNvPr>
          <p:cNvGrpSpPr/>
          <p:nvPr/>
        </p:nvGrpSpPr>
        <p:grpSpPr>
          <a:xfrm>
            <a:off x="3640836" y="1368720"/>
            <a:ext cx="4910328" cy="2889504"/>
            <a:chOff x="534768" y="1160795"/>
            <a:chExt cx="3514726" cy="2219325"/>
          </a:xfrm>
          <a:effectLst/>
        </p:grpSpPr>
        <p:grpSp>
          <p:nvGrpSpPr>
            <p:cNvPr id="11" name="Group 10">
              <a:extLst>
                <a:ext uri="{FF2B5EF4-FFF2-40B4-BE49-F238E27FC236}">
                  <a16:creationId xmlns:a16="http://schemas.microsoft.com/office/drawing/2014/main" id="{E0BB52AD-D736-40F8-8CF8-60FE4D6A337B}"/>
                </a:ext>
              </a:extLst>
            </p:cNvPr>
            <p:cNvGrpSpPr/>
            <p:nvPr/>
          </p:nvGrpSpPr>
          <p:grpSpPr>
            <a:xfrm>
              <a:off x="534768" y="1160795"/>
              <a:ext cx="3514726" cy="2219325"/>
              <a:chOff x="591983" y="962600"/>
              <a:chExt cx="3514726" cy="2219325"/>
            </a:xfrm>
          </p:grpSpPr>
          <p:pic>
            <p:nvPicPr>
              <p:cNvPr id="12" name="Picture 11">
                <a:extLst>
                  <a:ext uri="{FF2B5EF4-FFF2-40B4-BE49-F238E27FC236}">
                    <a16:creationId xmlns:a16="http://schemas.microsoft.com/office/drawing/2014/main" id="{91638F7B-80C9-4361-AF5F-E493B28B0793}"/>
                  </a:ext>
                </a:extLst>
              </p:cNvPr>
              <p:cNvPicPr>
                <a:picLocks noChangeAspect="1"/>
              </p:cNvPicPr>
              <p:nvPr/>
            </p:nvPicPr>
            <p:blipFill rotWithShape="1">
              <a:blip r:embed="rId3"/>
              <a:srcRect l="76172" t="76944" r="3290"/>
              <a:stretch/>
            </p:blipFill>
            <p:spPr>
              <a:xfrm>
                <a:off x="591983" y="962600"/>
                <a:ext cx="3514726" cy="2219325"/>
              </a:xfrm>
              <a:prstGeom prst="rect">
                <a:avLst/>
              </a:prstGeom>
              <a:ln w="28575">
                <a:solidFill>
                  <a:schemeClr val="accent1"/>
                </a:solidFill>
              </a:ln>
              <a:effectLst>
                <a:outerShdw blurRad="50800" dist="38100" dir="5400000" algn="t" rotWithShape="0">
                  <a:prstClr val="black">
                    <a:alpha val="40000"/>
                  </a:prstClr>
                </a:outerShdw>
              </a:effectLst>
            </p:spPr>
          </p:pic>
          <p:sp>
            <p:nvSpPr>
              <p:cNvPr id="13" name="Rectangle 12">
                <a:extLst>
                  <a:ext uri="{FF2B5EF4-FFF2-40B4-BE49-F238E27FC236}">
                    <a16:creationId xmlns:a16="http://schemas.microsoft.com/office/drawing/2014/main" id="{E526D4A5-5F3A-4847-BA1A-788ABD27BA59}"/>
                  </a:ext>
                </a:extLst>
              </p:cNvPr>
              <p:cNvSpPr/>
              <p:nvPr/>
            </p:nvSpPr>
            <p:spPr bwMode="auto">
              <a:xfrm>
                <a:off x="1074288" y="1823289"/>
                <a:ext cx="414240" cy="472411"/>
              </a:xfrm>
              <a:prstGeom prst="rect">
                <a:avLst/>
              </a:prstGeom>
              <a:noFill/>
              <a:ln w="3175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grpSp>
        <p:sp>
          <p:nvSpPr>
            <p:cNvPr id="14" name="Multiplication Sign 13">
              <a:extLst>
                <a:ext uri="{FF2B5EF4-FFF2-40B4-BE49-F238E27FC236}">
                  <a16:creationId xmlns:a16="http://schemas.microsoft.com/office/drawing/2014/main" id="{BF05168E-7FF0-4B9C-B60C-56F78B0B7BD0}"/>
                </a:ext>
              </a:extLst>
            </p:cNvPr>
            <p:cNvSpPr/>
            <p:nvPr/>
          </p:nvSpPr>
          <p:spPr bwMode="auto">
            <a:xfrm>
              <a:off x="1084041" y="2134096"/>
              <a:ext cx="264940" cy="264940"/>
            </a:xfrm>
            <a:prstGeom prst="mathMultiply">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grpSp>
    </p:spTree>
    <p:extLst>
      <p:ext uri="{BB962C8B-B14F-4D97-AF65-F5344CB8AC3E}">
        <p14:creationId xmlns:p14="http://schemas.microsoft.com/office/powerpoint/2010/main" val="128893082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 plots can show any data analysis channel acquired</a:t>
            </a:r>
          </a:p>
        </p:txBody>
      </p:sp>
      <p:sp>
        <p:nvSpPr>
          <p:cNvPr id="5" name="Content Placeholder 4"/>
          <p:cNvSpPr>
            <a:spLocks noGrp="1"/>
          </p:cNvSpPr>
          <p:nvPr>
            <p:ph sz="half" idx="10"/>
          </p:nvPr>
        </p:nvSpPr>
        <p:spPr>
          <a:xfrm>
            <a:off x="0" y="5021110"/>
            <a:ext cx="12188952" cy="1277265"/>
          </a:xfrm>
        </p:spPr>
        <p:txBody>
          <a:bodyPr>
            <a:spAutoFit/>
          </a:bodyPr>
          <a:lstStyle/>
          <a:p>
            <a:pPr algn="just"/>
            <a:r>
              <a:rPr lang="en-US" sz="1800" dirty="0"/>
              <a:t>When multiple channels are acquired during an analytical Sequence, the data analysis channel displayed on the Mini Plots may be changed by clicking on the right arrow button at the top of the Mini Plot column</a:t>
            </a:r>
            <a:r>
              <a:rPr lang="en-US" sz="1800" dirty="0">
                <a:solidFill>
                  <a:schemeClr val="tx1"/>
                </a:solidFill>
              </a:rPr>
              <a:t>.</a:t>
            </a:r>
          </a:p>
          <a:p>
            <a:pPr algn="just"/>
            <a:r>
              <a:rPr lang="en-US" sz="1800" b="1" u="sng" dirty="0">
                <a:solidFill>
                  <a:srgbClr val="FF0000"/>
                </a:solidFill>
              </a:rPr>
              <a:t>NOTE</a:t>
            </a:r>
            <a:r>
              <a:rPr lang="en-US" sz="1800" b="1" dirty="0">
                <a:solidFill>
                  <a:schemeClr val="tx1"/>
                </a:solidFill>
              </a:rPr>
              <a:t>: </a:t>
            </a:r>
            <a:r>
              <a:rPr lang="en-US" sz="1800" i="1" dirty="0">
                <a:solidFill>
                  <a:schemeClr val="tx1"/>
                </a:solidFill>
              </a:rPr>
              <a:t>Mini Plots are scaled according to the View Setting that is currently being used in the Chromatography Studio (discussed later) and are even available for the currently running analysis.</a:t>
            </a:r>
            <a:endParaRPr lang="en-US" sz="1800" i="1" u="sng" dirty="0">
              <a:solidFill>
                <a:schemeClr val="tx1"/>
              </a:solidFill>
            </a:endParaRPr>
          </a:p>
        </p:txBody>
      </p:sp>
      <p:pic>
        <p:nvPicPr>
          <p:cNvPr id="7" name="Content Placeholder 6">
            <a:extLst>
              <a:ext uri="{FF2B5EF4-FFF2-40B4-BE49-F238E27FC236}">
                <a16:creationId xmlns:a16="http://schemas.microsoft.com/office/drawing/2014/main" id="{D0222C07-0324-461B-A399-FD9CAD539EA6}"/>
              </a:ext>
            </a:extLst>
          </p:cNvPr>
          <p:cNvPicPr>
            <a:picLocks noGrp="1" noChangeAspect="1"/>
          </p:cNvPicPr>
          <p:nvPr>
            <p:ph sz="half" idx="1"/>
          </p:nvPr>
        </p:nvPicPr>
        <p:blipFill rotWithShape="1">
          <a:blip r:embed="rId2"/>
          <a:srcRect b="32895"/>
          <a:stretch/>
        </p:blipFill>
        <p:spPr>
          <a:xfrm>
            <a:off x="469763" y="640080"/>
            <a:ext cx="11252474" cy="4247455"/>
          </a:xfrm>
          <a:prstGeom prst="rect">
            <a:avLst/>
          </a:prstGeom>
          <a:ln w="28575">
            <a:solidFill>
              <a:schemeClr val="accent1"/>
            </a:solidFill>
          </a:ln>
        </p:spPr>
      </p:pic>
    </p:spTree>
    <p:extLst>
      <p:ext uri="{BB962C8B-B14F-4D97-AF65-F5344CB8AC3E}">
        <p14:creationId xmlns:p14="http://schemas.microsoft.com/office/powerpoint/2010/main" val="375349841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Control Bar</a:t>
            </a:r>
          </a:p>
        </p:txBody>
      </p:sp>
      <p:pic>
        <p:nvPicPr>
          <p:cNvPr id="4" name="Content Placeholder 3"/>
          <p:cNvPicPr>
            <a:picLocks noGrp="1" noChangeAspect="1"/>
          </p:cNvPicPr>
          <p:nvPr>
            <p:ph sz="half" idx="1"/>
          </p:nvPr>
        </p:nvPicPr>
        <p:blipFill>
          <a:blip r:embed="rId2"/>
          <a:stretch>
            <a:fillRect/>
          </a:stretch>
        </p:blipFill>
        <p:spPr>
          <a:xfrm>
            <a:off x="152400" y="2651760"/>
            <a:ext cx="11887200" cy="829624"/>
          </a:xfrm>
          <a:prstGeom prst="rect">
            <a:avLst/>
          </a:prstGeom>
          <a:ln w="28575">
            <a:solidFill>
              <a:schemeClr val="accent1"/>
            </a:solidFill>
          </a:ln>
        </p:spPr>
      </p:pic>
      <p:sp>
        <p:nvSpPr>
          <p:cNvPr id="6" name="Content Placeholder 5"/>
          <p:cNvSpPr>
            <a:spLocks noGrp="1"/>
          </p:cNvSpPr>
          <p:nvPr>
            <p:ph sz="half" idx="10"/>
          </p:nvPr>
        </p:nvSpPr>
        <p:spPr>
          <a:xfrm>
            <a:off x="0" y="5648100"/>
            <a:ext cx="12188952" cy="646323"/>
          </a:xfrm>
        </p:spPr>
        <p:txBody>
          <a:bodyPr>
            <a:spAutoFit/>
          </a:bodyPr>
          <a:lstStyle/>
          <a:p>
            <a:pPr algn="just"/>
            <a:r>
              <a:rPr lang="en-US" sz="1800" dirty="0">
                <a:solidFill>
                  <a:schemeClr val="tx1"/>
                </a:solidFill>
              </a:rPr>
              <a:t>The Sequence Control Bar is located in the Work Area above the Injection List, and may be used to perform such tasks as viewing the </a:t>
            </a:r>
            <a:r>
              <a:rPr lang="en-US" sz="1800" b="1" dirty="0">
                <a:solidFill>
                  <a:srgbClr val="FF0000"/>
                </a:solidFill>
              </a:rPr>
              <a:t>Sequence state</a:t>
            </a:r>
            <a:r>
              <a:rPr lang="en-US" sz="1800" dirty="0">
                <a:solidFill>
                  <a:schemeClr val="tx1"/>
                </a:solidFill>
              </a:rPr>
              <a:t>, </a:t>
            </a:r>
            <a:r>
              <a:rPr lang="en-US" sz="1800" b="1" dirty="0">
                <a:solidFill>
                  <a:srgbClr val="000099"/>
                </a:solidFill>
              </a:rPr>
              <a:t>start or stop the Sequence</a:t>
            </a:r>
            <a:r>
              <a:rPr lang="en-US" sz="1800" dirty="0">
                <a:solidFill>
                  <a:schemeClr val="tx1"/>
                </a:solidFill>
              </a:rPr>
              <a:t>, or </a:t>
            </a:r>
            <a:r>
              <a:rPr lang="en-US" sz="1800" b="1" dirty="0">
                <a:solidFill>
                  <a:srgbClr val="008000"/>
                </a:solidFill>
              </a:rPr>
              <a:t>viewing the Instrument status</a:t>
            </a:r>
            <a:r>
              <a:rPr lang="en-US" sz="1800" dirty="0">
                <a:solidFill>
                  <a:schemeClr val="tx1"/>
                </a:solidFill>
              </a:rPr>
              <a:t>.</a:t>
            </a:r>
          </a:p>
        </p:txBody>
      </p:sp>
      <p:sp>
        <p:nvSpPr>
          <p:cNvPr id="8" name="Rounded Rectangle 7"/>
          <p:cNvSpPr/>
          <p:nvPr/>
        </p:nvSpPr>
        <p:spPr bwMode="auto">
          <a:xfrm>
            <a:off x="1370818" y="4095615"/>
            <a:ext cx="1663162"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rgbClr val="FF0000"/>
                </a:solidFill>
              </a:rPr>
              <a:t>Sequence state</a:t>
            </a:r>
          </a:p>
        </p:txBody>
      </p:sp>
      <p:cxnSp>
        <p:nvCxnSpPr>
          <p:cNvPr id="10" name="Straight Arrow Connector 9"/>
          <p:cNvCxnSpPr>
            <a:cxnSpLocks/>
            <a:stCxn id="8" idx="0"/>
          </p:cNvCxnSpPr>
          <p:nvPr/>
        </p:nvCxnSpPr>
        <p:spPr bwMode="auto">
          <a:xfrm flipV="1">
            <a:off x="2202399" y="3238500"/>
            <a:ext cx="0" cy="857115"/>
          </a:xfrm>
          <a:prstGeom prst="straightConnector1">
            <a:avLst/>
          </a:prstGeom>
          <a:solidFill>
            <a:schemeClr val="accent1"/>
          </a:solidFill>
          <a:ln w="31750" cap="flat" cmpd="sng" algn="ctr">
            <a:solidFill>
              <a:srgbClr val="C00000"/>
            </a:solidFill>
            <a:prstDash val="solid"/>
            <a:round/>
            <a:headEnd type="none" w="med" len="med"/>
            <a:tailEnd type="triangle"/>
          </a:ln>
          <a:effectLst/>
        </p:spPr>
      </p:cxnSp>
      <p:cxnSp>
        <p:nvCxnSpPr>
          <p:cNvPr id="15" name="Straight Arrow Connector 14"/>
          <p:cNvCxnSpPr>
            <a:cxnSpLocks/>
          </p:cNvCxnSpPr>
          <p:nvPr/>
        </p:nvCxnSpPr>
        <p:spPr bwMode="auto">
          <a:xfrm flipV="1">
            <a:off x="11408486" y="3315729"/>
            <a:ext cx="0" cy="516261"/>
          </a:xfrm>
          <a:prstGeom prst="straightConnector1">
            <a:avLst/>
          </a:prstGeom>
          <a:solidFill>
            <a:schemeClr val="accent1"/>
          </a:solidFill>
          <a:ln w="31750" cap="flat" cmpd="sng" algn="ctr">
            <a:solidFill>
              <a:srgbClr val="008000"/>
            </a:solidFill>
            <a:prstDash val="solid"/>
            <a:round/>
            <a:headEnd type="none" w="med" len="med"/>
            <a:tailEnd type="triangle"/>
          </a:ln>
          <a:effectLst/>
        </p:spPr>
      </p:cxnSp>
      <p:sp>
        <p:nvSpPr>
          <p:cNvPr id="16" name="Rounded Rectangle 15"/>
          <p:cNvSpPr/>
          <p:nvPr/>
        </p:nvSpPr>
        <p:spPr bwMode="auto">
          <a:xfrm>
            <a:off x="1617779" y="2085294"/>
            <a:ext cx="2680929"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r>
              <a:rPr lang="en-US" sz="1600" dirty="0">
                <a:solidFill>
                  <a:srgbClr val="000099"/>
                </a:solidFill>
              </a:rPr>
              <a:t>Start or Stop the Sequence</a:t>
            </a:r>
          </a:p>
        </p:txBody>
      </p:sp>
      <p:cxnSp>
        <p:nvCxnSpPr>
          <p:cNvPr id="17" name="Straight Arrow Connector 16"/>
          <p:cNvCxnSpPr>
            <a:cxnSpLocks/>
            <a:stCxn id="16" idx="2"/>
          </p:cNvCxnSpPr>
          <p:nvPr/>
        </p:nvCxnSpPr>
        <p:spPr bwMode="auto">
          <a:xfrm>
            <a:off x="2958244" y="2459865"/>
            <a:ext cx="0" cy="626235"/>
          </a:xfrm>
          <a:prstGeom prst="straightConnector1">
            <a:avLst/>
          </a:prstGeom>
          <a:solidFill>
            <a:schemeClr val="accent1"/>
          </a:solidFill>
          <a:ln w="31750" cap="flat" cmpd="sng" algn="ctr">
            <a:solidFill>
              <a:srgbClr val="000099"/>
            </a:solidFill>
            <a:prstDash val="solid"/>
            <a:round/>
            <a:headEnd type="none" w="med" len="med"/>
            <a:tailEnd type="triangle"/>
          </a:ln>
          <a:effectLst/>
        </p:spPr>
      </p:cxnSp>
      <p:sp>
        <p:nvSpPr>
          <p:cNvPr id="14" name="Rounded Rectangle 13"/>
          <p:cNvSpPr/>
          <p:nvPr/>
        </p:nvSpPr>
        <p:spPr bwMode="auto">
          <a:xfrm>
            <a:off x="8695150" y="3835204"/>
            <a:ext cx="2980036"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rgbClr val="008000"/>
                </a:solidFill>
              </a:rPr>
              <a:t>Viewing the Instrument status</a:t>
            </a:r>
          </a:p>
        </p:txBody>
      </p:sp>
    </p:spTree>
    <p:extLst>
      <p:ext uri="{BB962C8B-B14F-4D97-AF65-F5344CB8AC3E}">
        <p14:creationId xmlns:p14="http://schemas.microsoft.com/office/powerpoint/2010/main" val="116609474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State</a:t>
            </a:r>
          </a:p>
        </p:txBody>
      </p:sp>
      <p:pic>
        <p:nvPicPr>
          <p:cNvPr id="8" name="Content Placeholder 3"/>
          <p:cNvPicPr>
            <a:picLocks noGrp="1" noChangeAspect="1"/>
          </p:cNvPicPr>
          <p:nvPr>
            <p:ph sz="half" idx="1"/>
          </p:nvPr>
        </p:nvPicPr>
        <p:blipFill>
          <a:blip r:embed="rId2"/>
          <a:stretch>
            <a:fillRect/>
          </a:stretch>
        </p:blipFill>
        <p:spPr>
          <a:xfrm>
            <a:off x="152400" y="640080"/>
            <a:ext cx="11887200" cy="829624"/>
          </a:xfrm>
          <a:prstGeom prst="rect">
            <a:avLst/>
          </a:prstGeom>
          <a:ln w="28575">
            <a:solidFill>
              <a:schemeClr val="accent1"/>
            </a:solidFill>
          </a:ln>
        </p:spPr>
      </p:pic>
      <p:pic>
        <p:nvPicPr>
          <p:cNvPr id="11" name="Content Placeholder 9"/>
          <p:cNvPicPr>
            <a:picLocks noGrp="1" noChangeAspect="1"/>
          </p:cNvPicPr>
          <p:nvPr>
            <p:ph sz="half" idx="10"/>
          </p:nvPr>
        </p:nvPicPr>
        <p:blipFill>
          <a:blip r:embed="rId3"/>
          <a:stretch>
            <a:fillRect/>
          </a:stretch>
        </p:blipFill>
        <p:spPr>
          <a:xfrm>
            <a:off x="2690015" y="1590665"/>
            <a:ext cx="6811970" cy="4586762"/>
          </a:xfrm>
          <a:prstGeom prst="rect">
            <a:avLst/>
          </a:prstGeom>
          <a:ln w="28575">
            <a:solidFill>
              <a:schemeClr val="accent1"/>
            </a:solidFill>
          </a:ln>
        </p:spPr>
      </p:pic>
      <p:sp>
        <p:nvSpPr>
          <p:cNvPr id="12" name="Rounded Rectangle 11"/>
          <p:cNvSpPr/>
          <p:nvPr/>
        </p:nvSpPr>
        <p:spPr bwMode="auto">
          <a:xfrm>
            <a:off x="789793" y="2068586"/>
            <a:ext cx="1663162"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rgbClr val="FF0000"/>
                </a:solidFill>
              </a:rPr>
              <a:t>Sequence state</a:t>
            </a:r>
          </a:p>
        </p:txBody>
      </p:sp>
      <p:cxnSp>
        <p:nvCxnSpPr>
          <p:cNvPr id="13" name="Straight Arrow Connector 12"/>
          <p:cNvCxnSpPr>
            <a:cxnSpLocks/>
          </p:cNvCxnSpPr>
          <p:nvPr/>
        </p:nvCxnSpPr>
        <p:spPr bwMode="auto">
          <a:xfrm flipV="1">
            <a:off x="2173824" y="1276350"/>
            <a:ext cx="0" cy="792237"/>
          </a:xfrm>
          <a:prstGeom prst="straightConnector1">
            <a:avLst/>
          </a:prstGeom>
          <a:solidFill>
            <a:schemeClr val="accent1"/>
          </a:solidFill>
          <a:ln w="3175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88818068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Status</a:t>
            </a:r>
          </a:p>
        </p:txBody>
      </p:sp>
      <p:pic>
        <p:nvPicPr>
          <p:cNvPr id="11" name="Content Placeholder 3"/>
          <p:cNvPicPr>
            <a:picLocks noGrp="1" noChangeAspect="1"/>
          </p:cNvPicPr>
          <p:nvPr>
            <p:ph sz="half" idx="1"/>
          </p:nvPr>
        </p:nvPicPr>
        <p:blipFill>
          <a:blip r:embed="rId2"/>
          <a:stretch>
            <a:fillRect/>
          </a:stretch>
        </p:blipFill>
        <p:spPr>
          <a:xfrm>
            <a:off x="152400" y="640080"/>
            <a:ext cx="11887200" cy="829624"/>
          </a:xfrm>
          <a:prstGeom prst="rect">
            <a:avLst/>
          </a:prstGeom>
          <a:ln w="28575">
            <a:solidFill>
              <a:schemeClr val="accent1"/>
            </a:solidFill>
          </a:ln>
        </p:spPr>
      </p:pic>
      <p:pic>
        <p:nvPicPr>
          <p:cNvPr id="12" name="Content Placeholder 3"/>
          <p:cNvPicPr>
            <a:picLocks noGrp="1" noChangeAspect="1"/>
          </p:cNvPicPr>
          <p:nvPr>
            <p:ph sz="half" idx="10"/>
          </p:nvPr>
        </p:nvPicPr>
        <p:blipFill>
          <a:blip r:embed="rId3"/>
          <a:stretch>
            <a:fillRect/>
          </a:stretch>
        </p:blipFill>
        <p:spPr>
          <a:xfrm>
            <a:off x="152400" y="1621367"/>
            <a:ext cx="4552946" cy="4578335"/>
          </a:xfrm>
          <a:prstGeom prst="rect">
            <a:avLst/>
          </a:prstGeom>
          <a:ln w="28575">
            <a:solidFill>
              <a:schemeClr val="accent1"/>
            </a:solidFill>
          </a:ln>
        </p:spPr>
      </p:pic>
      <p:sp>
        <p:nvSpPr>
          <p:cNvPr id="9" name="Rounded Rectangle 8"/>
          <p:cNvSpPr/>
          <p:nvPr/>
        </p:nvSpPr>
        <p:spPr bwMode="auto">
          <a:xfrm>
            <a:off x="9059564" y="1810770"/>
            <a:ext cx="2980036" cy="374571"/>
          </a:xfrm>
          <a:prstGeom prst="roundRect">
            <a:avLst/>
          </a:prstGeom>
          <a:solidFill>
            <a:schemeClr val="accent6"/>
          </a:solidFill>
          <a:ln>
            <a:solidFill>
              <a:schemeClr val="accent6"/>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sz="1600" dirty="0">
                <a:solidFill>
                  <a:srgbClr val="008000"/>
                </a:solidFill>
              </a:rPr>
              <a:t>Viewing the Instrument status</a:t>
            </a:r>
          </a:p>
        </p:txBody>
      </p:sp>
      <p:cxnSp>
        <p:nvCxnSpPr>
          <p:cNvPr id="10" name="Straight Arrow Connector 9"/>
          <p:cNvCxnSpPr>
            <a:cxnSpLocks/>
          </p:cNvCxnSpPr>
          <p:nvPr/>
        </p:nvCxnSpPr>
        <p:spPr bwMode="auto">
          <a:xfrm flipV="1">
            <a:off x="11389436" y="1292392"/>
            <a:ext cx="0" cy="516261"/>
          </a:xfrm>
          <a:prstGeom prst="straightConnector1">
            <a:avLst/>
          </a:prstGeom>
          <a:solidFill>
            <a:schemeClr val="accent1"/>
          </a:solidFill>
          <a:ln w="31750" cap="flat" cmpd="sng" algn="ctr">
            <a:solidFill>
              <a:srgbClr val="008000"/>
            </a:solidFill>
            <a:prstDash val="solid"/>
            <a:round/>
            <a:headEnd type="none" w="med" len="med"/>
            <a:tailEnd type="triangle"/>
          </a:ln>
          <a:effectLst/>
        </p:spPr>
      </p:cxnSp>
      <p:sp>
        <p:nvSpPr>
          <p:cNvPr id="7" name="Content Placeholder 5">
            <a:extLst>
              <a:ext uri="{FF2B5EF4-FFF2-40B4-BE49-F238E27FC236}">
                <a16:creationId xmlns:a16="http://schemas.microsoft.com/office/drawing/2014/main" id="{DA549B79-007D-4FC8-9AE7-9BF7107E0F8B}"/>
              </a:ext>
            </a:extLst>
          </p:cNvPr>
          <p:cNvSpPr txBox="1">
            <a:spLocks/>
          </p:cNvSpPr>
          <p:nvPr/>
        </p:nvSpPr>
        <p:spPr bwMode="auto">
          <a:xfrm>
            <a:off x="4873628" y="5556275"/>
            <a:ext cx="7318372" cy="731520"/>
          </a:xfrm>
          <a:prstGeom prst="rect">
            <a:avLst/>
          </a:prstGeom>
          <a:solidFill>
            <a:schemeClr val="accent1">
              <a:lumMod val="60000"/>
              <a:lumOff val="40000"/>
            </a:schemeClr>
          </a:solidFill>
          <a:ln w="15875" cap="flat" algn="ctr">
            <a:solidFill>
              <a:schemeClr val="accent1">
                <a:lumMod val="60000"/>
                <a:lumOff val="40000"/>
              </a:schemeClr>
            </a:solidFill>
            <a:round/>
            <a:headEnd type="none" w="med" len="med"/>
            <a:tailEnd type="none" w="med" len="med"/>
          </a:ln>
          <a:effectLst/>
        </p:spPr>
        <p:txBody>
          <a:bodyPr vert="horz" wrap="square" lIns="91430" tIns="45716" rIns="91430" bIns="45716" numCol="1" anchor="t" anchorCtr="0" compatLnSpc="1">
            <a:prstTxWarp prst="textNoShape">
              <a:avLst/>
            </a:prstTxWarp>
            <a:spAutoFit/>
          </a:bodyPr>
          <a:lstStyle>
            <a:lvl1pPr marL="157428" indent="-157428" algn="l" defTabSz="171450"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defTabSz="342900"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defTabSz="571500"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8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8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8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8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8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800">
                <a:solidFill>
                  <a:schemeClr val="tx1"/>
                </a:solidFill>
                <a:latin typeface="+mn-lt"/>
                <a:ea typeface="ＭＳ Ｐゴシック" pitchFamily="124" charset="-128"/>
              </a:defRPr>
            </a:lvl9pPr>
          </a:lstStyle>
          <a:p>
            <a:pPr algn="just"/>
            <a:r>
              <a:rPr lang="en-US" sz="1800" dirty="0">
                <a:solidFill>
                  <a:schemeClr val="tx1"/>
                </a:solidFill>
              </a:rPr>
              <a:t>The different actions in the Instrument Status will affect only the LC, not the MS. </a:t>
            </a:r>
          </a:p>
        </p:txBody>
      </p:sp>
    </p:spTree>
    <p:extLst>
      <p:ext uri="{BB962C8B-B14F-4D97-AF65-F5344CB8AC3E}">
        <p14:creationId xmlns:p14="http://schemas.microsoft.com/office/powerpoint/2010/main" val="370201867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2.5: Chromeleon Console: The Injection List and Associated Items</a:t>
            </a:r>
          </a:p>
        </p:txBody>
      </p:sp>
      <p:sp>
        <p:nvSpPr>
          <p:cNvPr id="5" name="Text Placeholder 4"/>
          <p:cNvSpPr>
            <a:spLocks noGrp="1"/>
          </p:cNvSpPr>
          <p:nvPr>
            <p:ph type="body" sz="quarter" idx="10"/>
          </p:nvPr>
        </p:nvSpPr>
        <p:spPr/>
        <p:txBody>
          <a:bodyPr/>
          <a:lstStyle/>
          <a:p>
            <a:r>
              <a:rPr lang="en-US" b="1" dirty="0"/>
              <a:t>Module 2.5: Chromeleon Console: The Injection List and Associated Items</a:t>
            </a:r>
          </a:p>
        </p:txBody>
      </p:sp>
    </p:spTree>
    <p:extLst>
      <p:ext uri="{BB962C8B-B14F-4D97-AF65-F5344CB8AC3E}">
        <p14:creationId xmlns:p14="http://schemas.microsoft.com/office/powerpoint/2010/main" val="391362479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Injection List (</a:t>
            </a:r>
            <a:r>
              <a:rPr lang="en-US" i="1" dirty="0"/>
              <a:t>in more detail</a:t>
            </a:r>
            <a:r>
              <a:rPr lang="en-US" dirty="0"/>
              <a:t>)</a:t>
            </a:r>
          </a:p>
        </p:txBody>
      </p:sp>
      <p:pic>
        <p:nvPicPr>
          <p:cNvPr id="15" name="Content Placeholder 6"/>
          <p:cNvPicPr>
            <a:picLocks noGrp="1" noChangeAspect="1"/>
          </p:cNvPicPr>
          <p:nvPr>
            <p:ph sz="half" idx="1"/>
          </p:nvPr>
        </p:nvPicPr>
        <p:blipFill>
          <a:blip r:embed="rId2"/>
          <a:stretch>
            <a:fillRect/>
          </a:stretch>
        </p:blipFill>
        <p:spPr>
          <a:xfrm>
            <a:off x="1159152" y="640080"/>
            <a:ext cx="9873696" cy="3538074"/>
          </a:xfrm>
          <a:prstGeom prst="rect">
            <a:avLst/>
          </a:prstGeom>
          <a:ln w="28575">
            <a:solidFill>
              <a:schemeClr val="accent1"/>
            </a:solidFill>
          </a:ln>
        </p:spPr>
      </p:pic>
      <p:sp>
        <p:nvSpPr>
          <p:cNvPr id="5" name="Content Placeholder 4"/>
          <p:cNvSpPr>
            <a:spLocks noGrp="1"/>
          </p:cNvSpPr>
          <p:nvPr>
            <p:ph sz="half" idx="10"/>
          </p:nvPr>
        </p:nvSpPr>
        <p:spPr>
          <a:xfrm>
            <a:off x="3048" y="4284224"/>
            <a:ext cx="12188952" cy="2011680"/>
          </a:xfrm>
        </p:spPr>
        <p:txBody>
          <a:bodyPr>
            <a:spAutoFit/>
          </a:bodyPr>
          <a:lstStyle/>
          <a:p>
            <a:pPr algn="just"/>
            <a:r>
              <a:rPr lang="en-US" sz="1800" b="1" dirty="0">
                <a:solidFill>
                  <a:srgbClr val="FF0000"/>
                </a:solidFill>
              </a:rPr>
              <a:t>Each line represents an injection </a:t>
            </a:r>
            <a:r>
              <a:rPr lang="en-US" sz="1800" dirty="0"/>
              <a:t>and </a:t>
            </a:r>
            <a:r>
              <a:rPr lang="en-US" sz="1800" b="1" dirty="0">
                <a:solidFill>
                  <a:srgbClr val="000099"/>
                </a:solidFill>
              </a:rPr>
              <a:t>each column contains properties of the injection</a:t>
            </a:r>
            <a:r>
              <a:rPr lang="en-US" sz="1800" dirty="0"/>
              <a:t>, including the name of injection, type of injection (Blank, Calibration Standard, Unknown), Injection Volume, location in the </a:t>
            </a:r>
            <a:r>
              <a:rPr lang="en-US" sz="1800" dirty="0" err="1"/>
              <a:t>autosampler</a:t>
            </a:r>
            <a:r>
              <a:rPr lang="en-US" sz="1800" dirty="0"/>
              <a:t>, Dilution Factors (if any), etc.</a:t>
            </a:r>
          </a:p>
          <a:p>
            <a:pPr algn="just"/>
            <a:r>
              <a:rPr lang="en-US" sz="1800" dirty="0"/>
              <a:t>In addition, each injection must be assigned an </a:t>
            </a:r>
            <a:r>
              <a:rPr lang="en-US" sz="1800" b="1" dirty="0">
                <a:solidFill>
                  <a:srgbClr val="008000"/>
                </a:solidFill>
              </a:rPr>
              <a:t>Instrument Method </a:t>
            </a:r>
            <a:r>
              <a:rPr lang="en-US" sz="1800" dirty="0"/>
              <a:t>and </a:t>
            </a:r>
            <a:r>
              <a:rPr lang="en-US" sz="1800" b="1" dirty="0">
                <a:solidFill>
                  <a:srgbClr val="008000"/>
                </a:solidFill>
              </a:rPr>
              <a:t>Processing Method</a:t>
            </a:r>
            <a:r>
              <a:rPr lang="en-US" sz="1800" dirty="0"/>
              <a:t>. </a:t>
            </a:r>
          </a:p>
          <a:p>
            <a:pPr lvl="1" algn="just"/>
            <a:r>
              <a:rPr lang="en-US" sz="1600" dirty="0"/>
              <a:t>Instrument Methods are created to control hardware operation. </a:t>
            </a:r>
          </a:p>
          <a:p>
            <a:pPr lvl="1" algn="just"/>
            <a:r>
              <a:rPr lang="en-US" sz="1600" dirty="0"/>
              <a:t>Processing Methods contain data processing parameters.</a:t>
            </a:r>
          </a:p>
        </p:txBody>
      </p:sp>
      <p:sp>
        <p:nvSpPr>
          <p:cNvPr id="3" name="Up Arrow 2"/>
          <p:cNvSpPr/>
          <p:nvPr/>
        </p:nvSpPr>
        <p:spPr bwMode="auto">
          <a:xfrm flipV="1">
            <a:off x="3463474" y="977075"/>
            <a:ext cx="308225" cy="369295"/>
          </a:xfrm>
          <a:prstGeom prst="upArrow">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7" name="Up Arrow 16"/>
          <p:cNvSpPr/>
          <p:nvPr/>
        </p:nvSpPr>
        <p:spPr bwMode="auto">
          <a:xfrm flipV="1">
            <a:off x="4299472" y="977074"/>
            <a:ext cx="308225" cy="369295"/>
          </a:xfrm>
          <a:prstGeom prst="upArrow">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8" name="Up Arrow 17"/>
          <p:cNvSpPr/>
          <p:nvPr/>
        </p:nvSpPr>
        <p:spPr bwMode="auto">
          <a:xfrm flipV="1">
            <a:off x="4811139" y="977073"/>
            <a:ext cx="308225" cy="369295"/>
          </a:xfrm>
          <a:prstGeom prst="upArrow">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9" name="Up Arrow 18"/>
          <p:cNvSpPr/>
          <p:nvPr/>
        </p:nvSpPr>
        <p:spPr bwMode="auto">
          <a:xfrm flipV="1">
            <a:off x="5218357" y="977072"/>
            <a:ext cx="308225" cy="369295"/>
          </a:xfrm>
          <a:prstGeom prst="upArrow">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20" name="Up Arrow 19"/>
          <p:cNvSpPr/>
          <p:nvPr/>
        </p:nvSpPr>
        <p:spPr bwMode="auto">
          <a:xfrm flipV="1">
            <a:off x="9178569" y="977071"/>
            <a:ext cx="308225" cy="369295"/>
          </a:xfrm>
          <a:prstGeom prst="upArrow">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22" name="Up Arrow 21"/>
          <p:cNvSpPr/>
          <p:nvPr/>
        </p:nvSpPr>
        <p:spPr bwMode="auto">
          <a:xfrm rot="16200000" flipV="1">
            <a:off x="2151752" y="1315835"/>
            <a:ext cx="308225" cy="369295"/>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1" name="Up Arrow 10"/>
          <p:cNvSpPr/>
          <p:nvPr/>
        </p:nvSpPr>
        <p:spPr bwMode="auto">
          <a:xfrm flipV="1">
            <a:off x="5739753" y="985333"/>
            <a:ext cx="308225" cy="369295"/>
          </a:xfrm>
          <a:prstGeom prst="up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12" name="Up Arrow 11"/>
          <p:cNvSpPr/>
          <p:nvPr/>
        </p:nvSpPr>
        <p:spPr bwMode="auto">
          <a:xfrm flipV="1">
            <a:off x="6635620" y="985333"/>
            <a:ext cx="308225" cy="369295"/>
          </a:xfrm>
          <a:prstGeom prst="up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207165424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Injection List: Injection Type</a:t>
            </a:r>
          </a:p>
        </p:txBody>
      </p:sp>
      <p:pic>
        <p:nvPicPr>
          <p:cNvPr id="5" name="Content Placeholder 4"/>
          <p:cNvPicPr>
            <a:picLocks noGrp="1" noChangeAspect="1"/>
          </p:cNvPicPr>
          <p:nvPr>
            <p:ph sz="half" idx="1"/>
          </p:nvPr>
        </p:nvPicPr>
        <p:blipFill>
          <a:blip r:embed="rId2"/>
          <a:stretch>
            <a:fillRect/>
          </a:stretch>
        </p:blipFill>
        <p:spPr>
          <a:xfrm>
            <a:off x="426720" y="640079"/>
            <a:ext cx="11338560" cy="4535426"/>
          </a:xfrm>
          <a:prstGeom prst="rect">
            <a:avLst/>
          </a:prstGeom>
          <a:ln w="28575">
            <a:solidFill>
              <a:schemeClr val="accent1"/>
            </a:solidFill>
          </a:ln>
        </p:spPr>
      </p:pic>
      <p:sp>
        <p:nvSpPr>
          <p:cNvPr id="6" name="Content Placeholder 5"/>
          <p:cNvSpPr>
            <a:spLocks noGrp="1"/>
          </p:cNvSpPr>
          <p:nvPr>
            <p:ph sz="half" idx="10"/>
          </p:nvPr>
        </p:nvSpPr>
        <p:spPr>
          <a:xfrm>
            <a:off x="1524" y="5295714"/>
            <a:ext cx="12188952" cy="1000266"/>
          </a:xfrm>
        </p:spPr>
        <p:txBody>
          <a:bodyPr>
            <a:spAutoFit/>
          </a:bodyPr>
          <a:lstStyle/>
          <a:p>
            <a:pPr algn="just"/>
            <a:r>
              <a:rPr lang="en-US" sz="1800" dirty="0">
                <a:solidFill>
                  <a:schemeClr val="tx1"/>
                </a:solidFill>
              </a:rPr>
              <a:t>The Injection Type indicates to the software the purpose of the Injection.</a:t>
            </a:r>
          </a:p>
          <a:p>
            <a:pPr algn="just"/>
            <a:r>
              <a:rPr lang="en-US" sz="1800" dirty="0">
                <a:solidFill>
                  <a:schemeClr val="tx1"/>
                </a:solidFill>
              </a:rPr>
              <a:t>The Injection Type is assigned by left‐clicking on the box and then using the pull‐down menu to select the appropriate type. </a:t>
            </a:r>
          </a:p>
        </p:txBody>
      </p:sp>
    </p:spTree>
    <p:extLst>
      <p:ext uri="{BB962C8B-B14F-4D97-AF65-F5344CB8AC3E}">
        <p14:creationId xmlns:p14="http://schemas.microsoft.com/office/powerpoint/2010/main" val="1566696123"/>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Injection List: Injection Type</a:t>
            </a:r>
          </a:p>
        </p:txBody>
      </p:sp>
      <p:pic>
        <p:nvPicPr>
          <p:cNvPr id="7" name="Content Placeholder 6"/>
          <p:cNvPicPr>
            <a:picLocks noGrp="1" noChangeAspect="1"/>
          </p:cNvPicPr>
          <p:nvPr>
            <p:ph sz="half" idx="1"/>
          </p:nvPr>
        </p:nvPicPr>
        <p:blipFill>
          <a:blip r:embed="rId2"/>
          <a:stretch>
            <a:fillRect/>
          </a:stretch>
        </p:blipFill>
        <p:spPr>
          <a:xfrm>
            <a:off x="809626" y="1787714"/>
            <a:ext cx="3456354" cy="2788920"/>
          </a:xfrm>
          <a:prstGeom prst="rect">
            <a:avLst/>
          </a:prstGeom>
          <a:ln w="28575">
            <a:solidFill>
              <a:schemeClr val="accent1"/>
            </a:solidFill>
          </a:ln>
        </p:spPr>
      </p:pic>
      <p:sp>
        <p:nvSpPr>
          <p:cNvPr id="6" name="Content Placeholder 5"/>
          <p:cNvSpPr>
            <a:spLocks noGrp="1"/>
          </p:cNvSpPr>
          <p:nvPr>
            <p:ph sz="half" idx="10"/>
          </p:nvPr>
        </p:nvSpPr>
        <p:spPr>
          <a:xfrm>
            <a:off x="1524" y="5836113"/>
            <a:ext cx="12188952" cy="457200"/>
          </a:xfrm>
        </p:spPr>
        <p:txBody>
          <a:bodyPr>
            <a:spAutoFit/>
          </a:bodyPr>
          <a:lstStyle/>
          <a:p>
            <a:pPr algn="just"/>
            <a:r>
              <a:rPr lang="en-US" sz="1800" dirty="0">
                <a:solidFill>
                  <a:schemeClr val="tx1"/>
                </a:solidFill>
              </a:rPr>
              <a:t>There are different Injection Types indicated by icons next to the Injection Name.</a:t>
            </a:r>
            <a:endParaRPr lang="en-US" sz="1800" dirty="0"/>
          </a:p>
        </p:txBody>
      </p:sp>
      <p:pic>
        <p:nvPicPr>
          <p:cNvPr id="5" name="Content Placeholder 4"/>
          <p:cNvPicPr>
            <a:picLocks noGrp="1" noChangeAspect="1"/>
          </p:cNvPicPr>
          <p:nvPr>
            <p:ph sz="half" idx="13"/>
          </p:nvPr>
        </p:nvPicPr>
        <p:blipFill rotWithShape="1">
          <a:blip r:embed="rId3"/>
          <a:srcRect b="1445"/>
          <a:stretch/>
        </p:blipFill>
        <p:spPr>
          <a:xfrm>
            <a:off x="4997520" y="640080"/>
            <a:ext cx="6451529" cy="5084189"/>
          </a:xfrm>
          <a:prstGeom prst="rect">
            <a:avLst/>
          </a:prstGeom>
          <a:ln w="28575">
            <a:solidFill>
              <a:schemeClr val="accent1"/>
            </a:solidFill>
          </a:ln>
        </p:spPr>
      </p:pic>
      <p:sp>
        <p:nvSpPr>
          <p:cNvPr id="12" name="Rectangle 11"/>
          <p:cNvSpPr/>
          <p:nvPr/>
        </p:nvSpPr>
        <p:spPr bwMode="auto">
          <a:xfrm>
            <a:off x="2035782" y="2051443"/>
            <a:ext cx="174018" cy="2525191"/>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395335058"/>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Associated Items (</a:t>
            </a:r>
            <a:r>
              <a:rPr lang="en-US" i="1" dirty="0"/>
              <a:t>in more detail</a:t>
            </a:r>
            <a:r>
              <a:rPr lang="en-US" dirty="0"/>
              <a:t>)</a:t>
            </a:r>
          </a:p>
        </p:txBody>
      </p:sp>
      <p:pic>
        <p:nvPicPr>
          <p:cNvPr id="5" name="Content Placeholder 4"/>
          <p:cNvPicPr>
            <a:picLocks noGrp="1" noChangeAspect="1"/>
          </p:cNvPicPr>
          <p:nvPr>
            <p:ph sz="half" idx="1"/>
          </p:nvPr>
        </p:nvPicPr>
        <p:blipFill>
          <a:blip r:embed="rId2"/>
          <a:stretch>
            <a:fillRect/>
          </a:stretch>
        </p:blipFill>
        <p:spPr>
          <a:xfrm>
            <a:off x="148091" y="1419496"/>
            <a:ext cx="7300459" cy="2490244"/>
          </a:xfrm>
          <a:prstGeom prst="rect">
            <a:avLst/>
          </a:prstGeom>
          <a:ln w="28575">
            <a:solidFill>
              <a:schemeClr val="accent1"/>
            </a:solidFill>
          </a:ln>
        </p:spPr>
      </p:pic>
      <p:sp>
        <p:nvSpPr>
          <p:cNvPr id="6" name="Content Placeholder 5"/>
          <p:cNvSpPr>
            <a:spLocks noGrp="1"/>
          </p:cNvSpPr>
          <p:nvPr>
            <p:ph sz="half" idx="10"/>
          </p:nvPr>
        </p:nvSpPr>
        <p:spPr>
          <a:xfrm>
            <a:off x="3048" y="4926089"/>
            <a:ext cx="12188952" cy="1371600"/>
          </a:xfrm>
        </p:spPr>
        <p:txBody>
          <a:bodyPr>
            <a:spAutoFit/>
          </a:bodyPr>
          <a:lstStyle/>
          <a:p>
            <a:pPr algn="just"/>
            <a:r>
              <a:rPr lang="en-US" sz="1800" dirty="0">
                <a:solidFill>
                  <a:schemeClr val="tx1"/>
                </a:solidFill>
              </a:rPr>
              <a:t>The lower section of the Work Area of the selected Sequence contains various Associated Items used when running the Sequence or for the interpretation of the acquired data.</a:t>
            </a:r>
          </a:p>
          <a:p>
            <a:pPr lvl="1" algn="just"/>
            <a:r>
              <a:rPr lang="en-US" sz="1600" dirty="0">
                <a:solidFill>
                  <a:schemeClr val="tx1"/>
                </a:solidFill>
              </a:rPr>
              <a:t>All items the Sequence can utilize are listed in this section.</a:t>
            </a:r>
          </a:p>
          <a:p>
            <a:pPr algn="just"/>
            <a:r>
              <a:rPr lang="en-US" sz="1800" dirty="0"/>
              <a:t>Each object type is identified by an icon, and its type is listed next to its name in the Work Area.</a:t>
            </a:r>
          </a:p>
        </p:txBody>
      </p:sp>
      <p:pic>
        <p:nvPicPr>
          <p:cNvPr id="11" name="Content Placeholder 10"/>
          <p:cNvPicPr>
            <a:picLocks noGrp="1" noChangeAspect="1"/>
          </p:cNvPicPr>
          <p:nvPr>
            <p:ph sz="half" idx="13"/>
          </p:nvPr>
        </p:nvPicPr>
        <p:blipFill>
          <a:blip r:embed="rId3"/>
          <a:stretch>
            <a:fillRect/>
          </a:stretch>
        </p:blipFill>
        <p:spPr>
          <a:xfrm>
            <a:off x="7559132" y="1419496"/>
            <a:ext cx="4489993" cy="2490244"/>
          </a:xfrm>
          <a:prstGeom prst="rect">
            <a:avLst/>
          </a:prstGeom>
          <a:ln w="28575">
            <a:solidFill>
              <a:schemeClr val="accent1"/>
            </a:solidFill>
          </a:ln>
        </p:spPr>
      </p:pic>
      <p:sp>
        <p:nvSpPr>
          <p:cNvPr id="12" name="Rectangle 11"/>
          <p:cNvSpPr/>
          <p:nvPr/>
        </p:nvSpPr>
        <p:spPr bwMode="auto">
          <a:xfrm>
            <a:off x="152400" y="1654458"/>
            <a:ext cx="285750" cy="2264807"/>
          </a:xfrm>
          <a:prstGeom prst="rect">
            <a:avLst/>
          </a:prstGeom>
          <a:solidFill>
            <a:srgbClr val="AD1E2D">
              <a:alpha val="20000"/>
            </a:srgbClr>
          </a:solidFill>
          <a:ln w="19050" cap="flat" cmpd="sng" algn="ctr">
            <a:solidFill>
              <a:srgbClr val="AD1E2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132249651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2.6: Chromeleon Console: Instrument Category Bar </a:t>
            </a:r>
          </a:p>
        </p:txBody>
      </p:sp>
      <p:sp>
        <p:nvSpPr>
          <p:cNvPr id="5" name="Text Placeholder 4"/>
          <p:cNvSpPr>
            <a:spLocks noGrp="1"/>
          </p:cNvSpPr>
          <p:nvPr>
            <p:ph type="body" sz="quarter" idx="10"/>
          </p:nvPr>
        </p:nvSpPr>
        <p:spPr/>
        <p:txBody>
          <a:bodyPr/>
          <a:lstStyle/>
          <a:p>
            <a:r>
              <a:rPr lang="en-US" b="1" dirty="0"/>
              <a:t>Module 2.6: Chromeleon Console: Instrument Category Bar </a:t>
            </a:r>
          </a:p>
        </p:txBody>
      </p:sp>
    </p:spTree>
    <p:extLst>
      <p:ext uri="{BB962C8B-B14F-4D97-AF65-F5344CB8AC3E}">
        <p14:creationId xmlns:p14="http://schemas.microsoft.com/office/powerpoint/2010/main" val="44386217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071437"/>
            <a:ext cx="12188952" cy="1222047"/>
          </a:xfrm>
        </p:spPr>
        <p:txBody>
          <a:bodyPr/>
          <a:lstStyle/>
          <a:p>
            <a:pPr algn="just"/>
            <a:r>
              <a:rPr lang="en-US" dirty="0"/>
              <a:t>To start the Instrument Controller:</a:t>
            </a:r>
          </a:p>
          <a:p>
            <a:pPr lvl="1" algn="just"/>
            <a:r>
              <a:rPr lang="en-US" dirty="0"/>
              <a:t>Right-click on the Chromeleon icon (“Charlie”)  and choose  the “</a:t>
            </a:r>
            <a:r>
              <a:rPr lang="en-US" b="1" dirty="0">
                <a:solidFill>
                  <a:schemeClr val="accent1">
                    <a:lumMod val="50000"/>
                  </a:schemeClr>
                </a:solidFill>
              </a:rPr>
              <a:t>Show Chromeleon Service Manager</a:t>
            </a:r>
            <a:r>
              <a:rPr lang="en-US" dirty="0"/>
              <a:t>” option.</a:t>
            </a:r>
          </a:p>
        </p:txBody>
      </p:sp>
      <p:sp>
        <p:nvSpPr>
          <p:cNvPr id="3" name="Title 2"/>
          <p:cNvSpPr>
            <a:spLocks noGrp="1"/>
          </p:cNvSpPr>
          <p:nvPr>
            <p:ph type="title"/>
          </p:nvPr>
        </p:nvSpPr>
        <p:spPr/>
        <p:txBody>
          <a:bodyPr/>
          <a:lstStyle/>
          <a:p>
            <a:r>
              <a:rPr lang="en-US" dirty="0"/>
              <a:t>Starting the Instrument Controller</a:t>
            </a:r>
          </a:p>
        </p:txBody>
      </p:sp>
      <p:pic>
        <p:nvPicPr>
          <p:cNvPr id="9" name="Picture 8">
            <a:extLst>
              <a:ext uri="{FF2B5EF4-FFF2-40B4-BE49-F238E27FC236}">
                <a16:creationId xmlns:a16="http://schemas.microsoft.com/office/drawing/2014/main" id="{444E2C2E-12A1-402A-B44A-974E1C0CDED8}"/>
              </a:ext>
            </a:extLst>
          </p:cNvPr>
          <p:cNvPicPr>
            <a:picLocks noChangeAspect="1"/>
          </p:cNvPicPr>
          <p:nvPr/>
        </p:nvPicPr>
        <p:blipFill rotWithShape="1">
          <a:blip r:embed="rId2"/>
          <a:srcRect l="62891" t="75972" r="3203"/>
          <a:stretch/>
        </p:blipFill>
        <p:spPr>
          <a:xfrm>
            <a:off x="2934191" y="1479796"/>
            <a:ext cx="6323617" cy="2520704"/>
          </a:xfrm>
          <a:prstGeom prst="rect">
            <a:avLst/>
          </a:prstGeom>
          <a:ln w="28575">
            <a:solidFill>
              <a:schemeClr val="accent1"/>
            </a:solidFill>
          </a:ln>
          <a:effectLst/>
        </p:spPr>
      </p:pic>
    </p:spTree>
    <p:extLst>
      <p:ext uri="{BB962C8B-B14F-4D97-AF65-F5344CB8AC3E}">
        <p14:creationId xmlns:p14="http://schemas.microsoft.com/office/powerpoint/2010/main" val="64057154"/>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883412"/>
            <a:ext cx="12188952" cy="415494"/>
          </a:xfrm>
        </p:spPr>
        <p:txBody>
          <a:bodyPr>
            <a:spAutoFit/>
          </a:bodyPr>
          <a:lstStyle/>
          <a:p>
            <a:pPr algn="just"/>
            <a:r>
              <a:rPr lang="en-US" sz="1800" dirty="0"/>
              <a:t>The</a:t>
            </a:r>
            <a:r>
              <a:rPr lang="en-US" sz="1800" i="1" dirty="0"/>
              <a:t> </a:t>
            </a:r>
            <a:r>
              <a:rPr lang="en-US" sz="1800" b="1" i="1" dirty="0">
                <a:solidFill>
                  <a:schemeClr val="accent1">
                    <a:lumMod val="50000"/>
                  </a:schemeClr>
                </a:solidFill>
              </a:rPr>
              <a:t>Instruments Category </a:t>
            </a:r>
            <a:r>
              <a:rPr lang="en-US" sz="1800" dirty="0"/>
              <a:t>provides immediate access to and control of all available Instruments.</a:t>
            </a:r>
          </a:p>
        </p:txBody>
      </p:sp>
      <p:sp>
        <p:nvSpPr>
          <p:cNvPr id="3" name="Title 2"/>
          <p:cNvSpPr>
            <a:spLocks noGrp="1"/>
          </p:cNvSpPr>
          <p:nvPr>
            <p:ph type="title"/>
          </p:nvPr>
        </p:nvSpPr>
        <p:spPr/>
        <p:txBody>
          <a:bodyPr/>
          <a:lstStyle/>
          <a:p>
            <a:r>
              <a:rPr lang="en-US" dirty="0"/>
              <a:t>Instruments Category Bar</a:t>
            </a:r>
          </a:p>
        </p:txBody>
      </p:sp>
      <p:pic>
        <p:nvPicPr>
          <p:cNvPr id="4" name="Content Placeholder 3"/>
          <p:cNvPicPr>
            <a:picLocks noGrp="1" noChangeAspect="1"/>
          </p:cNvPicPr>
          <p:nvPr>
            <p:ph sz="half" idx="1"/>
          </p:nvPr>
        </p:nvPicPr>
        <p:blipFill>
          <a:blip r:embed="rId2"/>
          <a:stretch>
            <a:fillRect/>
          </a:stretch>
        </p:blipFill>
        <p:spPr>
          <a:xfrm>
            <a:off x="1386840" y="640080"/>
            <a:ext cx="9418320" cy="5111399"/>
          </a:xfrm>
          <a:prstGeom prst="rect">
            <a:avLst/>
          </a:prstGeom>
          <a:ln w="28575">
            <a:solidFill>
              <a:schemeClr val="accent1"/>
            </a:solidFill>
          </a:ln>
        </p:spPr>
      </p:pic>
    </p:spTree>
    <p:extLst>
      <p:ext uri="{BB962C8B-B14F-4D97-AF65-F5344CB8AC3E}">
        <p14:creationId xmlns:p14="http://schemas.microsoft.com/office/powerpoint/2010/main" val="269566023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3736591"/>
            <a:ext cx="12188952" cy="2560320"/>
          </a:xfrm>
        </p:spPr>
        <p:txBody>
          <a:bodyPr>
            <a:spAutoFit/>
          </a:bodyPr>
          <a:lstStyle/>
          <a:p>
            <a:pPr algn="just"/>
            <a:r>
              <a:rPr lang="en-US" sz="1800" dirty="0"/>
              <a:t>When the Instruments Category is selected the user can select on the Navigation Pane an Instrument to monitor and/or control. </a:t>
            </a:r>
          </a:p>
          <a:p>
            <a:pPr lvl="1" algn="just"/>
            <a:r>
              <a:rPr lang="en-US" sz="1600" dirty="0"/>
              <a:t>When the      icon is clicked, you can see all the local instruments.</a:t>
            </a:r>
          </a:p>
          <a:p>
            <a:pPr lvl="1" algn="just"/>
            <a:r>
              <a:rPr lang="en-US" sz="1600" dirty="0"/>
              <a:t>When the       icon is clicked, you can see all the instruments on a network</a:t>
            </a:r>
          </a:p>
          <a:p>
            <a:pPr lvl="1" algn="just"/>
            <a:r>
              <a:rPr lang="en-US" sz="1600" dirty="0"/>
              <a:t>If you are on a network that has many instruments across various sites, you can assign your instrument as a favorite instrument by clicking on the      next to it.</a:t>
            </a:r>
          </a:p>
          <a:p>
            <a:pPr lvl="1" algn="just"/>
            <a:r>
              <a:rPr lang="en-US" sz="1600" dirty="0"/>
              <a:t>You can then see all the favorites by clicking the      icon at the top. </a:t>
            </a:r>
          </a:p>
        </p:txBody>
      </p:sp>
      <p:sp>
        <p:nvSpPr>
          <p:cNvPr id="3" name="Title 2"/>
          <p:cNvSpPr>
            <a:spLocks noGrp="1"/>
          </p:cNvSpPr>
          <p:nvPr>
            <p:ph type="title"/>
          </p:nvPr>
        </p:nvSpPr>
        <p:spPr/>
        <p:txBody>
          <a:bodyPr/>
          <a:lstStyle/>
          <a:p>
            <a:r>
              <a:rPr lang="en-US" dirty="0"/>
              <a:t>Filtering Instruments available in the Chromeleon Console</a:t>
            </a:r>
          </a:p>
        </p:txBody>
      </p:sp>
      <p:pic>
        <p:nvPicPr>
          <p:cNvPr id="9" name="Picture 8"/>
          <p:cNvPicPr>
            <a:picLocks noChangeAspect="1"/>
          </p:cNvPicPr>
          <p:nvPr/>
        </p:nvPicPr>
        <p:blipFill rotWithShape="1">
          <a:blip r:embed="rId2"/>
          <a:srcRect t="7571" r="99032" b="90546"/>
          <a:stretch/>
        </p:blipFill>
        <p:spPr>
          <a:xfrm>
            <a:off x="1341202" y="4491156"/>
            <a:ext cx="260904" cy="277060"/>
          </a:xfrm>
          <a:prstGeom prst="rect">
            <a:avLst/>
          </a:prstGeom>
        </p:spPr>
      </p:pic>
      <p:pic>
        <p:nvPicPr>
          <p:cNvPr id="10" name="Picture 9"/>
          <p:cNvPicPr>
            <a:picLocks noChangeAspect="1"/>
          </p:cNvPicPr>
          <p:nvPr/>
        </p:nvPicPr>
        <p:blipFill rotWithShape="1">
          <a:blip r:embed="rId2"/>
          <a:srcRect l="1118" t="7433" r="97586" b="90209"/>
          <a:stretch/>
        </p:blipFill>
        <p:spPr>
          <a:xfrm>
            <a:off x="1310066" y="4883709"/>
            <a:ext cx="349190" cy="346841"/>
          </a:xfrm>
          <a:prstGeom prst="rect">
            <a:avLst/>
          </a:prstGeom>
        </p:spPr>
      </p:pic>
      <p:pic>
        <p:nvPicPr>
          <p:cNvPr id="11" name="Picture 10"/>
          <p:cNvPicPr>
            <a:picLocks noChangeAspect="1"/>
          </p:cNvPicPr>
          <p:nvPr/>
        </p:nvPicPr>
        <p:blipFill rotWithShape="1">
          <a:blip r:embed="rId2"/>
          <a:srcRect l="2424" t="7699" r="96584" b="90552"/>
          <a:stretch/>
        </p:blipFill>
        <p:spPr>
          <a:xfrm>
            <a:off x="2022396" y="5604510"/>
            <a:ext cx="267127" cy="257176"/>
          </a:xfrm>
          <a:prstGeom prst="rect">
            <a:avLst/>
          </a:prstGeom>
        </p:spPr>
      </p:pic>
      <p:pic>
        <p:nvPicPr>
          <p:cNvPr id="8" name="Content Placeholder 7">
            <a:extLst>
              <a:ext uri="{FF2B5EF4-FFF2-40B4-BE49-F238E27FC236}">
                <a16:creationId xmlns:a16="http://schemas.microsoft.com/office/drawing/2014/main" id="{49CA6674-AFA3-45B2-A27C-971A282888C4}"/>
              </a:ext>
            </a:extLst>
          </p:cNvPr>
          <p:cNvPicPr>
            <a:picLocks noGrp="1" noChangeAspect="1"/>
          </p:cNvPicPr>
          <p:nvPr>
            <p:ph sz="half" idx="1"/>
          </p:nvPr>
        </p:nvPicPr>
        <p:blipFill>
          <a:blip r:embed="rId3"/>
          <a:stretch>
            <a:fillRect/>
          </a:stretch>
        </p:blipFill>
        <p:spPr>
          <a:xfrm>
            <a:off x="3780559" y="640080"/>
            <a:ext cx="4630882" cy="2992262"/>
          </a:xfrm>
          <a:prstGeom prst="rect">
            <a:avLst/>
          </a:prstGeom>
          <a:ln w="28575">
            <a:solidFill>
              <a:schemeClr val="accent1"/>
            </a:solidFill>
          </a:ln>
        </p:spPr>
      </p:pic>
      <p:pic>
        <p:nvPicPr>
          <p:cNvPr id="12" name="Picture 11">
            <a:extLst>
              <a:ext uri="{FF2B5EF4-FFF2-40B4-BE49-F238E27FC236}">
                <a16:creationId xmlns:a16="http://schemas.microsoft.com/office/drawing/2014/main" id="{B3EB4018-78A7-48AF-BBDE-87254CCAA82D}"/>
              </a:ext>
            </a:extLst>
          </p:cNvPr>
          <p:cNvPicPr>
            <a:picLocks noChangeAspect="1"/>
          </p:cNvPicPr>
          <p:nvPr/>
        </p:nvPicPr>
        <p:blipFill rotWithShape="1">
          <a:blip r:embed="rId2"/>
          <a:srcRect l="2424" t="7699" r="96584" b="90552"/>
          <a:stretch/>
        </p:blipFill>
        <p:spPr>
          <a:xfrm>
            <a:off x="4794171" y="5963120"/>
            <a:ext cx="267127" cy="257176"/>
          </a:xfrm>
          <a:prstGeom prst="rect">
            <a:avLst/>
          </a:prstGeom>
        </p:spPr>
      </p:pic>
    </p:spTree>
    <p:extLst>
      <p:ext uri="{BB962C8B-B14F-4D97-AF65-F5344CB8AC3E}">
        <p14:creationId xmlns:p14="http://schemas.microsoft.com/office/powerpoint/2010/main" val="68647498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0" y="5471643"/>
            <a:ext cx="12188952" cy="822960"/>
          </a:xfrm>
        </p:spPr>
        <p:txBody>
          <a:bodyPr>
            <a:spAutoFit/>
          </a:bodyPr>
          <a:lstStyle/>
          <a:p>
            <a:pPr algn="just"/>
            <a:r>
              <a:rPr lang="en-US" sz="1800" dirty="0"/>
              <a:t>Click on the instrument you want to use.</a:t>
            </a:r>
          </a:p>
          <a:p>
            <a:pPr algn="just"/>
            <a:r>
              <a:rPr lang="en-US" sz="1800" dirty="0"/>
              <a:t>The Work Area then immediately displays the </a:t>
            </a:r>
            <a:r>
              <a:rPr lang="en-US" sz="1800" dirty="0" err="1"/>
              <a:t>ePanels</a:t>
            </a:r>
            <a:r>
              <a:rPr lang="en-US" sz="1800" dirty="0"/>
              <a:t> for the selected Instrument.</a:t>
            </a:r>
          </a:p>
        </p:txBody>
      </p:sp>
      <p:sp>
        <p:nvSpPr>
          <p:cNvPr id="3" name="Title 2"/>
          <p:cNvSpPr>
            <a:spLocks noGrp="1"/>
          </p:cNvSpPr>
          <p:nvPr>
            <p:ph type="title"/>
          </p:nvPr>
        </p:nvSpPr>
        <p:spPr/>
        <p:txBody>
          <a:bodyPr/>
          <a:lstStyle/>
          <a:p>
            <a:r>
              <a:rPr lang="en-US" dirty="0"/>
              <a:t>Filtering Instruments available in the Chromeleon Console</a:t>
            </a:r>
          </a:p>
        </p:txBody>
      </p:sp>
      <p:pic>
        <p:nvPicPr>
          <p:cNvPr id="7" name="Content Placeholder 6">
            <a:extLst>
              <a:ext uri="{FF2B5EF4-FFF2-40B4-BE49-F238E27FC236}">
                <a16:creationId xmlns:a16="http://schemas.microsoft.com/office/drawing/2014/main" id="{2FB66C99-9CD0-46ED-A644-D8351A1A29C2}"/>
              </a:ext>
            </a:extLst>
          </p:cNvPr>
          <p:cNvPicPr>
            <a:picLocks noGrp="1" noChangeAspect="1"/>
          </p:cNvPicPr>
          <p:nvPr>
            <p:ph sz="half" idx="1"/>
          </p:nvPr>
        </p:nvPicPr>
        <p:blipFill rotWithShape="1">
          <a:blip r:embed="rId2"/>
          <a:srcRect b="3718"/>
          <a:stretch/>
        </p:blipFill>
        <p:spPr>
          <a:xfrm>
            <a:off x="1752600" y="635224"/>
            <a:ext cx="8686800" cy="4704676"/>
          </a:xfrm>
          <a:prstGeom prst="rect">
            <a:avLst/>
          </a:prstGeom>
          <a:ln w="28575">
            <a:solidFill>
              <a:schemeClr val="accent1"/>
            </a:solidFill>
          </a:ln>
        </p:spPr>
      </p:pic>
    </p:spTree>
    <p:extLst>
      <p:ext uri="{BB962C8B-B14F-4D97-AF65-F5344CB8AC3E}">
        <p14:creationId xmlns:p14="http://schemas.microsoft.com/office/powerpoint/2010/main" val="3521453309"/>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F633C0-9016-4B91-B870-6F51D4040ADA}"/>
              </a:ext>
            </a:extLst>
          </p:cNvPr>
          <p:cNvPicPr>
            <a:picLocks noChangeAspect="1"/>
          </p:cNvPicPr>
          <p:nvPr/>
        </p:nvPicPr>
        <p:blipFill>
          <a:blip r:embed="rId2"/>
          <a:stretch>
            <a:fillRect/>
          </a:stretch>
        </p:blipFill>
        <p:spPr>
          <a:xfrm>
            <a:off x="150876" y="1757625"/>
            <a:ext cx="11887200" cy="1610307"/>
          </a:xfrm>
          <a:prstGeom prst="rect">
            <a:avLst/>
          </a:prstGeom>
          <a:ln w="28575">
            <a:solidFill>
              <a:schemeClr val="accent1"/>
            </a:solidFill>
          </a:ln>
          <a:effectLst/>
        </p:spPr>
      </p:pic>
      <p:sp>
        <p:nvSpPr>
          <p:cNvPr id="5" name="Content Placeholder 4"/>
          <p:cNvSpPr>
            <a:spLocks noGrp="1"/>
          </p:cNvSpPr>
          <p:nvPr>
            <p:ph sz="half" idx="2"/>
          </p:nvPr>
        </p:nvSpPr>
        <p:spPr>
          <a:xfrm>
            <a:off x="0" y="4647093"/>
            <a:ext cx="12188952" cy="1645920"/>
          </a:xfrm>
        </p:spPr>
        <p:txBody>
          <a:bodyPr>
            <a:spAutoFit/>
          </a:bodyPr>
          <a:lstStyle/>
          <a:p>
            <a:pPr algn="just"/>
            <a:r>
              <a:rPr lang="en-US" sz="1800" dirty="0"/>
              <a:t>No matter the instrument configuration, the following </a:t>
            </a:r>
            <a:r>
              <a:rPr lang="en-US" sz="1800" dirty="0" err="1"/>
              <a:t>ePanels</a:t>
            </a:r>
            <a:r>
              <a:rPr lang="en-US" sz="1800" dirty="0"/>
              <a:t> are always present:</a:t>
            </a:r>
          </a:p>
          <a:p>
            <a:pPr lvl="1" algn="just"/>
            <a:r>
              <a:rPr lang="en-US" sz="1600" dirty="0"/>
              <a:t>Home </a:t>
            </a:r>
          </a:p>
          <a:p>
            <a:pPr lvl="1" algn="just"/>
            <a:r>
              <a:rPr lang="en-US" sz="1600" dirty="0"/>
              <a:t>Audit</a:t>
            </a:r>
          </a:p>
          <a:p>
            <a:pPr lvl="1" algn="just"/>
            <a:r>
              <a:rPr lang="en-US" sz="1600" dirty="0"/>
              <a:t>Queue </a:t>
            </a:r>
          </a:p>
        </p:txBody>
      </p:sp>
      <p:sp>
        <p:nvSpPr>
          <p:cNvPr id="3" name="Title 2"/>
          <p:cNvSpPr>
            <a:spLocks noGrp="1"/>
          </p:cNvSpPr>
          <p:nvPr>
            <p:ph type="title"/>
          </p:nvPr>
        </p:nvSpPr>
        <p:spPr/>
        <p:txBody>
          <a:bodyPr/>
          <a:lstStyle/>
          <a:p>
            <a:r>
              <a:rPr lang="en-US" dirty="0" err="1"/>
              <a:t>ePanels</a:t>
            </a:r>
            <a:r>
              <a:rPr lang="en-US" dirty="0"/>
              <a:t> that do not depend on instrument configuration</a:t>
            </a:r>
          </a:p>
        </p:txBody>
      </p:sp>
      <p:sp>
        <p:nvSpPr>
          <p:cNvPr id="7" name="Up Arrow 6"/>
          <p:cNvSpPr/>
          <p:nvPr/>
        </p:nvSpPr>
        <p:spPr bwMode="auto">
          <a:xfrm flipV="1">
            <a:off x="2777969" y="1757625"/>
            <a:ext cx="308225" cy="369295"/>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8" name="Up Arrow 7"/>
          <p:cNvSpPr/>
          <p:nvPr/>
        </p:nvSpPr>
        <p:spPr bwMode="auto">
          <a:xfrm flipV="1">
            <a:off x="9915784" y="1757624"/>
            <a:ext cx="308225" cy="369295"/>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
        <p:nvSpPr>
          <p:cNvPr id="9" name="Up Arrow 8"/>
          <p:cNvSpPr/>
          <p:nvPr/>
        </p:nvSpPr>
        <p:spPr bwMode="auto">
          <a:xfrm flipV="1">
            <a:off x="11480921" y="1757623"/>
            <a:ext cx="308225" cy="369295"/>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dirty="0">
              <a:latin typeface="Arial" pitchFamily="124" charset="0"/>
            </a:endParaRPr>
          </a:p>
        </p:txBody>
      </p:sp>
    </p:spTree>
    <p:extLst>
      <p:ext uri="{BB962C8B-B14F-4D97-AF65-F5344CB8AC3E}">
        <p14:creationId xmlns:p14="http://schemas.microsoft.com/office/powerpoint/2010/main" val="3759058118"/>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471099"/>
            <a:ext cx="12188952" cy="822960"/>
          </a:xfrm>
        </p:spPr>
        <p:txBody>
          <a:bodyPr>
            <a:spAutoFit/>
          </a:bodyPr>
          <a:lstStyle/>
          <a:p>
            <a:pPr algn="just"/>
            <a:r>
              <a:rPr lang="en-US" sz="1800" dirty="0"/>
              <a:t>The </a:t>
            </a:r>
            <a:r>
              <a:rPr lang="en-US" sz="1800" b="1" dirty="0">
                <a:solidFill>
                  <a:schemeClr val="accent1">
                    <a:lumMod val="50000"/>
                  </a:schemeClr>
                </a:solidFill>
              </a:rPr>
              <a:t>Home</a:t>
            </a:r>
            <a:r>
              <a:rPr lang="en-US" sz="1800" dirty="0"/>
              <a:t> </a:t>
            </a:r>
            <a:r>
              <a:rPr lang="en-US" sz="1800" dirty="0" err="1"/>
              <a:t>ePanel</a:t>
            </a:r>
            <a:r>
              <a:rPr lang="en-US" sz="1800" dirty="0"/>
              <a:t> gives you access to all modules configured for the instrument in one location.</a:t>
            </a:r>
          </a:p>
          <a:p>
            <a:pPr lvl="1" algn="just"/>
            <a:r>
              <a:rPr lang="en-US" sz="1600" dirty="0"/>
              <a:t>You can do more advanced tasks for each Module in its specific </a:t>
            </a:r>
            <a:r>
              <a:rPr lang="en-US" sz="1600" dirty="0" err="1"/>
              <a:t>ePanel</a:t>
            </a:r>
            <a:r>
              <a:rPr lang="en-US" sz="1600" dirty="0"/>
              <a:t>.</a:t>
            </a:r>
          </a:p>
        </p:txBody>
      </p:sp>
      <p:sp>
        <p:nvSpPr>
          <p:cNvPr id="3" name="Title 2"/>
          <p:cNvSpPr>
            <a:spLocks noGrp="1"/>
          </p:cNvSpPr>
          <p:nvPr>
            <p:ph type="title"/>
          </p:nvPr>
        </p:nvSpPr>
        <p:spPr/>
        <p:txBody>
          <a:bodyPr/>
          <a:lstStyle/>
          <a:p>
            <a:r>
              <a:rPr lang="en-US" dirty="0"/>
              <a:t>Home </a:t>
            </a:r>
            <a:r>
              <a:rPr lang="en-US" dirty="0" err="1"/>
              <a:t>ePanel</a:t>
            </a:r>
            <a:endParaRPr lang="en-US" dirty="0"/>
          </a:p>
        </p:txBody>
      </p:sp>
      <p:pic>
        <p:nvPicPr>
          <p:cNvPr id="7" name="Content Placeholder 6">
            <a:extLst>
              <a:ext uri="{FF2B5EF4-FFF2-40B4-BE49-F238E27FC236}">
                <a16:creationId xmlns:a16="http://schemas.microsoft.com/office/drawing/2014/main" id="{B0E40914-AAEA-41B0-818E-1727B41CD3B2}"/>
              </a:ext>
            </a:extLst>
          </p:cNvPr>
          <p:cNvPicPr>
            <a:picLocks noGrp="1" noChangeAspect="1"/>
          </p:cNvPicPr>
          <p:nvPr>
            <p:ph sz="half" idx="1"/>
          </p:nvPr>
        </p:nvPicPr>
        <p:blipFill>
          <a:blip r:embed="rId2"/>
          <a:stretch>
            <a:fillRect/>
          </a:stretch>
        </p:blipFill>
        <p:spPr>
          <a:xfrm>
            <a:off x="1844040" y="642308"/>
            <a:ext cx="8503920" cy="4714945"/>
          </a:xfrm>
          <a:prstGeom prst="rect">
            <a:avLst/>
          </a:prstGeom>
          <a:ln w="28575">
            <a:solidFill>
              <a:schemeClr val="accent1"/>
            </a:solidFill>
          </a:ln>
        </p:spPr>
      </p:pic>
    </p:spTree>
    <p:extLst>
      <p:ext uri="{BB962C8B-B14F-4D97-AF65-F5344CB8AC3E}">
        <p14:creationId xmlns:p14="http://schemas.microsoft.com/office/powerpoint/2010/main" val="100352117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4" y="5205161"/>
            <a:ext cx="12188952" cy="1092603"/>
          </a:xfrm>
        </p:spPr>
        <p:txBody>
          <a:bodyPr>
            <a:spAutoFit/>
          </a:bodyPr>
          <a:lstStyle/>
          <a:p>
            <a:pPr algn="just"/>
            <a:r>
              <a:rPr lang="en-US" sz="1800" dirty="0"/>
              <a:t>The </a:t>
            </a:r>
            <a:r>
              <a:rPr lang="en-US" sz="1800" b="1" dirty="0">
                <a:solidFill>
                  <a:schemeClr val="accent1">
                    <a:lumMod val="50000"/>
                  </a:schemeClr>
                </a:solidFill>
              </a:rPr>
              <a:t>Audit</a:t>
            </a:r>
            <a:r>
              <a:rPr lang="en-US" sz="1800" dirty="0"/>
              <a:t> </a:t>
            </a:r>
            <a:r>
              <a:rPr lang="en-US" sz="1800" dirty="0" err="1"/>
              <a:t>ePanel</a:t>
            </a:r>
            <a:r>
              <a:rPr lang="en-US" sz="1800" dirty="0"/>
              <a:t> contains the Instrument Audit Trail, which is a daily event log that records all events related to instrument operation, such as system events, pre-run device settings, executed commands, and error messages.</a:t>
            </a:r>
          </a:p>
          <a:p>
            <a:pPr lvl="1" algn="just"/>
            <a:r>
              <a:rPr lang="en-US" sz="1600" dirty="0"/>
              <a:t>You can also see it in Real Time or as “History” over a previous period of time.</a:t>
            </a:r>
          </a:p>
        </p:txBody>
      </p:sp>
      <p:sp>
        <p:nvSpPr>
          <p:cNvPr id="3" name="Title 2"/>
          <p:cNvSpPr>
            <a:spLocks noGrp="1"/>
          </p:cNvSpPr>
          <p:nvPr>
            <p:ph type="title"/>
          </p:nvPr>
        </p:nvSpPr>
        <p:spPr/>
        <p:txBody>
          <a:bodyPr/>
          <a:lstStyle/>
          <a:p>
            <a:r>
              <a:rPr lang="en-US" dirty="0"/>
              <a:t>Audit </a:t>
            </a:r>
            <a:r>
              <a:rPr lang="en-US" dirty="0" err="1"/>
              <a:t>ePanel</a:t>
            </a:r>
            <a:endParaRPr lang="en-US" dirty="0"/>
          </a:p>
        </p:txBody>
      </p:sp>
      <p:pic>
        <p:nvPicPr>
          <p:cNvPr id="7" name="Content Placeholder 6">
            <a:extLst>
              <a:ext uri="{FF2B5EF4-FFF2-40B4-BE49-F238E27FC236}">
                <a16:creationId xmlns:a16="http://schemas.microsoft.com/office/drawing/2014/main" id="{848C0EA6-A18C-4800-B252-71304D8C23CC}"/>
              </a:ext>
            </a:extLst>
          </p:cNvPr>
          <p:cNvPicPr>
            <a:picLocks noGrp="1" noChangeAspect="1"/>
          </p:cNvPicPr>
          <p:nvPr>
            <p:ph sz="half" idx="1"/>
          </p:nvPr>
        </p:nvPicPr>
        <p:blipFill>
          <a:blip r:embed="rId2"/>
          <a:stretch>
            <a:fillRect/>
          </a:stretch>
        </p:blipFill>
        <p:spPr>
          <a:xfrm>
            <a:off x="1066800" y="640080"/>
            <a:ext cx="10058400" cy="4414070"/>
          </a:xfrm>
          <a:prstGeom prst="rect">
            <a:avLst/>
          </a:prstGeom>
          <a:ln w="28575">
            <a:solidFill>
              <a:schemeClr val="accent1"/>
            </a:solidFill>
          </a:ln>
        </p:spPr>
      </p:pic>
    </p:spTree>
    <p:extLst>
      <p:ext uri="{BB962C8B-B14F-4D97-AF65-F5344CB8AC3E}">
        <p14:creationId xmlns:p14="http://schemas.microsoft.com/office/powerpoint/2010/main" val="2091895306"/>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048" y="5881797"/>
            <a:ext cx="12188952" cy="415494"/>
          </a:xfrm>
        </p:spPr>
        <p:txBody>
          <a:bodyPr>
            <a:spAutoFit/>
          </a:bodyPr>
          <a:lstStyle/>
          <a:p>
            <a:pPr algn="just"/>
            <a:r>
              <a:rPr lang="en-US" sz="1800" dirty="0"/>
              <a:t>The </a:t>
            </a:r>
            <a:r>
              <a:rPr lang="en-US" sz="1800" b="1" dirty="0">
                <a:solidFill>
                  <a:schemeClr val="accent1">
                    <a:lumMod val="50000"/>
                  </a:schemeClr>
                </a:solidFill>
              </a:rPr>
              <a:t>Queue</a:t>
            </a:r>
            <a:r>
              <a:rPr lang="en-US" sz="1800" dirty="0"/>
              <a:t> </a:t>
            </a:r>
            <a:r>
              <a:rPr lang="en-US" sz="1800" dirty="0" err="1"/>
              <a:t>ePanel</a:t>
            </a:r>
            <a:r>
              <a:rPr lang="en-US" sz="1800" dirty="0"/>
              <a:t> provides controls for managing the sequence Queue.</a:t>
            </a:r>
          </a:p>
        </p:txBody>
      </p:sp>
      <p:sp>
        <p:nvSpPr>
          <p:cNvPr id="3" name="Title 2"/>
          <p:cNvSpPr>
            <a:spLocks noGrp="1"/>
          </p:cNvSpPr>
          <p:nvPr>
            <p:ph type="title"/>
          </p:nvPr>
        </p:nvSpPr>
        <p:spPr/>
        <p:txBody>
          <a:bodyPr/>
          <a:lstStyle/>
          <a:p>
            <a:r>
              <a:rPr lang="en-US" dirty="0"/>
              <a:t>Queue </a:t>
            </a:r>
            <a:r>
              <a:rPr lang="en-US" dirty="0" err="1"/>
              <a:t>ePanel</a:t>
            </a:r>
            <a:endParaRPr lang="en-US" dirty="0"/>
          </a:p>
        </p:txBody>
      </p:sp>
      <p:pic>
        <p:nvPicPr>
          <p:cNvPr id="6" name="Content Placeholder 5">
            <a:extLst>
              <a:ext uri="{FF2B5EF4-FFF2-40B4-BE49-F238E27FC236}">
                <a16:creationId xmlns:a16="http://schemas.microsoft.com/office/drawing/2014/main" id="{795B4015-C062-41CB-B949-9FC072BECD15}"/>
              </a:ext>
            </a:extLst>
          </p:cNvPr>
          <p:cNvPicPr>
            <a:picLocks noGrp="1" noChangeAspect="1"/>
          </p:cNvPicPr>
          <p:nvPr>
            <p:ph sz="half" idx="1"/>
          </p:nvPr>
        </p:nvPicPr>
        <p:blipFill>
          <a:blip r:embed="rId2"/>
          <a:stretch>
            <a:fillRect/>
          </a:stretch>
        </p:blipFill>
        <p:spPr>
          <a:xfrm>
            <a:off x="838200" y="640080"/>
            <a:ext cx="10515600" cy="5098139"/>
          </a:xfrm>
          <a:prstGeom prst="rect">
            <a:avLst/>
          </a:prstGeom>
          <a:ln w="28575">
            <a:solidFill>
              <a:schemeClr val="accent1"/>
            </a:solidFill>
          </a:ln>
        </p:spPr>
      </p:pic>
    </p:spTree>
    <p:extLst>
      <p:ext uri="{BB962C8B-B14F-4D97-AF65-F5344CB8AC3E}">
        <p14:creationId xmlns:p14="http://schemas.microsoft.com/office/powerpoint/2010/main" val="1268423353"/>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2.7: Chromeleon Console: </a:t>
            </a:r>
            <a:r>
              <a:rPr lang="en-US" dirty="0" err="1"/>
              <a:t>eWorkflows</a:t>
            </a:r>
            <a:r>
              <a:rPr lang="en-US" dirty="0"/>
              <a:t> Category Bar </a:t>
            </a:r>
          </a:p>
        </p:txBody>
      </p:sp>
      <p:sp>
        <p:nvSpPr>
          <p:cNvPr id="5" name="Text Placeholder 4"/>
          <p:cNvSpPr>
            <a:spLocks noGrp="1"/>
          </p:cNvSpPr>
          <p:nvPr>
            <p:ph type="body" sz="quarter" idx="10"/>
          </p:nvPr>
        </p:nvSpPr>
        <p:spPr/>
        <p:txBody>
          <a:bodyPr/>
          <a:lstStyle/>
          <a:p>
            <a:r>
              <a:rPr lang="en-US" b="1" dirty="0"/>
              <a:t>Module 2.7: Chromeleon Console: </a:t>
            </a:r>
            <a:r>
              <a:rPr lang="en-US" b="1" dirty="0" err="1"/>
              <a:t>eWorkflows</a:t>
            </a:r>
            <a:r>
              <a:rPr lang="en-US" b="1" dirty="0"/>
              <a:t> Category Bar </a:t>
            </a:r>
          </a:p>
        </p:txBody>
      </p:sp>
    </p:spTree>
    <p:extLst>
      <p:ext uri="{BB962C8B-B14F-4D97-AF65-F5344CB8AC3E}">
        <p14:creationId xmlns:p14="http://schemas.microsoft.com/office/powerpoint/2010/main" val="282851735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674521" y="4184073"/>
            <a:ext cx="10514431" cy="2108265"/>
          </a:xfrm>
        </p:spPr>
        <p:txBody>
          <a:bodyPr wrap="square">
            <a:spAutoFit/>
          </a:bodyPr>
          <a:lstStyle/>
          <a:p>
            <a:pPr algn="just"/>
            <a:r>
              <a:rPr lang="en-US" sz="1800" dirty="0"/>
              <a:t>An </a:t>
            </a:r>
            <a:r>
              <a:rPr lang="en-US" sz="1800" b="1" dirty="0">
                <a:solidFill>
                  <a:schemeClr val="accent1">
                    <a:lumMod val="50000"/>
                  </a:schemeClr>
                </a:solidFill>
              </a:rPr>
              <a:t>eWorkflow</a:t>
            </a:r>
            <a:r>
              <a:rPr lang="en-US" sz="1800" dirty="0"/>
              <a:t> contains a set of templates and a set of rules. It is the easiest way to build an error-free Sequence.</a:t>
            </a:r>
          </a:p>
          <a:p>
            <a:pPr lvl="1" algn="just"/>
            <a:r>
              <a:rPr lang="en-US" sz="1600" dirty="0"/>
              <a:t>The rules define, for example, the Sequence layout and the list of available Instruments that are suitable for the analysis. </a:t>
            </a:r>
          </a:p>
          <a:p>
            <a:pPr algn="just"/>
            <a:r>
              <a:rPr lang="en-US" sz="1800" dirty="0"/>
              <a:t>When you start an </a:t>
            </a:r>
            <a:r>
              <a:rPr lang="en-US" sz="1800" dirty="0" err="1"/>
              <a:t>eWorkflow</a:t>
            </a:r>
            <a:r>
              <a:rPr lang="en-US" sz="1800" dirty="0"/>
              <a:t> a Sequence is created with associated objects and a well‐defined structure.</a:t>
            </a:r>
          </a:p>
        </p:txBody>
      </p:sp>
      <p:sp>
        <p:nvSpPr>
          <p:cNvPr id="4" name="Title 3"/>
          <p:cNvSpPr>
            <a:spLocks noGrp="1"/>
          </p:cNvSpPr>
          <p:nvPr>
            <p:ph type="title"/>
          </p:nvPr>
        </p:nvSpPr>
        <p:spPr/>
        <p:txBody>
          <a:bodyPr/>
          <a:lstStyle/>
          <a:p>
            <a:r>
              <a:rPr lang="en-US" dirty="0" err="1"/>
              <a:t>eWorkflows</a:t>
            </a:r>
            <a:r>
              <a:rPr lang="en-US" dirty="0"/>
              <a:t> Category Bar </a:t>
            </a:r>
          </a:p>
        </p:txBody>
      </p:sp>
      <p:pic>
        <p:nvPicPr>
          <p:cNvPr id="6" name="Content Placeholder 5">
            <a:extLst>
              <a:ext uri="{FF2B5EF4-FFF2-40B4-BE49-F238E27FC236}">
                <a16:creationId xmlns:a16="http://schemas.microsoft.com/office/drawing/2014/main" id="{B1999380-DDC5-49A9-BA2B-D5F2897328BE}"/>
              </a:ext>
            </a:extLst>
          </p:cNvPr>
          <p:cNvPicPr>
            <a:picLocks noGrp="1" noChangeAspect="1"/>
          </p:cNvPicPr>
          <p:nvPr>
            <p:ph sz="half" idx="1"/>
          </p:nvPr>
        </p:nvPicPr>
        <p:blipFill>
          <a:blip r:embed="rId2"/>
          <a:stretch>
            <a:fillRect/>
          </a:stretch>
        </p:blipFill>
        <p:spPr>
          <a:xfrm>
            <a:off x="31173" y="533400"/>
            <a:ext cx="1674521" cy="5754963"/>
          </a:xfrm>
          <a:prstGeom prst="rect">
            <a:avLst/>
          </a:prstGeom>
          <a:ln w="28575">
            <a:solidFill>
              <a:schemeClr val="accent1"/>
            </a:solidFill>
          </a:ln>
        </p:spPr>
      </p:pic>
    </p:spTree>
    <p:extLst>
      <p:ext uri="{BB962C8B-B14F-4D97-AF65-F5344CB8AC3E}">
        <p14:creationId xmlns:p14="http://schemas.microsoft.com/office/powerpoint/2010/main" val="2002349558"/>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523" y="5470130"/>
            <a:ext cx="12188952" cy="822960"/>
          </a:xfrm>
        </p:spPr>
        <p:txBody>
          <a:bodyPr>
            <a:spAutoFit/>
          </a:bodyPr>
          <a:lstStyle/>
          <a:p>
            <a:pPr algn="just"/>
            <a:r>
              <a:rPr lang="en-US" sz="1800" dirty="0"/>
              <a:t>When the eWorkflows Category is selected the user can select on the Navigation Pane an eWorkflow to execute.</a:t>
            </a:r>
          </a:p>
          <a:p>
            <a:pPr lvl="1" algn="just"/>
            <a:r>
              <a:rPr lang="en-US" sz="1600" dirty="0"/>
              <a:t>The Work Area then displays the Instruments available to run the </a:t>
            </a:r>
            <a:r>
              <a:rPr lang="en-US" sz="1600" dirty="0" err="1"/>
              <a:t>eWorkflow</a:t>
            </a:r>
            <a:r>
              <a:rPr lang="en-US" sz="1600" dirty="0"/>
              <a:t>.</a:t>
            </a:r>
          </a:p>
        </p:txBody>
      </p:sp>
      <p:sp>
        <p:nvSpPr>
          <p:cNvPr id="4" name="Title 3"/>
          <p:cNvSpPr>
            <a:spLocks noGrp="1"/>
          </p:cNvSpPr>
          <p:nvPr>
            <p:ph type="title"/>
          </p:nvPr>
        </p:nvSpPr>
        <p:spPr/>
        <p:txBody>
          <a:bodyPr/>
          <a:lstStyle/>
          <a:p>
            <a:r>
              <a:rPr lang="en-US" dirty="0" err="1"/>
              <a:t>eWorkflows</a:t>
            </a:r>
            <a:r>
              <a:rPr lang="en-US" dirty="0"/>
              <a:t> Category Bar </a:t>
            </a:r>
          </a:p>
        </p:txBody>
      </p:sp>
      <p:pic>
        <p:nvPicPr>
          <p:cNvPr id="6" name="Content Placeholder 5">
            <a:extLst>
              <a:ext uri="{FF2B5EF4-FFF2-40B4-BE49-F238E27FC236}">
                <a16:creationId xmlns:a16="http://schemas.microsoft.com/office/drawing/2014/main" id="{99E715F2-0A29-4256-886C-AED8814CCF4A}"/>
              </a:ext>
            </a:extLst>
          </p:cNvPr>
          <p:cNvPicPr>
            <a:picLocks noGrp="1" noChangeAspect="1"/>
          </p:cNvPicPr>
          <p:nvPr>
            <p:ph sz="half" idx="1"/>
          </p:nvPr>
        </p:nvPicPr>
        <p:blipFill rotWithShape="1">
          <a:blip r:embed="rId2"/>
          <a:srcRect b="3789"/>
          <a:stretch/>
        </p:blipFill>
        <p:spPr>
          <a:xfrm>
            <a:off x="1732922" y="640080"/>
            <a:ext cx="8726157" cy="4722495"/>
          </a:xfrm>
          <a:prstGeom prst="rect">
            <a:avLst/>
          </a:prstGeom>
          <a:ln w="28575">
            <a:solidFill>
              <a:schemeClr val="accent1"/>
            </a:solidFill>
          </a:ln>
        </p:spPr>
      </p:pic>
    </p:spTree>
    <p:extLst>
      <p:ext uri="{BB962C8B-B14F-4D97-AF65-F5344CB8AC3E}">
        <p14:creationId xmlns:p14="http://schemas.microsoft.com/office/powerpoint/2010/main" val="130922621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NAME" val="Moon"/>
  <p:tag name="TYPE" val="McK Moon"/>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Rectangl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AOhbp2AkMUqGcMWUGBL_Cw"/>
</p:tagLst>
</file>

<file path=ppt/tags/tag24.xml><?xml version="1.0" encoding="utf-8"?>
<p:tagLst xmlns:a="http://schemas.openxmlformats.org/drawingml/2006/main" xmlns:r="http://schemas.openxmlformats.org/officeDocument/2006/relationships" xmlns:p="http://schemas.openxmlformats.org/presentationml/2006/main">
  <p:tag name="NAME" val="Rectangl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AOhbp2AkMUqGcMWUGBL_Cw"/>
</p:tagLst>
</file>

<file path=ppt/tags/tag26.xml><?xml version="1.0" encoding="utf-8"?>
<p:tagLst xmlns:a="http://schemas.openxmlformats.org/drawingml/2006/main" xmlns:r="http://schemas.openxmlformats.org/officeDocument/2006/relationships" xmlns:p="http://schemas.openxmlformats.org/presentationml/2006/main">
  <p:tag name="NAME" val="Rectangl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AOhbp2AkMUqGcMWUGBL_Cw"/>
</p:tagLst>
</file>

<file path=ppt/tags/tag28.xml><?xml version="1.0" encoding="utf-8"?>
<p:tagLst xmlns:a="http://schemas.openxmlformats.org/drawingml/2006/main" xmlns:r="http://schemas.openxmlformats.org/officeDocument/2006/relationships" xmlns:p="http://schemas.openxmlformats.org/presentationml/2006/main">
  <p:tag name="NAME" val="Rectangl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AOhbp2AkMUqGcMWUGBL_Cw"/>
</p:tagLst>
</file>

<file path=ppt/tags/tag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0.xml><?xml version="1.0" encoding="utf-8"?>
<p:tagLst xmlns:a="http://schemas.openxmlformats.org/drawingml/2006/main" xmlns:r="http://schemas.openxmlformats.org/officeDocument/2006/relationships" xmlns:p="http://schemas.openxmlformats.org/presentationml/2006/main">
  <p:tag name="NAME" val="Rectangl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AOhbp2AkMUqGcMWUGBL_C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NAME" val="Rectangle"/>
</p:tagLst>
</file>

<file path=ppt/tags/tag36.xml><?xml version="1.0" encoding="utf-8"?>
<p:tagLst xmlns:a="http://schemas.openxmlformats.org/drawingml/2006/main" xmlns:r="http://schemas.openxmlformats.org/officeDocument/2006/relationships" xmlns:p="http://schemas.openxmlformats.org/presentationml/2006/main">
  <p:tag name="NAME" val="Rectangle"/>
</p:tagLst>
</file>

<file path=ppt/tags/tag37.xml><?xml version="1.0" encoding="utf-8"?>
<p:tagLst xmlns:a="http://schemas.openxmlformats.org/drawingml/2006/main" xmlns:r="http://schemas.openxmlformats.org/officeDocument/2006/relationships" xmlns:p="http://schemas.openxmlformats.org/presentationml/2006/main">
  <p:tag name="NAME" val="Rectangle"/>
</p:tagLst>
</file>

<file path=ppt/tags/tag38.xml><?xml version="1.0" encoding="utf-8"?>
<p:tagLst xmlns:a="http://schemas.openxmlformats.org/drawingml/2006/main" xmlns:r="http://schemas.openxmlformats.org/officeDocument/2006/relationships" xmlns:p="http://schemas.openxmlformats.org/presentationml/2006/main">
  <p:tag name="NAME" val="Rectangle"/>
</p:tagLst>
</file>

<file path=ppt/tags/tag39.xml><?xml version="1.0" encoding="utf-8"?>
<p:tagLst xmlns:a="http://schemas.openxmlformats.org/drawingml/2006/main" xmlns:r="http://schemas.openxmlformats.org/officeDocument/2006/relationships" xmlns:p="http://schemas.openxmlformats.org/presentationml/2006/main">
  <p:tag name="NAME" val="Rectangle"/>
</p:tagLst>
</file>

<file path=ppt/tags/tag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40.xml><?xml version="1.0" encoding="utf-8"?>
<p:tagLst xmlns:a="http://schemas.openxmlformats.org/drawingml/2006/main" xmlns:r="http://schemas.openxmlformats.org/officeDocument/2006/relationships" xmlns:p="http://schemas.openxmlformats.org/presentationml/2006/main">
  <p:tag name="NAME" val="Rectangle"/>
</p:tagLst>
</file>

<file path=ppt/tags/tag41.xml><?xml version="1.0" encoding="utf-8"?>
<p:tagLst xmlns:a="http://schemas.openxmlformats.org/drawingml/2006/main" xmlns:r="http://schemas.openxmlformats.org/officeDocument/2006/relationships" xmlns:p="http://schemas.openxmlformats.org/presentationml/2006/main">
  <p:tag name="NAME" val="Rectangle"/>
</p:tagLst>
</file>

<file path=ppt/tags/tag42.xml><?xml version="1.0" encoding="utf-8"?>
<p:tagLst xmlns:a="http://schemas.openxmlformats.org/drawingml/2006/main" xmlns:r="http://schemas.openxmlformats.org/officeDocument/2006/relationships" xmlns:p="http://schemas.openxmlformats.org/presentationml/2006/main">
  <p:tag name="NAME" val="Rectangle"/>
</p:tagLst>
</file>

<file path=ppt/tags/tag43.xml><?xml version="1.0" encoding="utf-8"?>
<p:tagLst xmlns:a="http://schemas.openxmlformats.org/drawingml/2006/main" xmlns:r="http://schemas.openxmlformats.org/officeDocument/2006/relationships" xmlns:p="http://schemas.openxmlformats.org/presentationml/2006/main">
  <p:tag name="NAME" val="Rectangl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NAME" val="Rectangle"/>
</p:tagLst>
</file>

<file path=ppt/tags/tag46.xml><?xml version="1.0" encoding="utf-8"?>
<p:tagLst xmlns:a="http://schemas.openxmlformats.org/drawingml/2006/main" xmlns:r="http://schemas.openxmlformats.org/officeDocument/2006/relationships" xmlns:p="http://schemas.openxmlformats.org/presentationml/2006/main">
  <p:tag name="NAME" val="Rectangle"/>
</p:tagLst>
</file>

<file path=ppt/tags/tag47.xml><?xml version="1.0" encoding="utf-8"?>
<p:tagLst xmlns:a="http://schemas.openxmlformats.org/drawingml/2006/main" xmlns:r="http://schemas.openxmlformats.org/officeDocument/2006/relationships" xmlns:p="http://schemas.openxmlformats.org/presentationml/2006/main">
  <p:tag name="NAME" val="Rectangle"/>
</p:tagLst>
</file>

<file path=ppt/tags/tag48.xml><?xml version="1.0" encoding="utf-8"?>
<p:tagLst xmlns:a="http://schemas.openxmlformats.org/drawingml/2006/main" xmlns:r="http://schemas.openxmlformats.org/officeDocument/2006/relationships" xmlns:p="http://schemas.openxmlformats.org/presentationml/2006/main">
  <p:tag name="NAME" val="Rectangle"/>
</p:tagLst>
</file>

<file path=ppt/tags/tag49.xml><?xml version="1.0" encoding="utf-8"?>
<p:tagLst xmlns:a="http://schemas.openxmlformats.org/drawingml/2006/main" xmlns:r="http://schemas.openxmlformats.org/officeDocument/2006/relationships" xmlns:p="http://schemas.openxmlformats.org/presentationml/2006/main">
  <p:tag name="NAME" val="Rectangl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Rectangl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ThemeTFS">
  <a:themeElements>
    <a:clrScheme name="2015-CorpColor-PPT">
      <a:dk1>
        <a:srgbClr val="000000"/>
      </a:dk1>
      <a:lt1>
        <a:srgbClr val="FFFFFF"/>
      </a:lt1>
      <a:dk2>
        <a:srgbClr val="262262"/>
      </a:dk2>
      <a:lt2>
        <a:srgbClr val="B6B8BA"/>
      </a:lt2>
      <a:accent1>
        <a:srgbClr val="2583D1"/>
      </a:accent1>
      <a:accent2>
        <a:srgbClr val="32642B"/>
      </a:accent2>
      <a:accent3>
        <a:srgbClr val="00548B"/>
      </a:accent3>
      <a:accent4>
        <a:srgbClr val="EE3134"/>
      </a:accent4>
      <a:accent5>
        <a:srgbClr val="555759"/>
      </a:accent5>
      <a:accent6>
        <a:srgbClr val="EBB220"/>
      </a:accent6>
      <a:hlink>
        <a:srgbClr val="00B0F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800" dirty="0" smtClean="0">
            <a:latin typeface="Arial"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4" charset="0"/>
          </a:defRPr>
        </a:defPPr>
      </a:lstStyle>
    </a:lnDef>
  </a:objectDefaults>
  <a:extraClrSchemeLst/>
  <a:custClrLst>
    <a:custClr name="Red 187">
      <a:srgbClr val="AD1E2D"/>
    </a:custClr>
    <a:custClr name="Orange 716">
      <a:srgbClr val="ED7700"/>
    </a:custClr>
    <a:custClr name="716 Light">
      <a:srgbClr val="EA9F54"/>
    </a:custClr>
    <a:custClr name="Green 390">
      <a:srgbClr val="7FBA00"/>
    </a:custClr>
    <a:custClr name="BlueGreen 7476">
      <a:srgbClr val="065056"/>
    </a:custClr>
    <a:custClr name="7476 Light">
      <a:srgbClr val="09757D"/>
    </a:custClr>
    <a:custClr name="629 Dark">
      <a:srgbClr val="3A9CB0"/>
    </a:custClr>
    <a:custClr name="Blue 284">
      <a:srgbClr val="6DABE4"/>
    </a:custClr>
    <a:custClr name="Purple 272">
      <a:srgbClr val="7474C1"/>
    </a:custClr>
    <a:custClr name="Purple 269">
      <a:srgbClr val="522D6D"/>
    </a:custClr>
  </a:custClrLst>
  <a:extLst>
    <a:ext uri="{05A4C25C-085E-4340-85A3-A5531E510DB2}">
      <thm15:themeFamily xmlns:thm15="http://schemas.microsoft.com/office/thememl/2012/main" name="ThemeTFS" id="{E66E096C-E3F2-4144-A49A-01345556C821}" vid="{4F4877C6-8410-4346-9EC9-CFECD6A13A3E}"/>
    </a:ext>
  </a:extLst>
</a:theme>
</file>

<file path=ppt/theme/theme2.xml><?xml version="1.0" encoding="utf-8"?>
<a:theme xmlns:a="http://schemas.openxmlformats.org/drawingml/2006/main" name="IPO presentation template">
  <a:themeElements>
    <a:clrScheme name="Current">
      <a:dk1>
        <a:srgbClr val="000000"/>
      </a:dk1>
      <a:lt1>
        <a:srgbClr val="FFFFFF"/>
      </a:lt1>
      <a:dk2>
        <a:srgbClr val="0033AB"/>
      </a:dk2>
      <a:lt2>
        <a:srgbClr val="AFAFAF"/>
      </a:lt2>
      <a:accent1>
        <a:srgbClr val="BBE9FD"/>
      </a:accent1>
      <a:accent2>
        <a:srgbClr val="3FC1FA"/>
      </a:accent2>
      <a:accent3>
        <a:srgbClr val="0033AB"/>
      </a:accent3>
      <a:accent4>
        <a:srgbClr val="FB2419"/>
      </a:accent4>
      <a:accent5>
        <a:srgbClr val="5B9BD5"/>
      </a:accent5>
      <a:accent6>
        <a:srgbClr val="808080"/>
      </a:accent6>
      <a:hlink>
        <a:srgbClr val="0033AB"/>
      </a:hlink>
      <a:folHlink>
        <a:srgbClr val="FB241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33AB"/>
        </a:dk2>
        <a:lt2>
          <a:srgbClr val="AFAFAF"/>
        </a:lt2>
        <a:accent1>
          <a:srgbClr val="BBE9FD"/>
        </a:accent1>
        <a:accent2>
          <a:srgbClr val="3FC1FA"/>
        </a:accent2>
        <a:accent3>
          <a:srgbClr val="0033AB"/>
        </a:accent3>
        <a:accent4>
          <a:srgbClr val="FB2419"/>
        </a:accent4>
        <a:accent5>
          <a:srgbClr val="5B9BD5"/>
        </a:accent5>
        <a:accent6>
          <a:srgbClr val="808080"/>
        </a:accent6>
        <a:hlink>
          <a:srgbClr val="0033AB"/>
        </a:hlink>
        <a:folHlink>
          <a:srgbClr val="FB241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2010 Thermo Fisher PPT Template">
  <a:themeElements>
    <a:clrScheme name="">
      <a:dk1>
        <a:srgbClr val="000000"/>
      </a:dk1>
      <a:lt1>
        <a:srgbClr val="C7C9C7"/>
      </a:lt1>
      <a:dk2>
        <a:srgbClr val="FFFFFF"/>
      </a:dk2>
      <a:lt2>
        <a:srgbClr val="444547"/>
      </a:lt2>
      <a:accent1>
        <a:srgbClr val="BDCBE4"/>
      </a:accent1>
      <a:accent2>
        <a:srgbClr val="FFFFFF"/>
      </a:accent2>
      <a:accent3>
        <a:srgbClr val="E0E1E0"/>
      </a:accent3>
      <a:accent4>
        <a:srgbClr val="000000"/>
      </a:accent4>
      <a:accent5>
        <a:srgbClr val="DBE2EF"/>
      </a:accent5>
      <a:accent6>
        <a:srgbClr val="E7E7E7"/>
      </a:accent6>
      <a:hlink>
        <a:srgbClr val="5C81AA"/>
      </a:hlink>
      <a:folHlink>
        <a:srgbClr val="F51D30"/>
      </a:folHlink>
    </a:clrScheme>
    <a:fontScheme name="2010 Thermo Fisher PPT 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010 Thermo Fisher PPT template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10 Thermo Fisher PPT template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10 Thermo Fisher PPT template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10 Thermo Fisher PPT template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10 Thermo Fisher PPT template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10 Thermo Fisher PPT template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10 Thermo Fisher PPT template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010 Thermo Fisher PPT template (2) 8">
        <a:dk1>
          <a:srgbClr val="000000"/>
        </a:dk1>
        <a:lt1>
          <a:srgbClr val="FFFFFF"/>
        </a:lt1>
        <a:dk2>
          <a:srgbClr val="000000"/>
        </a:dk2>
        <a:lt2>
          <a:srgbClr val="FFFFFF"/>
        </a:lt2>
        <a:accent1>
          <a:srgbClr val="3399FF"/>
        </a:accent1>
        <a:accent2>
          <a:srgbClr val="3333CC"/>
        </a:accent2>
        <a:accent3>
          <a:srgbClr val="AAAAAA"/>
        </a:accent3>
        <a:accent4>
          <a:srgbClr val="DADADA"/>
        </a:accent4>
        <a:accent5>
          <a:srgbClr val="ADCA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010 Thermo Fisher PPT template (2) 9">
        <a:dk1>
          <a:srgbClr val="000000"/>
        </a:dk1>
        <a:lt1>
          <a:srgbClr val="FFFFFF"/>
        </a:lt1>
        <a:dk2>
          <a:srgbClr val="000000"/>
        </a:dk2>
        <a:lt2>
          <a:srgbClr val="FFFFFF"/>
        </a:lt2>
        <a:accent1>
          <a:srgbClr val="66CCFF"/>
        </a:accent1>
        <a:accent2>
          <a:srgbClr val="3333CC"/>
        </a:accent2>
        <a:accent3>
          <a:srgbClr val="AAAAAA"/>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Theme">
  <a:themeElements>
    <a:clrScheme name="">
      <a:dk1>
        <a:srgbClr val="000000"/>
      </a:dk1>
      <a:lt1>
        <a:srgbClr val="C7C9C7"/>
      </a:lt1>
      <a:dk2>
        <a:srgbClr val="FFFFFF"/>
      </a:dk2>
      <a:lt2>
        <a:srgbClr val="444547"/>
      </a:lt2>
      <a:accent1>
        <a:srgbClr val="BDCBE4"/>
      </a:accent1>
      <a:accent2>
        <a:srgbClr val="FFFFFF"/>
      </a:accent2>
      <a:accent3>
        <a:srgbClr val="E0E1E0"/>
      </a:accent3>
      <a:accent4>
        <a:srgbClr val="000000"/>
      </a:accent4>
      <a:accent5>
        <a:srgbClr val="DBE2EF"/>
      </a:accent5>
      <a:accent6>
        <a:srgbClr val="E7E7E7"/>
      </a:accent6>
      <a:hlink>
        <a:srgbClr val="5C81AA"/>
      </a:hlink>
      <a:folHlink>
        <a:srgbClr val="F51D30"/>
      </a:folHlink>
    </a:clrScheme>
    <a:fontScheme name="2010ThermoFisherScientificPPTTemplate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010ThermoFisherScientificPPTTemplate_rev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10ThermoFisherScientificPPTTemplate_rev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10ThermoFisherScientificPPTTemplate_rev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10ThermoFisherScientificPPTTemplate_re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10ThermoFisherScientificPPTTemplate_re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10ThermoFisherScientificPPTTemplate_re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010ThermoFisherScientificPPTTemplate_rev2 8">
        <a:dk1>
          <a:srgbClr val="000000"/>
        </a:dk1>
        <a:lt1>
          <a:srgbClr val="FFFFFF"/>
        </a:lt1>
        <a:dk2>
          <a:srgbClr val="000000"/>
        </a:dk2>
        <a:lt2>
          <a:srgbClr val="FFFFFF"/>
        </a:lt2>
        <a:accent1>
          <a:srgbClr val="3399FF"/>
        </a:accent1>
        <a:accent2>
          <a:srgbClr val="3333CC"/>
        </a:accent2>
        <a:accent3>
          <a:srgbClr val="AAAAAA"/>
        </a:accent3>
        <a:accent4>
          <a:srgbClr val="DADADA"/>
        </a:accent4>
        <a:accent5>
          <a:srgbClr val="ADCA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010ThermoFisherScientificPPTTemplate_rev2 9">
        <a:dk1>
          <a:srgbClr val="000000"/>
        </a:dk1>
        <a:lt1>
          <a:srgbClr val="FFFFFF"/>
        </a:lt1>
        <a:dk2>
          <a:srgbClr val="000000"/>
        </a:dk2>
        <a:lt2>
          <a:srgbClr val="FFFFFF"/>
        </a:lt2>
        <a:accent1>
          <a:srgbClr val="66CCFF"/>
        </a:accent1>
        <a:accent2>
          <a:srgbClr val="3333CC"/>
        </a:accent2>
        <a:accent3>
          <a:srgbClr val="AAAAAA"/>
        </a:accent3>
        <a:accent4>
          <a:srgbClr val="DADADA"/>
        </a:accent4>
        <a:accent5>
          <a:srgbClr val="B8E2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93d529f-0a06-4703-bfab-7b160e85b3c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4F6BB6403AE148B76630FF326A5A49" ma:contentTypeVersion="13" ma:contentTypeDescription="Create a new document." ma:contentTypeScope="" ma:versionID="fef30f0b902b6caeb94f3c46f6729ebd">
  <xsd:schema xmlns:xsd="http://www.w3.org/2001/XMLSchema" xmlns:xs="http://www.w3.org/2001/XMLSchema" xmlns:p="http://schemas.microsoft.com/office/2006/metadata/properties" xmlns:ns2="393d529f-0a06-4703-bfab-7b160e85b3ca" xmlns:ns3="d26bb9f3-f448-4c5b-8103-db815643dd1a" targetNamespace="http://schemas.microsoft.com/office/2006/metadata/properties" ma:root="true" ma:fieldsID="50c7c7a319fa419458f8bf401d5bdc96" ns2:_="" ns3:_="">
    <xsd:import namespace="393d529f-0a06-4703-bfab-7b160e85b3ca"/>
    <xsd:import namespace="d26bb9f3-f448-4c5b-8103-db815643dd1a"/>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3d529f-0a06-4703-bfab-7b160e85b3c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26bb9f3-f448-4c5b-8103-db815643dd1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066644-9C7E-4D33-9D6B-53F32EE63C60}">
  <ds:schemaRefs>
    <ds:schemaRef ds:uri="http://schemas.microsoft.com/office/2006/metadata/properties"/>
    <ds:schemaRef ds:uri="http://schemas.microsoft.com/office/infopath/2007/PartnerControls"/>
    <ds:schemaRef ds:uri="393d529f-0a06-4703-bfab-7b160e85b3ca"/>
  </ds:schemaRefs>
</ds:datastoreItem>
</file>

<file path=customXml/itemProps2.xml><?xml version="1.0" encoding="utf-8"?>
<ds:datastoreItem xmlns:ds="http://schemas.openxmlformats.org/officeDocument/2006/customXml" ds:itemID="{ADBFDE06-3250-4824-AC6C-A0EC3EA13814}">
  <ds:schemaRefs>
    <ds:schemaRef ds:uri="http://schemas.microsoft.com/sharepoint/v3/contenttype/forms"/>
  </ds:schemaRefs>
</ds:datastoreItem>
</file>

<file path=customXml/itemProps3.xml><?xml version="1.0" encoding="utf-8"?>
<ds:datastoreItem xmlns:ds="http://schemas.openxmlformats.org/officeDocument/2006/customXml" ds:itemID="{38B32F37-3FF9-4DEF-9548-32C9EF3410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3d529f-0a06-4703-bfab-7b160e85b3ca"/>
    <ds:schemaRef ds:uri="d26bb9f3-f448-4c5b-8103-db815643dd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ThemeTFS</Template>
  <TotalTime>76850</TotalTime>
  <Words>13336</Words>
  <Application>Microsoft Office PowerPoint</Application>
  <PresentationFormat>Widescreen</PresentationFormat>
  <Paragraphs>1206</Paragraphs>
  <Slides>383</Slides>
  <Notes>35</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383</vt:i4>
      </vt:variant>
    </vt:vector>
  </HeadingPairs>
  <TitlesOfParts>
    <vt:vector size="394" baseType="lpstr">
      <vt:lpstr>Arial</vt:lpstr>
      <vt:lpstr>Arial Narrow</vt:lpstr>
      <vt:lpstr>Arial Unicode MS</vt:lpstr>
      <vt:lpstr>Calibri</vt:lpstr>
      <vt:lpstr>Symbol</vt:lpstr>
      <vt:lpstr>Verdana</vt:lpstr>
      <vt:lpstr>ThemeTFS</vt:lpstr>
      <vt:lpstr>IPO presentation template</vt:lpstr>
      <vt:lpstr>4_2010 Thermo Fisher PPT Template</vt:lpstr>
      <vt:lpstr>Default Theme</vt:lpstr>
      <vt:lpstr>think-cell Slide</vt:lpstr>
      <vt:lpstr>Training Chromeleon 7.2.10 – QqQ – Small Molecules</vt:lpstr>
      <vt:lpstr>Summary</vt:lpstr>
      <vt:lpstr>Chromeleon Architecture</vt:lpstr>
      <vt:lpstr>Module 1: Starting Chromeleon 7.2 workstation </vt:lpstr>
      <vt:lpstr>Starting Chromeleon 7.2 workstation</vt:lpstr>
      <vt:lpstr>Starting Chromeleon 7.2 workstation</vt:lpstr>
      <vt:lpstr>Checking the Status of the Instrument Controller</vt:lpstr>
      <vt:lpstr>Checking the Status of the Instrument Controller</vt:lpstr>
      <vt:lpstr>Starting the Instrument Controller</vt:lpstr>
      <vt:lpstr>Starting the Instrument Controller</vt:lpstr>
      <vt:lpstr>Starting the Instrument Controller</vt:lpstr>
      <vt:lpstr>Chromeleon Instrument Configuration</vt:lpstr>
      <vt:lpstr>Creating an Instrument</vt:lpstr>
      <vt:lpstr>Creating a Module</vt:lpstr>
      <vt:lpstr>Creating a Module: Pump</vt:lpstr>
      <vt:lpstr>Creating a Module: Pump</vt:lpstr>
      <vt:lpstr>Creating a Module: Pump</vt:lpstr>
      <vt:lpstr>Creating a Module: Pump</vt:lpstr>
      <vt:lpstr>Creating a Module: Column, Autosampler &amp; DAD</vt:lpstr>
      <vt:lpstr>Editing a Module</vt:lpstr>
      <vt:lpstr>Editing a Module</vt:lpstr>
      <vt:lpstr>Editing a Module</vt:lpstr>
      <vt:lpstr>Creating a Module: MS</vt:lpstr>
      <vt:lpstr>Configuring MS communication</vt:lpstr>
      <vt:lpstr>Saving the Instrument configuration</vt:lpstr>
      <vt:lpstr>Saving the Instrument configuration</vt:lpstr>
      <vt:lpstr>Backing up the Instrument Configuration</vt:lpstr>
      <vt:lpstr>Starting the Chromeleon client</vt:lpstr>
      <vt:lpstr>Module 2: Chromeleon Console </vt:lpstr>
      <vt:lpstr>The Chromeleon Console</vt:lpstr>
      <vt:lpstr>Layout of the Chromeleon Console</vt:lpstr>
      <vt:lpstr>Chromeleon Console: The Category Bars</vt:lpstr>
      <vt:lpstr>Chromeleon Console: The Navigation Pane</vt:lpstr>
      <vt:lpstr>Chromeleon Console: The Work Area</vt:lpstr>
      <vt:lpstr>Module 2.1: Chromeleon Console: Administrative Tasks</vt:lpstr>
      <vt:lpstr>Accessing the Administration Console</vt:lpstr>
      <vt:lpstr>Client Licenses</vt:lpstr>
      <vt:lpstr>Client Licenses</vt:lpstr>
      <vt:lpstr>Client Licenses</vt:lpstr>
      <vt:lpstr>Client Licenses: Compliance Tools license</vt:lpstr>
      <vt:lpstr>Client Licenses: Report Design Pro license</vt:lpstr>
      <vt:lpstr>Instrument Controller Licenses: LC-MS Data Acquisition</vt:lpstr>
      <vt:lpstr>Instrument Controller Licenses: 3D Data Acquisition</vt:lpstr>
      <vt:lpstr>Instrument Controller License Status</vt:lpstr>
      <vt:lpstr>Instrument Class 1, 2 &amp; 3</vt:lpstr>
      <vt:lpstr>Instrument Class 1, 2 &amp; 3 License Status</vt:lpstr>
      <vt:lpstr>License Overview</vt:lpstr>
      <vt:lpstr>Creating Users</vt:lpstr>
      <vt:lpstr>Creating Users</vt:lpstr>
      <vt:lpstr>Scheduling Tasks</vt:lpstr>
      <vt:lpstr>Scheduling Data Backup</vt:lpstr>
      <vt:lpstr>Scheduling Data Backup</vt:lpstr>
      <vt:lpstr>Scheduling Data Backup</vt:lpstr>
      <vt:lpstr>Scheduling Data Backup</vt:lpstr>
      <vt:lpstr>Scheduling Data Backup</vt:lpstr>
      <vt:lpstr>Module 2.2: Chromeleon Console: Data Vault</vt:lpstr>
      <vt:lpstr>The Data Vault</vt:lpstr>
      <vt:lpstr>Storing data elsewhere</vt:lpstr>
      <vt:lpstr>Creating a new Data Vault</vt:lpstr>
      <vt:lpstr>Creating a new Data Vault</vt:lpstr>
      <vt:lpstr>Creating a new Data Vault</vt:lpstr>
      <vt:lpstr>Chromeleon Tips &amp; Tricks: Communication Issues</vt:lpstr>
      <vt:lpstr>Chromeleon Tips &amp; Tricks: Communication Issues</vt:lpstr>
      <vt:lpstr>Chromeleon Tips &amp; Tricks: Communication Issues</vt:lpstr>
      <vt:lpstr>Creating a folder</vt:lpstr>
      <vt:lpstr>Creating a folder</vt:lpstr>
      <vt:lpstr>Moving Objects Between Folders: “Drag and Drop”</vt:lpstr>
      <vt:lpstr>Moving Objects Between Folders: “Drag and Drop”</vt:lpstr>
      <vt:lpstr>Moving Objects Between Folders: “Drag and Drop”</vt:lpstr>
      <vt:lpstr>Moving Objects Between Folders: “Right-click” or “Edit” menu</vt:lpstr>
      <vt:lpstr>Locking folders</vt:lpstr>
      <vt:lpstr>Locking folders</vt:lpstr>
      <vt:lpstr>Module 2.3: Chromeleon Console: Data Category Bar </vt:lpstr>
      <vt:lpstr>Accessing Sequences or Objects in the Data Category Bar</vt:lpstr>
      <vt:lpstr>Accessing Data &amp; Objects in the Data Category Bar</vt:lpstr>
      <vt:lpstr>Module 2.4: Chromeleon Console: The Sequence</vt:lpstr>
      <vt:lpstr>The Sequence gives us access to the Injection List</vt:lpstr>
      <vt:lpstr>Sequence contains all items required to acquire &amp; process data</vt:lpstr>
      <vt:lpstr>The Injection List can be used to view raw data in real-time</vt:lpstr>
      <vt:lpstr>Mini plots can show any data analysis channel acquired</vt:lpstr>
      <vt:lpstr>Sequence Control Bar</vt:lpstr>
      <vt:lpstr>Sequence State</vt:lpstr>
      <vt:lpstr>Instrument Status</vt:lpstr>
      <vt:lpstr>Module 2.5: Chromeleon Console: The Injection List and Associated Items</vt:lpstr>
      <vt:lpstr>The Injection List (in more detail)</vt:lpstr>
      <vt:lpstr>The Injection List: Injection Type</vt:lpstr>
      <vt:lpstr>The Injection List: Injection Type</vt:lpstr>
      <vt:lpstr>Associated Items (in more detail)</vt:lpstr>
      <vt:lpstr>Module 2.6: Chromeleon Console: Instrument Category Bar </vt:lpstr>
      <vt:lpstr>Instruments Category Bar</vt:lpstr>
      <vt:lpstr>Filtering Instruments available in the Chromeleon Console</vt:lpstr>
      <vt:lpstr>Filtering Instruments available in the Chromeleon Console</vt:lpstr>
      <vt:lpstr>ePanels that do not depend on instrument configuration</vt:lpstr>
      <vt:lpstr>Home ePanel</vt:lpstr>
      <vt:lpstr>Audit ePanel</vt:lpstr>
      <vt:lpstr>Queue ePanel</vt:lpstr>
      <vt:lpstr>Module 2.7: Chromeleon Console: eWorkflows Category Bar </vt:lpstr>
      <vt:lpstr>eWorkflows Category Bar </vt:lpstr>
      <vt:lpstr>eWorkflows Category Bar </vt:lpstr>
      <vt:lpstr>eWorkflows Category Bar </vt:lpstr>
      <vt:lpstr>eWorkflows Category Bar </vt:lpstr>
      <vt:lpstr>eWorkflows Category Bar </vt:lpstr>
      <vt:lpstr>Module 3: Data Acquisition</vt:lpstr>
      <vt:lpstr>First Steps…</vt:lpstr>
      <vt:lpstr>Module 3.1: Creating a Sequence</vt:lpstr>
      <vt:lpstr>Creating a new sequence</vt:lpstr>
      <vt:lpstr>Creating a new sequence</vt:lpstr>
      <vt:lpstr>Setting up injection list</vt:lpstr>
      <vt:lpstr>Setting up injection list</vt:lpstr>
      <vt:lpstr>Setting up injection list</vt:lpstr>
      <vt:lpstr>Adding Methods and Defaults</vt:lpstr>
      <vt:lpstr>Adding Methods and Defaults</vt:lpstr>
      <vt:lpstr>Features</vt:lpstr>
      <vt:lpstr>Features</vt:lpstr>
      <vt:lpstr>Saving the new sequence</vt:lpstr>
      <vt:lpstr>Viewing the new sequence</vt:lpstr>
      <vt:lpstr>Editing the new sequence</vt:lpstr>
      <vt:lpstr>Deleting an existing Sequence</vt:lpstr>
      <vt:lpstr>Restoring a deleted Sequence</vt:lpstr>
      <vt:lpstr>Module 3.2: Creating an Instrument Method</vt:lpstr>
      <vt:lpstr>Creating a new Instrument Method</vt:lpstr>
      <vt:lpstr>Instrument Method – Select Instrument</vt:lpstr>
      <vt:lpstr>Instrument Method - Overview</vt:lpstr>
      <vt:lpstr>Instrument Method - Pump</vt:lpstr>
      <vt:lpstr>Instrument Method – Flow Gradient</vt:lpstr>
      <vt:lpstr>Instrument Method – Flow Gradient</vt:lpstr>
      <vt:lpstr>Instrument Method – Sampler Module</vt:lpstr>
      <vt:lpstr>Instrument Method – Sampler Module Temperature</vt:lpstr>
      <vt:lpstr>Instrument Method – Column Compartment</vt:lpstr>
      <vt:lpstr>“Forced Air” vs. “Still Air”</vt:lpstr>
      <vt:lpstr>Above 400 bar use “Still Air”</vt:lpstr>
      <vt:lpstr>Instrument Method – Column Compartment</vt:lpstr>
      <vt:lpstr>Instrument Method – DAD</vt:lpstr>
      <vt:lpstr>Instrument Method – MS Device</vt:lpstr>
      <vt:lpstr>Instrument Method – MS Device</vt:lpstr>
      <vt:lpstr>Instrument Method – Comment</vt:lpstr>
      <vt:lpstr>Instrument Method – Overview</vt:lpstr>
      <vt:lpstr>Instrument Method – Overview</vt:lpstr>
      <vt:lpstr>Saving the Instrument Method</vt:lpstr>
      <vt:lpstr>Saving the Instrument Method</vt:lpstr>
      <vt:lpstr>Input the Instrument Method</vt:lpstr>
      <vt:lpstr>Input the Instrument Method</vt:lpstr>
      <vt:lpstr>Module 3.3: Creating a Shutdown Instrument Method</vt:lpstr>
      <vt:lpstr>Instrument Method – Smart Startup Shutdown</vt:lpstr>
      <vt:lpstr>Creating a Shutdown Instrument Method</vt:lpstr>
      <vt:lpstr>Shutdown Method – Script Editor</vt:lpstr>
      <vt:lpstr>Script Editor: Insert Command</vt:lpstr>
      <vt:lpstr>Script Editor: Choose Delay Command</vt:lpstr>
      <vt:lpstr>Script Editor: Input Delay Value</vt:lpstr>
      <vt:lpstr>Script Editor: Insert Command</vt:lpstr>
      <vt:lpstr>Script Editor: Choose MSDevice → OperatingMode Command</vt:lpstr>
      <vt:lpstr>Script Editor: Input Standby Value</vt:lpstr>
      <vt:lpstr>Input the Shutdown Instrument Method</vt:lpstr>
      <vt:lpstr>Input the Shutdown Instrument Method</vt:lpstr>
      <vt:lpstr>Adding a Blank injection</vt:lpstr>
      <vt:lpstr>Module 3.4: Creating a Processing Method</vt:lpstr>
      <vt:lpstr>Creating a new Processing Method</vt:lpstr>
      <vt:lpstr>Creating a new Processing Method</vt:lpstr>
      <vt:lpstr>Creating a new Processing Method</vt:lpstr>
      <vt:lpstr>The Processing Method in the Chromeleon Studio</vt:lpstr>
      <vt:lpstr>The Processing Method in the Chromeleon Console</vt:lpstr>
      <vt:lpstr>Module 3.5: Running the Sequence</vt:lpstr>
      <vt:lpstr>Starting the Sequence</vt:lpstr>
      <vt:lpstr>Running the Sequence</vt:lpstr>
      <vt:lpstr>Adding to the queue</vt:lpstr>
      <vt:lpstr>Viewing to the queue</vt:lpstr>
      <vt:lpstr>Viewing to the queue</vt:lpstr>
      <vt:lpstr>The Queue ePanel: Ready Check</vt:lpstr>
      <vt:lpstr>The Queue ePanel: Start Sequence</vt:lpstr>
      <vt:lpstr>The Queue ePanel: Sequence Status</vt:lpstr>
      <vt:lpstr>Completed Sequence</vt:lpstr>
      <vt:lpstr>Re-running all injections in the Sequence Tips &amp; Tricks</vt:lpstr>
      <vt:lpstr>Re-running all injections in the Sequence Tips &amp; Tricks</vt:lpstr>
      <vt:lpstr>Re-running all injections in the Sequence Tips &amp; Tricks</vt:lpstr>
      <vt:lpstr>Module 4: Chromeleon Studio </vt:lpstr>
      <vt:lpstr>Accessing Chromeleon Studio</vt:lpstr>
      <vt:lpstr>Module 4.1: Chromeleon Studio - Chromatogram and Mass Spectra </vt:lpstr>
      <vt:lpstr>Chromatogram window</vt:lpstr>
      <vt:lpstr>Chromatogram window</vt:lpstr>
      <vt:lpstr>Removing Delimiters and Baseline from the Chromatogram</vt:lpstr>
      <vt:lpstr>Removing Delimiters and Baseline from the Chromatogram</vt:lpstr>
      <vt:lpstr>Chromatogram window: Seeing multiple chromatograms</vt:lpstr>
      <vt:lpstr>Chromatogram window: Seeing multiple chromatograms</vt:lpstr>
      <vt:lpstr>Chromatogram window: Seeing multiple chromatograms</vt:lpstr>
      <vt:lpstr>Chromatogram window: Seeing multiple chromatograms</vt:lpstr>
      <vt:lpstr>Chromatogram – Zoom in</vt:lpstr>
      <vt:lpstr>Chromatogram – Zoom in</vt:lpstr>
      <vt:lpstr>Chromatogram – Overview plot</vt:lpstr>
      <vt:lpstr>Chromatogram – Overview plot</vt:lpstr>
      <vt:lpstr>Chromatogram – Zoom in Tips and Tricks</vt:lpstr>
      <vt:lpstr>Chromatogram - Viewing data points Tips and Tricks</vt:lpstr>
      <vt:lpstr>Chromatogram – Zoom out Tips and Tricks</vt:lpstr>
      <vt:lpstr>Generating XICs</vt:lpstr>
      <vt:lpstr>Chromeleon Studio: Switching the View</vt:lpstr>
      <vt:lpstr>Module 5: Building Processing Method</vt:lpstr>
      <vt:lpstr>Adding the Processing Method window to the View Settings</vt:lpstr>
      <vt:lpstr>The Processing Method window</vt:lpstr>
      <vt:lpstr>The Processing Method window Tips and Tricks</vt:lpstr>
      <vt:lpstr>The Processing Method window Tips and Tricks</vt:lpstr>
      <vt:lpstr>Saving the Processing Method View Setting</vt:lpstr>
      <vt:lpstr>Saving the Processing Method View Setting</vt:lpstr>
      <vt:lpstr>Saving the Processing Method View Setting</vt:lpstr>
      <vt:lpstr>Setting Default View Setting for Chromeleon Studio</vt:lpstr>
      <vt:lpstr>Setting Default View Setting for Chromeleon Studio</vt:lpstr>
      <vt:lpstr>Module 5.1: Data Processing - Processing Method / MS Component Table</vt:lpstr>
      <vt:lpstr>Importing new components</vt:lpstr>
      <vt:lpstr>Importing new components</vt:lpstr>
      <vt:lpstr>Importing new components</vt:lpstr>
      <vt:lpstr>Importing new components</vt:lpstr>
      <vt:lpstr>Importing new components</vt:lpstr>
      <vt:lpstr>MS Components Table Tips &amp; Tricks: Freeze Columns</vt:lpstr>
      <vt:lpstr>MS Components Table Tips &amp; Tricks: Freeze Columns</vt:lpstr>
      <vt:lpstr>MS Components Table Tips &amp; Tricks: Freeze Columns</vt:lpstr>
      <vt:lpstr>Module 5.2: Data Processing - MS Component Window</vt:lpstr>
      <vt:lpstr>MS Components window</vt:lpstr>
      <vt:lpstr>MS Components window</vt:lpstr>
      <vt:lpstr>MS Components window</vt:lpstr>
      <vt:lpstr>MS Components window</vt:lpstr>
      <vt:lpstr>MS Components window</vt:lpstr>
      <vt:lpstr>Module 5.3: Data Processing – Calibration Levels</vt:lpstr>
      <vt:lpstr>MS Components Table</vt:lpstr>
      <vt:lpstr>MS Components Table – Add Level </vt:lpstr>
      <vt:lpstr>Injection List – Level </vt:lpstr>
      <vt:lpstr>MS Component Table</vt:lpstr>
      <vt:lpstr>MS Component Table</vt:lpstr>
      <vt:lpstr>Module 5.4: Data Processing - Properties Component</vt:lpstr>
      <vt:lpstr>MS Components Table – Properties Component</vt:lpstr>
      <vt:lpstr>MS Components Table – Properties Component</vt:lpstr>
      <vt:lpstr>MS Components Table – Properties Component</vt:lpstr>
      <vt:lpstr>MS Components Table – Properties Component</vt:lpstr>
      <vt:lpstr>MS Components Table – Properties Component</vt:lpstr>
      <vt:lpstr>MS Components Table – Properties Component</vt:lpstr>
      <vt:lpstr>MS Components Table – Properties Component</vt:lpstr>
      <vt:lpstr>MS Components Table – Properties Component</vt:lpstr>
      <vt:lpstr>MS Components Table – Properties Component</vt:lpstr>
      <vt:lpstr>MS Components Table – Properties Component</vt:lpstr>
      <vt:lpstr>Processing Method – Generate Ion Ratio Target</vt:lpstr>
      <vt:lpstr>Processing Method – Generate Target Ion Ratios</vt:lpstr>
      <vt:lpstr>Ion Ratio Confirmation</vt:lpstr>
      <vt:lpstr>Ion Ratio Confirmation</vt:lpstr>
      <vt:lpstr>Module 5.5: Data Processing - MS Components</vt:lpstr>
      <vt:lpstr>MS Components</vt:lpstr>
      <vt:lpstr>MS Components</vt:lpstr>
      <vt:lpstr>MS Components</vt:lpstr>
      <vt:lpstr>MS Components</vt:lpstr>
      <vt:lpstr>MS Components</vt:lpstr>
      <vt:lpstr>MS Components</vt:lpstr>
      <vt:lpstr>MS Components</vt:lpstr>
      <vt:lpstr>MS Components</vt:lpstr>
      <vt:lpstr>Module 5.6: Data Processing – Calibration Plot</vt:lpstr>
      <vt:lpstr>Calibration Plot</vt:lpstr>
      <vt:lpstr>Calibration Plot</vt:lpstr>
      <vt:lpstr>Calibration Plot</vt:lpstr>
      <vt:lpstr>Calibration Plot</vt:lpstr>
      <vt:lpstr>Calibration Plot</vt:lpstr>
      <vt:lpstr>Calibration Plot</vt:lpstr>
      <vt:lpstr>Calibration Plot</vt:lpstr>
      <vt:lpstr>Calibration Plot</vt:lpstr>
      <vt:lpstr>Calibration Plot</vt:lpstr>
      <vt:lpstr>Calibration Plot</vt:lpstr>
      <vt:lpstr>Calibration Plot</vt:lpstr>
      <vt:lpstr>Calibration Plot</vt:lpstr>
      <vt:lpstr>Module 5.7: Data Processing – Interactive Results</vt:lpstr>
      <vt:lpstr>Interactive Results – Summary (Unknows)</vt:lpstr>
      <vt:lpstr>Interactive Results – Summary (Check Standards)</vt:lpstr>
      <vt:lpstr>Interactive Results – Summary (Calibration)</vt:lpstr>
      <vt:lpstr>Interactive Results – Peak Results </vt:lpstr>
      <vt:lpstr>Interactive Results – Calibration</vt:lpstr>
      <vt:lpstr>Module 5.8: Data Processing – Interactive Charts</vt:lpstr>
      <vt:lpstr>Interactive Charts</vt:lpstr>
      <vt:lpstr>Interactive Charts</vt:lpstr>
      <vt:lpstr>Interactive Charts</vt:lpstr>
      <vt:lpstr>Interactive Charts</vt:lpstr>
      <vt:lpstr>Interactive Charts</vt:lpstr>
      <vt:lpstr>Interactive Charts</vt:lpstr>
      <vt:lpstr>Interactive Charts</vt:lpstr>
      <vt:lpstr>Module 5.9: Data Processing - Using SmartLink in MS Components window</vt:lpstr>
      <vt:lpstr>MS Components and Calibration Plot: SmartLink</vt:lpstr>
      <vt:lpstr>Module 6: Report Templates</vt:lpstr>
      <vt:lpstr>Creating a Report Template</vt:lpstr>
      <vt:lpstr>Creating a Report Template</vt:lpstr>
      <vt:lpstr>Saving the new Report Template</vt:lpstr>
      <vt:lpstr>Saving the new Report Template</vt:lpstr>
      <vt:lpstr>Renaming the new Report Template</vt:lpstr>
      <vt:lpstr>Renaming the new Report Template</vt:lpstr>
      <vt:lpstr>Renaming the new Report Template</vt:lpstr>
      <vt:lpstr>Deleting a sheet</vt:lpstr>
      <vt:lpstr>Deleting a sheet</vt:lpstr>
      <vt:lpstr>Sequence Overview Sheet</vt:lpstr>
      <vt:lpstr>Integration Sheet </vt:lpstr>
      <vt:lpstr>Integration Sheet </vt:lpstr>
      <vt:lpstr>Integration Sheet </vt:lpstr>
      <vt:lpstr>Integration Sheet </vt:lpstr>
      <vt:lpstr>Integration Sheet </vt:lpstr>
      <vt:lpstr>Create a Check Standard sheet</vt:lpstr>
      <vt:lpstr>Create a Check Standard sheet</vt:lpstr>
      <vt:lpstr>Create a Check Standard sheet</vt:lpstr>
      <vt:lpstr>Create a Check Standard sheet</vt:lpstr>
      <vt:lpstr>Create a Check Standard sheet</vt:lpstr>
      <vt:lpstr>Create a Check Standard sheet</vt:lpstr>
      <vt:lpstr>Create a Check Standard sheet</vt:lpstr>
      <vt:lpstr>Create a Check Standard sheet</vt:lpstr>
      <vt:lpstr>Create a Check Standard sheet</vt:lpstr>
      <vt:lpstr>Create a Check Standard sheet</vt:lpstr>
      <vt:lpstr>Module 7: Creating an eWorkflow</vt:lpstr>
      <vt:lpstr>Creating an eWorkflow</vt:lpstr>
      <vt:lpstr>eWorkflow: The eWorkflow General tab</vt:lpstr>
      <vt:lpstr>Add Instruments</vt:lpstr>
      <vt:lpstr>Add Instruments</vt:lpstr>
      <vt:lpstr>Add Methods</vt:lpstr>
      <vt:lpstr>Add Methods</vt:lpstr>
      <vt:lpstr>Add Methods</vt:lpstr>
      <vt:lpstr>Add Methods</vt:lpstr>
      <vt:lpstr>Add Attachments</vt:lpstr>
      <vt:lpstr>Add Attachments</vt:lpstr>
      <vt:lpstr>Add Attachments</vt:lpstr>
      <vt:lpstr>eWorkflow: The eWorkflow General tab</vt:lpstr>
      <vt:lpstr>eWorkflow: The Sequence General tab</vt:lpstr>
      <vt:lpstr>eWorkflow: The Sequence General tab</vt:lpstr>
      <vt:lpstr>Choose the Data Vault</vt:lpstr>
      <vt:lpstr>Input a Path</vt:lpstr>
      <vt:lpstr>Input a Path</vt:lpstr>
      <vt:lpstr>Input a Path</vt:lpstr>
      <vt:lpstr>Input a Path</vt:lpstr>
      <vt:lpstr>Input a Path</vt:lpstr>
      <vt:lpstr>Input a Path</vt:lpstr>
      <vt:lpstr>Input a Path</vt:lpstr>
      <vt:lpstr>Input a Path</vt:lpstr>
      <vt:lpstr>Input a Path</vt:lpstr>
      <vt:lpstr>Input a Path</vt:lpstr>
      <vt:lpstr>Input a Path</vt:lpstr>
      <vt:lpstr>Input a Sequence Name</vt:lpstr>
      <vt:lpstr>eWorkflow: The Sequence General tab</vt:lpstr>
      <vt:lpstr>eWorkflow: The Sequence General tab</vt:lpstr>
      <vt:lpstr>eWorkflow: The Sequence Features tab</vt:lpstr>
      <vt:lpstr>eWorkflow: The Sequence Features tab</vt:lpstr>
      <vt:lpstr>eWorkflow: The Sequence Layout tab</vt:lpstr>
      <vt:lpstr>eWorkflow: The Sequence Layout tab</vt:lpstr>
      <vt:lpstr>Adding a Blank Injection to the Sequence Header Block</vt:lpstr>
      <vt:lpstr>Adding a Blank Injection to the Sequence Header Block</vt:lpstr>
      <vt:lpstr>Adding a Blank Injection to the Sequence Header Block</vt:lpstr>
      <vt:lpstr>Adding Calibration Standards to the Sequence Header Block</vt:lpstr>
      <vt:lpstr>Adding Calibration Standards to the Sequence Header Block</vt:lpstr>
      <vt:lpstr>Adding samples in the Sample Block</vt:lpstr>
      <vt:lpstr>Adding samples in the Sample Block</vt:lpstr>
      <vt:lpstr>Adding samples in the Bracket Block</vt:lpstr>
      <vt:lpstr>Adding samples in the Bracket Block</vt:lpstr>
      <vt:lpstr>Adding samples in the Bracket Block</vt:lpstr>
      <vt:lpstr>Adding a Shutdown method in the Sequence Footer Block</vt:lpstr>
      <vt:lpstr>Assigning an Instrument</vt:lpstr>
      <vt:lpstr>Assigning an Instrument</vt:lpstr>
      <vt:lpstr>Assigning Sample Positions</vt:lpstr>
      <vt:lpstr>Saving the eWorkflow</vt:lpstr>
      <vt:lpstr>Saving the eWorkflow</vt:lpstr>
      <vt:lpstr>Launching the eWorkflow</vt:lpstr>
      <vt:lpstr>Launching the eWorkflow</vt:lpstr>
      <vt:lpstr>Viewing the Sequence generated by the eWorkflow</vt:lpstr>
      <vt:lpstr>Viewing the Sequence generated by the eWorkflow</vt:lpstr>
      <vt:lpstr>Viewing the Sequence generated by the eWorkflow</vt:lpstr>
      <vt:lpstr>Viewing the Sequence generated by the eWorkflow</vt:lpstr>
      <vt:lpstr>Viewing the Sequence generated by the eWorkflow</vt:lpstr>
      <vt:lpstr>Starting the Sequence run</vt:lpstr>
      <vt:lpstr>Module 8: Exporting and Importing Data</vt:lpstr>
      <vt:lpstr>Exporting Data</vt:lpstr>
      <vt:lpstr>Exporting Data</vt:lpstr>
      <vt:lpstr>Exporting Data</vt:lpstr>
      <vt:lpstr>Exporting Data</vt:lpstr>
      <vt:lpstr>Exporting Data</vt:lpstr>
      <vt:lpstr>Importing Data (Chromeleon Data)</vt:lpstr>
      <vt:lpstr>Importing Data (Chromeleon Data)</vt:lpstr>
      <vt:lpstr>Importing Data (Bulk Import)</vt:lpstr>
      <vt:lpstr>Importing Data (Bulk Import)</vt:lpstr>
      <vt:lpstr>Importing Data (Bulk Import)</vt:lpstr>
      <vt:lpstr>Importing Data (Bulk Import)</vt:lpstr>
      <vt:lpstr>Importing Data (Bulk Import)</vt:lpstr>
      <vt:lpstr>Appendix</vt:lpstr>
      <vt:lpstr>Useful Function keys (F1, F2, F4/Shift+F4 &amp; F5)</vt:lpstr>
      <vt:lpstr>MS AutoFilters</vt:lpstr>
      <vt:lpstr>Channels</vt:lpstr>
      <vt:lpstr>Custom Reports in Chromeleon Part 1</vt:lpstr>
      <vt:lpstr>Custom Reports in Chromeleon Part 2</vt:lpstr>
      <vt:lpstr>Custom Reports in Chromeleon Part 3</vt:lpstr>
      <vt:lpstr>How to remove Charlie watermark from Chromeleon reports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Chromeleon 7.2.10 – QqQ – Small Molecules</dc:title>
  <dc:creator>marie.calvet@thermofisher.com</dc:creator>
  <cp:lastModifiedBy>Ojeda Torres, Geovannie</cp:lastModifiedBy>
  <cp:revision>1703</cp:revision>
  <dcterms:created xsi:type="dcterms:W3CDTF">2017-10-10T15:50:15Z</dcterms:created>
  <dcterms:modified xsi:type="dcterms:W3CDTF">2022-06-20T19:22:18Z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0x0101003E4F6BB6403AE148B76630FF326A5A49</vt:lpwstr>
  </property>
  <property fmtid="{D5CDD505-2E9C-101B-9397-08002B2CF9AE}" pid="3" name="Order">
    <vt:r8>3304700</vt:r8>
  </property>
  <property fmtid="{D5CDD505-2E9C-101B-9397-08002B2CF9AE}" pid="4" name="ComplianceAssetId">
    <vt:lpwstr/>
  </property>
</Properties>
</file>