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layfair Display"/>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3D7C1A-102E-46AE-93F4-54C468273FED}">
  <a:tblStyle styleId="{1C3D7C1A-102E-46AE-93F4-54C468273FE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layfairDisplay-bold.fntdata"/><Relationship Id="rId10" Type="http://schemas.openxmlformats.org/officeDocument/2006/relationships/slide" Target="slides/slide4.xml"/><Relationship Id="rId32" Type="http://schemas.openxmlformats.org/officeDocument/2006/relationships/font" Target="fonts/PlayfairDisplay-regular.fntdata"/><Relationship Id="rId13" Type="http://schemas.openxmlformats.org/officeDocument/2006/relationships/slide" Target="slides/slide7.xml"/><Relationship Id="rId35" Type="http://schemas.openxmlformats.org/officeDocument/2006/relationships/font" Target="fonts/PlayfairDisplay-boldItalic.fntdata"/><Relationship Id="rId12" Type="http://schemas.openxmlformats.org/officeDocument/2006/relationships/slide" Target="slides/slide6.xml"/><Relationship Id="rId34" Type="http://schemas.openxmlformats.org/officeDocument/2006/relationships/font" Target="fonts/PlayfairDisplay-italic.fntdata"/><Relationship Id="rId15" Type="http://schemas.openxmlformats.org/officeDocument/2006/relationships/slide" Target="slides/slide9.xml"/><Relationship Id="rId37" Type="http://schemas.openxmlformats.org/officeDocument/2006/relationships/font" Target="fonts/Lato-bold.fntdata"/><Relationship Id="rId14" Type="http://schemas.openxmlformats.org/officeDocument/2006/relationships/slide" Target="slides/slide8.xml"/><Relationship Id="rId36" Type="http://schemas.openxmlformats.org/officeDocument/2006/relationships/font" Target="fonts/Lato-regular.fntdata"/><Relationship Id="rId17" Type="http://schemas.openxmlformats.org/officeDocument/2006/relationships/slide" Target="slides/slide11.xml"/><Relationship Id="rId39" Type="http://schemas.openxmlformats.org/officeDocument/2006/relationships/font" Target="fonts/Lato-boldItalic.fntdata"/><Relationship Id="rId16" Type="http://schemas.openxmlformats.org/officeDocument/2006/relationships/slide" Target="slides/slide10.xml"/><Relationship Id="rId38" Type="http://schemas.openxmlformats.org/officeDocument/2006/relationships/font" Target="fonts/La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1a33a712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1a33a712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3bb5c73e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3bb5c73e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Point out RGB red in bottom right corner, Hairline </a:t>
            </a:r>
            <a:r>
              <a:rPr lang="en"/>
              <a:t>thickness</a:t>
            </a:r>
            <a:r>
              <a:rPr lang="en"/>
              <a:t> of all the lines from top toolbar (highlighted) , this is going to engrave an </a:t>
            </a:r>
            <a:r>
              <a:rPr lang="en"/>
              <a:t>ellipse</a:t>
            </a:r>
            <a:r>
              <a:rPr lang="en"/>
              <a:t> and cut out some holes and a plate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a3bb5c73e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a3bb5c73e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Press that setting button next to selected printer (rayjet or trotec)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3bb5c73e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3bb5c73e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t>
            </a:r>
            <a:r>
              <a:rPr lang="en"/>
              <a:t>occurs</a:t>
            </a:r>
            <a:r>
              <a:rPr lang="en"/>
              <a:t> when pressing settings button, two dropdowns, the one that says bothmandonotchange selects user, </a:t>
            </a:r>
            <a:r>
              <a:rPr lang="en"/>
              <a:t>daniel</a:t>
            </a:r>
            <a:r>
              <a:rPr lang="en"/>
              <a:t> also has some good </a:t>
            </a:r>
            <a:r>
              <a:rPr lang="en"/>
              <a:t>recipes</a:t>
            </a:r>
            <a:r>
              <a:rPr lang="en"/>
              <a:t> to steal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drop down is the 1-8 acrylic which I assume to be ⅛” acrylic, can choose from different recipes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1a33a712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1a33a712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3bb5c73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3bb5c73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a:t>
            </a:r>
            <a:r>
              <a:rPr lang="en"/>
              <a:t>panel</a:t>
            </a:r>
            <a:r>
              <a:rPr lang="en"/>
              <a:t> and focusing tool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d5ee3ab0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d5ee3ab0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1f58f14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1f58f14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3bb5c73e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3bb5c73e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 laser by pressing USB icon (will </a:t>
            </a:r>
            <a:r>
              <a:rPr lang="en"/>
              <a:t>appear</a:t>
            </a:r>
            <a:r>
              <a:rPr lang="en"/>
              <a:t> where the play button is if not connected). Can drag job from right hand list, drag to crosshairs which displays where the cutting head is in </a:t>
            </a:r>
            <a:r>
              <a:rPr lang="en"/>
              <a:t>relationship</a:t>
            </a:r>
            <a:r>
              <a:rPr lang="en"/>
              <a:t> to the bed.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1a33a712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1a33a712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d5ee3ab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9d5ee3ab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1f58f148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1f58f148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1a33a712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1a33a712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1a33a712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1a33a712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3bb5c73e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3bb5c73e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3bb5c73e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3bb5c73e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d5ee3ab0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d5ee3ab0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d5ee3ab0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d5ee3ab0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d5ee3ab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d5ee3ab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d5ee3ab0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d5ee3ab0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1a33a71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1a33a71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1a33a712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1a33a712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3bb5c73e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3bb5c73e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1a33a712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1a33a712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lvl1pPr lvl="0">
              <a:spcBef>
                <a:spcPts val="0"/>
              </a:spcBef>
              <a:spcAft>
                <a:spcPts val="0"/>
              </a:spcAft>
              <a:buSzPts val="2500"/>
              <a:buNone/>
              <a:defRPr sz="2500"/>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microfluidics.cnsi.ucsb.edu/wiki/doku.php?id=sta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8.jpg"/><Relationship Id="rId5" Type="http://schemas.openxmlformats.org/officeDocument/2006/relationships/image" Target="../media/image11.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Laser Cutter Training</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t>Trotec Speedy &amp; Rayjet 300 </a:t>
            </a:r>
            <a:endParaRPr sz="1700"/>
          </a:p>
        </p:txBody>
      </p:sp>
      <p:sp>
        <p:nvSpPr>
          <p:cNvPr id="61" name="Google Shape;61;p13"/>
          <p:cNvSpPr txBox="1"/>
          <p:nvPr/>
        </p:nvSpPr>
        <p:spPr>
          <a:xfrm>
            <a:off x="5293125" y="4629700"/>
            <a:ext cx="3591300" cy="389400"/>
          </a:xfrm>
          <a:prstGeom prst="rect">
            <a:avLst/>
          </a:prstGeom>
          <a:noFill/>
          <a:ln cap="flat" cmpd="sng" w="9525">
            <a:solidFill>
              <a:srgbClr val="33333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layfair Display"/>
                <a:ea typeface="Playfair Display"/>
                <a:cs typeface="Playfair Display"/>
                <a:sym typeface="Playfair Display"/>
              </a:rPr>
              <a:t>Last updated: Furst 10/16</a:t>
            </a:r>
            <a:endParaRPr b="1">
              <a:latin typeface="Playfair Display"/>
              <a:ea typeface="Playfair Display"/>
              <a:cs typeface="Playfair Display"/>
              <a:sym typeface="Playfair Display"/>
            </a:endParaRPr>
          </a:p>
        </p:txBody>
      </p:sp>
      <p:pic>
        <p:nvPicPr>
          <p:cNvPr id="62" name="Google Shape;62;p13"/>
          <p:cNvPicPr preferRelativeResize="0"/>
          <p:nvPr/>
        </p:nvPicPr>
        <p:blipFill>
          <a:blip r:embed="rId3">
            <a:alphaModFix/>
          </a:blip>
          <a:stretch>
            <a:fillRect/>
          </a:stretch>
        </p:blipFill>
        <p:spPr>
          <a:xfrm>
            <a:off x="84825" y="91350"/>
            <a:ext cx="2672849" cy="237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Computer (CorelDraw)</a:t>
            </a:r>
            <a:endParaRPr/>
          </a:p>
        </p:txBody>
      </p:sp>
      <p:sp>
        <p:nvSpPr>
          <p:cNvPr id="120" name="Google Shape;120;p22"/>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Launch CorelDraw and import DXF or PDF file of part to cut</a:t>
            </a:r>
            <a:endParaRPr/>
          </a:p>
          <a:p>
            <a:pPr indent="-342900" lvl="0" marL="457200" rtl="0" algn="l">
              <a:spcBef>
                <a:spcPts val="0"/>
              </a:spcBef>
              <a:spcAft>
                <a:spcPts val="0"/>
              </a:spcAft>
              <a:buSzPts val="1800"/>
              <a:buAutoNum type="arabicPeriod"/>
            </a:pPr>
            <a:r>
              <a:rPr lang="en"/>
              <a:t>Select the part, set all lines to HAIRLINE, </a:t>
            </a:r>
            <a:r>
              <a:rPr lang="en"/>
              <a:t>delete</a:t>
            </a:r>
            <a:r>
              <a:rPr lang="en"/>
              <a:t> any </a:t>
            </a:r>
            <a:r>
              <a:rPr lang="en"/>
              <a:t>unnecessary</a:t>
            </a:r>
            <a:r>
              <a:rPr lang="en"/>
              <a:t>  features </a:t>
            </a:r>
            <a:endParaRPr/>
          </a:p>
          <a:p>
            <a:pPr indent="-342900" lvl="0" marL="457200" rtl="0" algn="l">
              <a:spcBef>
                <a:spcPts val="0"/>
              </a:spcBef>
              <a:spcAft>
                <a:spcPts val="0"/>
              </a:spcAft>
              <a:buSzPts val="1800"/>
              <a:buAutoNum type="arabicPeriod"/>
            </a:pPr>
            <a:r>
              <a:rPr lang="en"/>
              <a:t>Lines to cut should be RGB red</a:t>
            </a:r>
            <a:endParaRPr/>
          </a:p>
          <a:p>
            <a:pPr indent="-342900" lvl="0" marL="457200" rtl="0" algn="l">
              <a:spcBef>
                <a:spcPts val="0"/>
              </a:spcBef>
              <a:spcAft>
                <a:spcPts val="0"/>
              </a:spcAft>
              <a:buSzPts val="1800"/>
              <a:buAutoNum type="arabicPeriod"/>
            </a:pPr>
            <a:r>
              <a:rPr lang="en"/>
              <a:t>Features to engrave should be filled RGB Black</a:t>
            </a:r>
            <a:endParaRPr/>
          </a:p>
          <a:p>
            <a:pPr indent="-342900" lvl="0" marL="457200" rtl="0" algn="l">
              <a:spcBef>
                <a:spcPts val="0"/>
              </a:spcBef>
              <a:spcAft>
                <a:spcPts val="0"/>
              </a:spcAft>
              <a:buSzPts val="1800"/>
              <a:buAutoNum type="arabicPeriod"/>
            </a:pPr>
            <a:r>
              <a:rPr lang="en"/>
              <a:t>Highlight and drag position of file to top left corner of the bed within Corel Draw</a:t>
            </a:r>
            <a:endParaRPr/>
          </a:p>
          <a:p>
            <a:pPr indent="-342900" lvl="0" marL="457200" rtl="0" algn="l">
              <a:spcBef>
                <a:spcPts val="0"/>
              </a:spcBef>
              <a:spcAft>
                <a:spcPts val="0"/>
              </a:spcAft>
              <a:buSzPts val="1800"/>
              <a:buAutoNum type="arabicPeriod"/>
            </a:pPr>
            <a:r>
              <a:rPr lang="en"/>
              <a:t>Click Print, then print settings to open Trotec engraver settings ( or rayjet control manager)</a:t>
            </a:r>
            <a:endParaRPr/>
          </a:p>
          <a:p>
            <a:pPr indent="-342900" lvl="0" marL="457200" rtl="0" algn="l">
              <a:spcBef>
                <a:spcPts val="0"/>
              </a:spcBef>
              <a:spcAft>
                <a:spcPts val="0"/>
              </a:spcAft>
              <a:buSzPts val="1800"/>
              <a:buAutoNum type="arabicPeriod"/>
            </a:pPr>
            <a:r>
              <a:rPr lang="en"/>
              <a:t>Select the desired recipe within Trotec engraver settings</a:t>
            </a:r>
            <a:r>
              <a:rPr lang="en"/>
              <a:t> for corresponding material thickness</a:t>
            </a:r>
            <a:endParaRPr/>
          </a:p>
          <a:p>
            <a:pPr indent="-342900" lvl="0" marL="457200" rtl="0" algn="l">
              <a:spcBef>
                <a:spcPts val="0"/>
              </a:spcBef>
              <a:spcAft>
                <a:spcPts val="0"/>
              </a:spcAft>
              <a:buSzPts val="1800"/>
              <a:buAutoNum type="arabicPeriod"/>
            </a:pPr>
            <a:r>
              <a:rPr lang="en"/>
              <a:t>Ensure autofocus is disabled, cut inner geometries and minimize to job site is enabled</a:t>
            </a:r>
            <a:endParaRPr/>
          </a:p>
          <a:p>
            <a:pPr indent="-342900" lvl="0" marL="457200" rtl="0" algn="l">
              <a:spcBef>
                <a:spcPts val="0"/>
              </a:spcBef>
              <a:spcAft>
                <a:spcPts val="0"/>
              </a:spcAft>
              <a:buSzPts val="1800"/>
              <a:buAutoNum type="arabicPeriod"/>
            </a:pPr>
            <a:r>
              <a:rPr lang="en"/>
              <a:t>Click the JC icon then print to send job to job control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153100" y="605750"/>
            <a:ext cx="5855251" cy="4404974"/>
          </a:xfrm>
          <a:prstGeom prst="rect">
            <a:avLst/>
          </a:prstGeom>
          <a:noFill/>
          <a:ln>
            <a:noFill/>
          </a:ln>
        </p:spPr>
      </p:pic>
      <p:sp>
        <p:nvSpPr>
          <p:cNvPr id="126" name="Google Shape;126;p23"/>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of Part within CorelDraw</a:t>
            </a:r>
            <a:endParaRPr/>
          </a:p>
        </p:txBody>
      </p:sp>
      <p:sp>
        <p:nvSpPr>
          <p:cNvPr id="127" name="Google Shape;127;p23"/>
          <p:cNvSpPr txBox="1"/>
          <p:nvPr/>
        </p:nvSpPr>
        <p:spPr>
          <a:xfrm>
            <a:off x="2011600" y="1231300"/>
            <a:ext cx="1573500" cy="288600"/>
          </a:xfrm>
          <a:prstGeom prst="rect">
            <a:avLst/>
          </a:prstGeom>
          <a:noFill/>
          <a:ln cap="flat" cmpd="sng" w="9525">
            <a:solidFill>
              <a:srgbClr val="00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Lato"/>
                <a:ea typeface="Lato"/>
                <a:cs typeface="Lato"/>
                <a:sym typeface="Lato"/>
              </a:rPr>
              <a:t>Lines set to Hairline</a:t>
            </a:r>
            <a:endParaRPr sz="1100">
              <a:latin typeface="Lato"/>
              <a:ea typeface="Lato"/>
              <a:cs typeface="Lato"/>
              <a:sym typeface="Lato"/>
            </a:endParaRPr>
          </a:p>
        </p:txBody>
      </p:sp>
      <p:sp>
        <p:nvSpPr>
          <p:cNvPr id="128" name="Google Shape;128;p23"/>
          <p:cNvSpPr/>
          <p:nvPr/>
        </p:nvSpPr>
        <p:spPr>
          <a:xfrm>
            <a:off x="3354775" y="1143850"/>
            <a:ext cx="591000" cy="3300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3"/>
          <p:cNvSpPr txBox="1"/>
          <p:nvPr/>
        </p:nvSpPr>
        <p:spPr>
          <a:xfrm>
            <a:off x="5535000" y="3539050"/>
            <a:ext cx="1228200" cy="583500"/>
          </a:xfrm>
          <a:prstGeom prst="rect">
            <a:avLst/>
          </a:prstGeom>
          <a:noFill/>
          <a:ln cap="flat" cmpd="sng" w="9525">
            <a:solidFill>
              <a:srgbClr val="00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Lines to be cut RGB red</a:t>
            </a:r>
            <a:endParaRPr sz="1200">
              <a:latin typeface="Lato"/>
              <a:ea typeface="Lato"/>
              <a:cs typeface="Lato"/>
              <a:sym typeface="Lato"/>
            </a:endParaRPr>
          </a:p>
        </p:txBody>
      </p:sp>
      <p:sp>
        <p:nvSpPr>
          <p:cNvPr id="130" name="Google Shape;130;p23"/>
          <p:cNvSpPr/>
          <p:nvPr/>
        </p:nvSpPr>
        <p:spPr>
          <a:xfrm>
            <a:off x="6149175" y="4084100"/>
            <a:ext cx="376200" cy="744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6287375" y="2518025"/>
            <a:ext cx="591000" cy="10593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flipH="1">
            <a:off x="5573375" y="2564075"/>
            <a:ext cx="429900" cy="967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nvSpPr>
        <p:spPr>
          <a:xfrm>
            <a:off x="2084350" y="2778269"/>
            <a:ext cx="1428000" cy="538800"/>
          </a:xfrm>
          <a:prstGeom prst="rect">
            <a:avLst/>
          </a:prstGeom>
          <a:noFill/>
          <a:ln cap="flat" cmpd="sng" w="9525">
            <a:solidFill>
              <a:srgbClr val="0000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Engravings set to RGB Black</a:t>
            </a:r>
            <a:endParaRPr sz="1200">
              <a:latin typeface="Lato"/>
              <a:ea typeface="Lato"/>
              <a:cs typeface="Lato"/>
              <a:sym typeface="Lato"/>
            </a:endParaRPr>
          </a:p>
        </p:txBody>
      </p:sp>
      <p:sp>
        <p:nvSpPr>
          <p:cNvPr id="134" name="Google Shape;134;p23"/>
          <p:cNvSpPr/>
          <p:nvPr/>
        </p:nvSpPr>
        <p:spPr>
          <a:xfrm>
            <a:off x="3385500" y="2878825"/>
            <a:ext cx="836700" cy="253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2060800" y="152400"/>
            <a:ext cx="6367141" cy="4838700"/>
          </a:xfrm>
          <a:prstGeom prst="rect">
            <a:avLst/>
          </a:prstGeom>
          <a:noFill/>
          <a:ln>
            <a:noFill/>
          </a:ln>
        </p:spPr>
      </p:pic>
      <p:sp>
        <p:nvSpPr>
          <p:cNvPr id="140" name="Google Shape;140;p24"/>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a:t>
            </a:r>
            <a:r>
              <a:rPr lang="en"/>
              <a:t>Screen</a:t>
            </a:r>
            <a:r>
              <a:rPr lang="en"/>
              <a:t> </a:t>
            </a:r>
            <a:endParaRPr/>
          </a:p>
        </p:txBody>
      </p:sp>
      <p:sp>
        <p:nvSpPr>
          <p:cNvPr id="141" name="Google Shape;141;p24"/>
          <p:cNvSpPr txBox="1"/>
          <p:nvPr/>
        </p:nvSpPr>
        <p:spPr>
          <a:xfrm>
            <a:off x="6394750" y="829000"/>
            <a:ext cx="1895100" cy="6987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Gear to bring up trotec engraver properties (see next slide)</a:t>
            </a:r>
            <a:endParaRPr sz="1200">
              <a:latin typeface="Lato"/>
              <a:ea typeface="Lato"/>
              <a:cs typeface="Lato"/>
              <a:sym typeface="Lato"/>
            </a:endParaRPr>
          </a:p>
        </p:txBody>
      </p:sp>
      <p:sp>
        <p:nvSpPr>
          <p:cNvPr id="142" name="Google Shape;142;p24"/>
          <p:cNvSpPr/>
          <p:nvPr/>
        </p:nvSpPr>
        <p:spPr>
          <a:xfrm>
            <a:off x="5987950" y="1059400"/>
            <a:ext cx="406800" cy="237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4"/>
          <p:cNvSpPr txBox="1"/>
          <p:nvPr/>
        </p:nvSpPr>
        <p:spPr>
          <a:xfrm>
            <a:off x="3445700" y="4430575"/>
            <a:ext cx="1895100" cy="4923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Send job to Job Control (see slide 18)</a:t>
            </a:r>
            <a:endParaRPr sz="1200">
              <a:latin typeface="Lato"/>
              <a:ea typeface="Lato"/>
              <a:cs typeface="Lato"/>
              <a:sym typeface="Lato"/>
            </a:endParaRPr>
          </a:p>
        </p:txBody>
      </p:sp>
      <p:sp>
        <p:nvSpPr>
          <p:cNvPr id="144" name="Google Shape;144;p24"/>
          <p:cNvSpPr/>
          <p:nvPr/>
        </p:nvSpPr>
        <p:spPr>
          <a:xfrm>
            <a:off x="5340800" y="4298075"/>
            <a:ext cx="406800" cy="492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4572000" y="0"/>
            <a:ext cx="3851601" cy="5036025"/>
          </a:xfrm>
          <a:prstGeom prst="rect">
            <a:avLst/>
          </a:prstGeom>
          <a:noFill/>
          <a:ln>
            <a:noFill/>
          </a:ln>
        </p:spPr>
      </p:pic>
      <p:sp>
        <p:nvSpPr>
          <p:cNvPr id="150" name="Google Shape;150;p25"/>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Trotec Engraver Properties</a:t>
            </a:r>
            <a:endParaRPr/>
          </a:p>
        </p:txBody>
      </p:sp>
      <p:sp>
        <p:nvSpPr>
          <p:cNvPr id="151" name="Google Shape;151;p25"/>
          <p:cNvSpPr txBox="1"/>
          <p:nvPr/>
        </p:nvSpPr>
        <p:spPr>
          <a:xfrm>
            <a:off x="3067500" y="1073800"/>
            <a:ext cx="1285200" cy="4923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Make sure these are checked</a:t>
            </a:r>
            <a:endParaRPr sz="1200">
              <a:latin typeface="Lato"/>
              <a:ea typeface="Lato"/>
              <a:cs typeface="Lato"/>
              <a:sym typeface="Lato"/>
            </a:endParaRPr>
          </a:p>
        </p:txBody>
      </p:sp>
      <p:sp>
        <p:nvSpPr>
          <p:cNvPr id="152" name="Google Shape;152;p25"/>
          <p:cNvSpPr/>
          <p:nvPr/>
        </p:nvSpPr>
        <p:spPr>
          <a:xfrm>
            <a:off x="4352700" y="1358800"/>
            <a:ext cx="438600" cy="152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p:nvPr/>
        </p:nvSpPr>
        <p:spPr>
          <a:xfrm>
            <a:off x="4352700" y="1206400"/>
            <a:ext cx="438600" cy="152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5"/>
          <p:cNvSpPr/>
          <p:nvPr/>
        </p:nvSpPr>
        <p:spPr>
          <a:xfrm rot="5400000">
            <a:off x="3160350" y="2305450"/>
            <a:ext cx="2292600" cy="813900"/>
          </a:xfrm>
          <a:prstGeom prst="bentUpArrow">
            <a:avLst>
              <a:gd fmla="val 25000" name="adj1"/>
              <a:gd fmla="val 25668"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txBox="1"/>
          <p:nvPr/>
        </p:nvSpPr>
        <p:spPr>
          <a:xfrm>
            <a:off x="4713600" y="4675650"/>
            <a:ext cx="1558200" cy="3990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Click “JC” then Print</a:t>
            </a:r>
            <a:endParaRPr sz="1200">
              <a:latin typeface="Lato"/>
              <a:ea typeface="Lato"/>
              <a:cs typeface="Lato"/>
              <a:sym typeface="Lato"/>
            </a:endParaRPr>
          </a:p>
        </p:txBody>
      </p:sp>
      <p:sp>
        <p:nvSpPr>
          <p:cNvPr id="156" name="Google Shape;156;p25"/>
          <p:cNvSpPr/>
          <p:nvPr/>
        </p:nvSpPr>
        <p:spPr>
          <a:xfrm>
            <a:off x="6278500" y="4614225"/>
            <a:ext cx="438600" cy="3060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txBox="1"/>
          <p:nvPr/>
        </p:nvSpPr>
        <p:spPr>
          <a:xfrm>
            <a:off x="2126500" y="1750325"/>
            <a:ext cx="1343400" cy="5451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Select Recipe user and material</a:t>
            </a:r>
            <a:endParaRPr sz="1200">
              <a:latin typeface="Lato"/>
              <a:ea typeface="Lato"/>
              <a:cs typeface="Lato"/>
              <a:sym typeface="Lato"/>
            </a:endParaRPr>
          </a:p>
        </p:txBody>
      </p:sp>
      <p:sp>
        <p:nvSpPr>
          <p:cNvPr id="158" name="Google Shape;158;p25"/>
          <p:cNvSpPr/>
          <p:nvPr/>
        </p:nvSpPr>
        <p:spPr>
          <a:xfrm>
            <a:off x="3469900" y="1900025"/>
            <a:ext cx="1558200" cy="24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Laser Cutter</a:t>
            </a:r>
            <a:endParaRPr/>
          </a:p>
        </p:txBody>
      </p:sp>
      <p:sp>
        <p:nvSpPr>
          <p:cNvPr id="164" name="Google Shape;164;p26"/>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Turn on the laser cutter (the machine will home itself </a:t>
            </a:r>
            <a:r>
              <a:rPr lang="en"/>
              <a:t>lowering</a:t>
            </a:r>
            <a:r>
              <a:rPr lang="en"/>
              <a:t> the bed all the way) </a:t>
            </a:r>
            <a:endParaRPr/>
          </a:p>
          <a:p>
            <a:pPr indent="-342900" lvl="0" marL="457200" rtl="0" algn="l">
              <a:spcBef>
                <a:spcPts val="0"/>
              </a:spcBef>
              <a:spcAft>
                <a:spcPts val="0"/>
              </a:spcAft>
              <a:buSzPts val="1800"/>
              <a:buAutoNum type="arabicPeriod"/>
            </a:pPr>
            <a:r>
              <a:rPr lang="en"/>
              <a:t>Raise the bed using the 2 arrows until close to cutting head</a:t>
            </a:r>
            <a:endParaRPr/>
          </a:p>
          <a:p>
            <a:pPr indent="-342900" lvl="0" marL="457200" rtl="0" algn="l">
              <a:spcBef>
                <a:spcPts val="0"/>
              </a:spcBef>
              <a:spcAft>
                <a:spcPts val="0"/>
              </a:spcAft>
              <a:buSzPts val="1800"/>
              <a:buAutoNum type="arabicPeriod"/>
            </a:pPr>
            <a:r>
              <a:rPr lang="en"/>
              <a:t>Place object to be cut on the bed and position head over workpiece using D-pad</a:t>
            </a:r>
            <a:endParaRPr/>
          </a:p>
          <a:p>
            <a:pPr indent="-342900" lvl="0" marL="457200" rtl="0" algn="l">
              <a:spcBef>
                <a:spcPts val="0"/>
              </a:spcBef>
              <a:spcAft>
                <a:spcPts val="0"/>
              </a:spcAft>
              <a:buSzPts val="1800"/>
              <a:buAutoNum type="arabicPeriod"/>
            </a:pPr>
            <a:r>
              <a:rPr lang="en"/>
              <a:t>Rest the focusing tool on its ledge on the side of the cutting head</a:t>
            </a:r>
            <a:endParaRPr/>
          </a:p>
          <a:p>
            <a:pPr indent="-342900" lvl="0" marL="457200" rtl="0" algn="l">
              <a:spcBef>
                <a:spcPts val="0"/>
              </a:spcBef>
              <a:spcAft>
                <a:spcPts val="0"/>
              </a:spcAft>
              <a:buSzPts val="1800"/>
              <a:buAutoNum type="arabicPeriod"/>
            </a:pPr>
            <a:r>
              <a:rPr lang="en"/>
              <a:t>Slowly jog the bed up until the focusing tool contacts the workpiece causing it to fall from its ledge</a:t>
            </a:r>
            <a:endParaRPr/>
          </a:p>
          <a:p>
            <a:pPr indent="-342900" lvl="0" marL="457200" rtl="0" algn="l">
              <a:spcBef>
                <a:spcPts val="0"/>
              </a:spcBef>
              <a:spcAft>
                <a:spcPts val="0"/>
              </a:spcAft>
              <a:buSzPts val="1800"/>
              <a:buAutoNum type="arabicPeriod"/>
            </a:pPr>
            <a:r>
              <a:rPr lang="en"/>
              <a:t>Position the cutting head over desired starting location on workpiece (¼ inch from top left corner)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7"/>
          <p:cNvPicPr preferRelativeResize="0"/>
          <p:nvPr/>
        </p:nvPicPr>
        <p:blipFill>
          <a:blip r:embed="rId3">
            <a:alphaModFix/>
          </a:blip>
          <a:stretch>
            <a:fillRect/>
          </a:stretch>
        </p:blipFill>
        <p:spPr>
          <a:xfrm>
            <a:off x="1119650" y="541850"/>
            <a:ext cx="2956325" cy="4375150"/>
          </a:xfrm>
          <a:prstGeom prst="rect">
            <a:avLst/>
          </a:prstGeom>
          <a:noFill/>
          <a:ln>
            <a:noFill/>
          </a:ln>
        </p:spPr>
      </p:pic>
      <p:pic>
        <p:nvPicPr>
          <p:cNvPr id="170" name="Google Shape;170;p27"/>
          <p:cNvPicPr preferRelativeResize="0"/>
          <p:nvPr/>
        </p:nvPicPr>
        <p:blipFill>
          <a:blip r:embed="rId4">
            <a:alphaModFix/>
          </a:blip>
          <a:stretch>
            <a:fillRect/>
          </a:stretch>
        </p:blipFill>
        <p:spPr>
          <a:xfrm>
            <a:off x="4871475" y="445025"/>
            <a:ext cx="3397751" cy="4436801"/>
          </a:xfrm>
          <a:prstGeom prst="rect">
            <a:avLst/>
          </a:prstGeom>
          <a:noFill/>
          <a:ln>
            <a:noFill/>
          </a:ln>
        </p:spPr>
      </p:pic>
      <p:sp>
        <p:nvSpPr>
          <p:cNvPr id="171" name="Google Shape;171;p27"/>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Laser controls and focusing</a:t>
            </a:r>
            <a:endParaRPr/>
          </a:p>
          <a:p>
            <a:pPr indent="0" lvl="0" marL="0" rtl="0" algn="l">
              <a:spcBef>
                <a:spcPts val="0"/>
              </a:spcBef>
              <a:spcAft>
                <a:spcPts val="0"/>
              </a:spcAft>
              <a:buNone/>
            </a:pPr>
            <a:r>
              <a:t/>
            </a:r>
            <a:endParaRPr/>
          </a:p>
        </p:txBody>
      </p:sp>
      <p:sp>
        <p:nvSpPr>
          <p:cNvPr id="172" name="Google Shape;172;p27"/>
          <p:cNvSpPr txBox="1"/>
          <p:nvPr/>
        </p:nvSpPr>
        <p:spPr>
          <a:xfrm>
            <a:off x="1681225" y="3324100"/>
            <a:ext cx="1074600" cy="62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Lato"/>
                <a:ea typeface="Lato"/>
                <a:cs typeface="Lato"/>
                <a:sym typeface="Lato"/>
              </a:rPr>
              <a:t>X, Y Positioning</a:t>
            </a:r>
            <a:endParaRPr sz="1300">
              <a:solidFill>
                <a:srgbClr val="FFFFFF"/>
              </a:solidFill>
              <a:latin typeface="Lato"/>
              <a:ea typeface="Lato"/>
              <a:cs typeface="Lato"/>
              <a:sym typeface="Lato"/>
            </a:endParaRPr>
          </a:p>
        </p:txBody>
      </p:sp>
      <p:sp>
        <p:nvSpPr>
          <p:cNvPr id="173" name="Google Shape;173;p27"/>
          <p:cNvSpPr txBox="1"/>
          <p:nvPr/>
        </p:nvSpPr>
        <p:spPr>
          <a:xfrm>
            <a:off x="2909250" y="4275425"/>
            <a:ext cx="10746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Z Positioning</a:t>
            </a:r>
            <a:endParaRPr>
              <a:solidFill>
                <a:srgbClr val="FFFFFF"/>
              </a:solidFill>
              <a:latin typeface="Lato"/>
              <a:ea typeface="Lato"/>
              <a:cs typeface="Lato"/>
              <a:sym typeface="Lato"/>
            </a:endParaRPr>
          </a:p>
        </p:txBody>
      </p:sp>
      <p:sp>
        <p:nvSpPr>
          <p:cNvPr id="174" name="Google Shape;174;p27"/>
          <p:cNvSpPr txBox="1"/>
          <p:nvPr/>
        </p:nvSpPr>
        <p:spPr>
          <a:xfrm rot="2880176">
            <a:off x="5618525" y="3530689"/>
            <a:ext cx="907049" cy="44332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Lato"/>
                <a:ea typeface="Lato"/>
                <a:cs typeface="Lato"/>
                <a:sym typeface="Lato"/>
              </a:rPr>
              <a:t>Air Blast</a:t>
            </a:r>
            <a:endParaRPr sz="1200">
              <a:solidFill>
                <a:srgbClr val="FFFFFF"/>
              </a:solidFill>
              <a:latin typeface="Lato"/>
              <a:ea typeface="Lato"/>
              <a:cs typeface="Lato"/>
              <a:sym typeface="Lato"/>
            </a:endParaRPr>
          </a:p>
        </p:txBody>
      </p:sp>
      <p:sp>
        <p:nvSpPr>
          <p:cNvPr id="175" name="Google Shape;175;p27"/>
          <p:cNvSpPr txBox="1"/>
          <p:nvPr/>
        </p:nvSpPr>
        <p:spPr>
          <a:xfrm rot="4326298">
            <a:off x="6778651" y="3723278"/>
            <a:ext cx="936297" cy="62957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Focusing Tool</a:t>
            </a:r>
            <a:endParaRPr sz="1200">
              <a:latin typeface="Lato"/>
              <a:ea typeface="Lato"/>
              <a:cs typeface="Lato"/>
              <a:sym typeface="Lato"/>
            </a:endParaRPr>
          </a:p>
        </p:txBody>
      </p:sp>
      <p:sp>
        <p:nvSpPr>
          <p:cNvPr id="176" name="Google Shape;176;p27"/>
          <p:cNvSpPr txBox="1"/>
          <p:nvPr/>
        </p:nvSpPr>
        <p:spPr>
          <a:xfrm>
            <a:off x="6194150" y="491325"/>
            <a:ext cx="752400" cy="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Lato"/>
                <a:ea typeface="Lato"/>
                <a:cs typeface="Lato"/>
                <a:sym typeface="Lato"/>
              </a:rPr>
              <a:t>Mirror</a:t>
            </a:r>
            <a:endParaRPr sz="1200">
              <a:solidFill>
                <a:srgbClr val="FFFFFF"/>
              </a:solidFill>
              <a:latin typeface="Lato"/>
              <a:ea typeface="Lato"/>
              <a:cs typeface="Lato"/>
              <a:sym typeface="Lato"/>
            </a:endParaRPr>
          </a:p>
        </p:txBody>
      </p:sp>
      <p:sp>
        <p:nvSpPr>
          <p:cNvPr id="177" name="Google Shape;177;p27"/>
          <p:cNvSpPr txBox="1"/>
          <p:nvPr/>
        </p:nvSpPr>
        <p:spPr>
          <a:xfrm>
            <a:off x="6387125" y="2425900"/>
            <a:ext cx="1013400" cy="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Lato"/>
                <a:ea typeface="Lato"/>
                <a:cs typeface="Lato"/>
                <a:sym typeface="Lato"/>
              </a:rPr>
              <a:t>Focusing Lense</a:t>
            </a:r>
            <a:endParaRPr sz="1200">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Nitrogen system for cutting rubber</a:t>
            </a:r>
            <a:endParaRPr/>
          </a:p>
        </p:txBody>
      </p:sp>
      <p:sp>
        <p:nvSpPr>
          <p:cNvPr id="183" name="Google Shape;183;p28"/>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plan on cutting rubber or materials prone to igniting with the laser using nitrogen is </a:t>
            </a:r>
            <a:r>
              <a:rPr lang="en"/>
              <a:t>recommended</a:t>
            </a:r>
            <a:r>
              <a:rPr lang="en"/>
              <a:t> to reduce the chance of fire.</a:t>
            </a:r>
            <a:endParaRPr/>
          </a:p>
          <a:p>
            <a:pPr indent="-342900" lvl="0" marL="457200" rtl="0" algn="l">
              <a:spcBef>
                <a:spcPts val="1600"/>
              </a:spcBef>
              <a:spcAft>
                <a:spcPts val="0"/>
              </a:spcAft>
              <a:buSzPts val="1800"/>
              <a:buChar char="●"/>
            </a:pPr>
            <a:r>
              <a:rPr lang="en"/>
              <a:t>Switching the airblast to nitrogen can be done by turning the 3 way valve to </a:t>
            </a:r>
            <a:r>
              <a:rPr lang="en"/>
              <a:t>N</a:t>
            </a:r>
            <a:r>
              <a:rPr baseline="-25000" lang="en"/>
              <a:t>2</a:t>
            </a:r>
            <a:r>
              <a:rPr lang="en"/>
              <a: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Be sure to turn the valve back to “air” after cutting to preserve N</a:t>
            </a:r>
            <a:r>
              <a:rPr baseline="-25000" lang="en"/>
              <a:t>2</a:t>
            </a:r>
            <a:endParaRPr baseline="-25000"/>
          </a:p>
        </p:txBody>
      </p:sp>
      <p:pic>
        <p:nvPicPr>
          <p:cNvPr id="184" name="Google Shape;184;p28"/>
          <p:cNvPicPr preferRelativeResize="0"/>
          <p:nvPr/>
        </p:nvPicPr>
        <p:blipFill>
          <a:blip r:embed="rId3">
            <a:alphaModFix/>
          </a:blip>
          <a:stretch>
            <a:fillRect/>
          </a:stretch>
        </p:blipFill>
        <p:spPr>
          <a:xfrm>
            <a:off x="2626088" y="1864825"/>
            <a:ext cx="3777874" cy="2833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the Computer (Job Control)</a:t>
            </a:r>
            <a:endParaRPr/>
          </a:p>
        </p:txBody>
      </p:sp>
      <p:sp>
        <p:nvSpPr>
          <p:cNvPr id="190" name="Google Shape;190;p29"/>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Click the USB icon to </a:t>
            </a:r>
            <a:r>
              <a:rPr lang="en"/>
              <a:t>connect</a:t>
            </a:r>
            <a:r>
              <a:rPr lang="en"/>
              <a:t> the computer to the printer</a:t>
            </a:r>
            <a:endParaRPr/>
          </a:p>
          <a:p>
            <a:pPr indent="-342900" lvl="0" marL="457200" rtl="0" algn="l">
              <a:spcBef>
                <a:spcPts val="0"/>
              </a:spcBef>
              <a:spcAft>
                <a:spcPts val="0"/>
              </a:spcAft>
              <a:buSzPts val="1800"/>
              <a:buAutoNum type="arabicPeriod"/>
            </a:pPr>
            <a:r>
              <a:rPr lang="en"/>
              <a:t>Drag the imported part from CorelDraw to the crosshairs (location of cutting head)</a:t>
            </a:r>
            <a:endParaRPr/>
          </a:p>
          <a:p>
            <a:pPr indent="-342900" lvl="0" marL="457200" rtl="0" algn="l">
              <a:spcBef>
                <a:spcPts val="0"/>
              </a:spcBef>
              <a:spcAft>
                <a:spcPts val="0"/>
              </a:spcAft>
              <a:buSzPts val="1800"/>
              <a:buAutoNum type="arabicPeriod"/>
            </a:pPr>
            <a:r>
              <a:rPr lang="en"/>
              <a:t>Double check cutting Recipe and workpiece/cutting head location</a:t>
            </a:r>
            <a:endParaRPr/>
          </a:p>
          <a:p>
            <a:pPr indent="-342900" lvl="0" marL="457200" rtl="0" algn="l">
              <a:spcBef>
                <a:spcPts val="0"/>
              </a:spcBef>
              <a:spcAft>
                <a:spcPts val="0"/>
              </a:spcAft>
              <a:buSzPts val="1800"/>
              <a:buAutoNum type="arabicPeriod"/>
            </a:pPr>
            <a:r>
              <a:rPr lang="en"/>
              <a:t>If nitrogen is </a:t>
            </a:r>
            <a:r>
              <a:rPr lang="en"/>
              <a:t>required</a:t>
            </a:r>
            <a:r>
              <a:rPr lang="en"/>
              <a:t> turn both flow control knobs to nitrogen (be sure to turn off the nitrogen after cut is complete)</a:t>
            </a:r>
            <a:endParaRPr/>
          </a:p>
          <a:p>
            <a:pPr indent="-342900" lvl="0" marL="457200" rtl="0" algn="l">
              <a:spcBef>
                <a:spcPts val="0"/>
              </a:spcBef>
              <a:spcAft>
                <a:spcPts val="0"/>
              </a:spcAft>
              <a:buSzPts val="1800"/>
              <a:buAutoNum type="arabicPeriod"/>
            </a:pPr>
            <a:r>
              <a:rPr lang="en"/>
              <a:t>Outline of part can be traced by the cutting head by right clicking “preview”</a:t>
            </a:r>
            <a:endParaRPr/>
          </a:p>
          <a:p>
            <a:pPr indent="-342900" lvl="0" marL="457200" rtl="0" algn="l">
              <a:spcBef>
                <a:spcPts val="0"/>
              </a:spcBef>
              <a:spcAft>
                <a:spcPts val="0"/>
              </a:spcAft>
              <a:buSzPts val="1800"/>
              <a:buAutoNum type="arabicPeriod"/>
            </a:pPr>
            <a:r>
              <a:rPr lang="en"/>
              <a:t>Click play button to start cut</a:t>
            </a:r>
            <a:endParaRPr/>
          </a:p>
          <a:p>
            <a:pPr indent="-342900" lvl="0" marL="457200" rtl="0" algn="l">
              <a:spcBef>
                <a:spcPts val="0"/>
              </a:spcBef>
              <a:spcAft>
                <a:spcPts val="0"/>
              </a:spcAft>
              <a:buSzPts val="1800"/>
              <a:buAutoNum type="arabicPeriod"/>
            </a:pPr>
            <a:r>
              <a:rPr lang="en"/>
              <a:t>Try to avoid looking </a:t>
            </a:r>
            <a:r>
              <a:rPr lang="en"/>
              <a:t>directly </a:t>
            </a:r>
            <a:r>
              <a:rPr lang="en"/>
              <a:t>at the laser </a:t>
            </a:r>
            <a:r>
              <a:rPr lang="en"/>
              <a:t>despite</a:t>
            </a:r>
            <a:r>
              <a:rPr lang="en"/>
              <a:t> having to watch the machine</a:t>
            </a:r>
            <a:endParaRPr/>
          </a:p>
          <a:p>
            <a:pPr indent="-342900" lvl="0" marL="457200" rtl="0" algn="l">
              <a:spcBef>
                <a:spcPts val="0"/>
              </a:spcBef>
              <a:spcAft>
                <a:spcPts val="0"/>
              </a:spcAft>
              <a:buSzPts val="1800"/>
              <a:buAutoNum type="arabicPeriod"/>
            </a:pPr>
            <a:r>
              <a:rPr lang="en"/>
              <a:t>Turn off printer, turn off nitrogen, remove scraps, close lid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0"/>
          <p:cNvPicPr preferRelativeResize="0"/>
          <p:nvPr/>
        </p:nvPicPr>
        <p:blipFill>
          <a:blip r:embed="rId3">
            <a:alphaModFix/>
          </a:blip>
          <a:stretch>
            <a:fillRect/>
          </a:stretch>
        </p:blipFill>
        <p:spPr>
          <a:xfrm>
            <a:off x="1240175" y="0"/>
            <a:ext cx="6663651" cy="5033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Recipes for Acrylic for Trotec</a:t>
            </a:r>
            <a:endParaRPr/>
          </a:p>
        </p:txBody>
      </p:sp>
      <p:graphicFrame>
        <p:nvGraphicFramePr>
          <p:cNvPr id="201" name="Google Shape;201;p31"/>
          <p:cNvGraphicFramePr/>
          <p:nvPr/>
        </p:nvGraphicFramePr>
        <p:xfrm>
          <a:off x="192713" y="1152475"/>
          <a:ext cx="3000000" cy="3000000"/>
        </p:xfrm>
        <a:graphic>
          <a:graphicData uri="http://schemas.openxmlformats.org/drawingml/2006/table">
            <a:tbl>
              <a:tblPr>
                <a:noFill/>
                <a:tableStyleId>{1C3D7C1A-102E-46AE-93F4-54C468273FED}</a:tableStyleId>
              </a:tblPr>
              <a:tblGrid>
                <a:gridCol w="1305375"/>
                <a:gridCol w="3726600"/>
                <a:gridCol w="3726600"/>
              </a:tblGrid>
              <a:tr h="854100">
                <a:tc>
                  <a:txBody>
                    <a:bodyPr/>
                    <a:lstStyle/>
                    <a:p>
                      <a:pPr indent="0" lvl="0" marL="0" rtl="0" algn="ctr">
                        <a:spcBef>
                          <a:spcPts val="0"/>
                        </a:spcBef>
                        <a:spcAft>
                          <a:spcPts val="0"/>
                        </a:spcAft>
                        <a:buNone/>
                      </a:pPr>
                      <a:r>
                        <a:rPr b="1" lang="en" sz="2300">
                          <a:latin typeface="Calibri"/>
                          <a:ea typeface="Calibri"/>
                          <a:cs typeface="Calibri"/>
                          <a:sym typeface="Calibri"/>
                        </a:rPr>
                        <a:t>Thickness</a:t>
                      </a:r>
                      <a:endParaRPr b="1" sz="23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2300">
                          <a:latin typeface="Calibri"/>
                          <a:ea typeface="Calibri"/>
                          <a:cs typeface="Calibri"/>
                          <a:sym typeface="Calibri"/>
                        </a:rPr>
                        <a:t>Engraving Settings </a:t>
                      </a:r>
                      <a:endParaRPr b="1" sz="23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2300">
                          <a:latin typeface="Calibri"/>
                          <a:ea typeface="Calibri"/>
                          <a:cs typeface="Calibri"/>
                          <a:sym typeface="Calibri"/>
                        </a:rPr>
                        <a:t>Cutting Settings</a:t>
                      </a:r>
                      <a:endParaRPr b="1" sz="2300">
                        <a:latin typeface="Calibri"/>
                        <a:ea typeface="Calibri"/>
                        <a:cs typeface="Calibri"/>
                        <a:sym typeface="Calibri"/>
                      </a:endParaRPr>
                    </a:p>
                  </a:txBody>
                  <a:tcPr marT="63500" marB="63500" marR="63500" marL="63500">
                    <a:solidFill>
                      <a:srgbClr val="B7B7B7"/>
                    </a:solidFill>
                  </a:tcPr>
                </a:tc>
              </a:tr>
              <a:tr h="854100">
                <a:tc>
                  <a:txBody>
                    <a:bodyPr/>
                    <a:lstStyle/>
                    <a:p>
                      <a:pPr indent="0" lvl="0" marL="0" rtl="0" algn="ctr">
                        <a:spcBef>
                          <a:spcPts val="0"/>
                        </a:spcBef>
                        <a:spcAft>
                          <a:spcPts val="0"/>
                        </a:spcAft>
                        <a:buNone/>
                      </a:pPr>
                      <a:r>
                        <a:rPr b="1" lang="en" sz="2300">
                          <a:latin typeface="Calibri"/>
                          <a:ea typeface="Calibri"/>
                          <a:cs typeface="Calibri"/>
                          <a:sym typeface="Calibri"/>
                        </a:rPr>
                        <a:t>1/16in</a:t>
                      </a:r>
                      <a:endParaRPr b="1" sz="23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2300">
                          <a:latin typeface="Calibri"/>
                          <a:ea typeface="Calibri"/>
                          <a:cs typeface="Calibri"/>
                          <a:sym typeface="Calibri"/>
                        </a:rPr>
                        <a:t>50% Power, 25%speed</a:t>
                      </a:r>
                      <a:endParaRPr b="1" sz="23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2300">
                          <a:latin typeface="Calibri"/>
                          <a:ea typeface="Calibri"/>
                          <a:cs typeface="Calibri"/>
                          <a:sym typeface="Calibri"/>
                        </a:rPr>
                        <a:t>100% Power, 0.6% Speed</a:t>
                      </a:r>
                      <a:endParaRPr b="1" sz="2300">
                        <a:latin typeface="Calibri"/>
                        <a:ea typeface="Calibri"/>
                        <a:cs typeface="Calibri"/>
                        <a:sym typeface="Calibri"/>
                      </a:endParaRPr>
                    </a:p>
                  </a:txBody>
                  <a:tcPr marT="63500" marB="63500" marR="63500" marL="63500"/>
                </a:tc>
              </a:tr>
              <a:tr h="854100">
                <a:tc>
                  <a:txBody>
                    <a:bodyPr/>
                    <a:lstStyle/>
                    <a:p>
                      <a:pPr indent="0" lvl="0" marL="0" rtl="0" algn="ctr">
                        <a:spcBef>
                          <a:spcPts val="0"/>
                        </a:spcBef>
                        <a:spcAft>
                          <a:spcPts val="0"/>
                        </a:spcAft>
                        <a:buNone/>
                      </a:pPr>
                      <a:r>
                        <a:rPr b="1" lang="en" sz="2300">
                          <a:latin typeface="Calibri"/>
                          <a:ea typeface="Calibri"/>
                          <a:cs typeface="Calibri"/>
                          <a:sym typeface="Calibri"/>
                        </a:rPr>
                        <a:t>1/8in</a:t>
                      </a:r>
                      <a:endParaRPr b="1" sz="23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2300">
                          <a:latin typeface="Calibri"/>
                          <a:ea typeface="Calibri"/>
                          <a:cs typeface="Calibri"/>
                          <a:sym typeface="Calibri"/>
                        </a:rPr>
                        <a:t>50% Power, 30% Speed</a:t>
                      </a:r>
                      <a:endParaRPr b="1" sz="23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2300">
                          <a:latin typeface="Calibri"/>
                          <a:ea typeface="Calibri"/>
                          <a:cs typeface="Calibri"/>
                          <a:sym typeface="Calibri"/>
                        </a:rPr>
                        <a:t>100% Power, 0.45% Speed</a:t>
                      </a:r>
                      <a:endParaRPr b="1" sz="2300">
                        <a:latin typeface="Calibri"/>
                        <a:ea typeface="Calibri"/>
                        <a:cs typeface="Calibri"/>
                        <a:sym typeface="Calibri"/>
                      </a:endParaRPr>
                    </a:p>
                  </a:txBody>
                  <a:tcPr marT="63500" marB="63500" marR="63500" marL="63500"/>
                </a:tc>
              </a:tr>
              <a:tr h="854100">
                <a:tc>
                  <a:txBody>
                    <a:bodyPr/>
                    <a:lstStyle/>
                    <a:p>
                      <a:pPr indent="0" lvl="0" marL="0" rtl="0" algn="ctr">
                        <a:spcBef>
                          <a:spcPts val="0"/>
                        </a:spcBef>
                        <a:spcAft>
                          <a:spcPts val="0"/>
                        </a:spcAft>
                        <a:buNone/>
                      </a:pPr>
                      <a:r>
                        <a:rPr b="1" lang="en" sz="2300">
                          <a:latin typeface="Calibri"/>
                          <a:ea typeface="Calibri"/>
                          <a:cs typeface="Calibri"/>
                          <a:sym typeface="Calibri"/>
                        </a:rPr>
                        <a:t>1/4in</a:t>
                      </a:r>
                      <a:endParaRPr b="1" sz="23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2300">
                          <a:latin typeface="Calibri"/>
                          <a:ea typeface="Calibri"/>
                          <a:cs typeface="Calibri"/>
                          <a:sym typeface="Calibri"/>
                        </a:rPr>
                        <a:t>50% Power, 30% Speed</a:t>
                      </a:r>
                      <a:endParaRPr b="1" sz="23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2300">
                          <a:latin typeface="Calibri"/>
                          <a:ea typeface="Calibri"/>
                          <a:cs typeface="Calibri"/>
                          <a:sym typeface="Calibri"/>
                        </a:rPr>
                        <a:t>100% Power, 0.2% Speed</a:t>
                      </a:r>
                      <a:endParaRPr b="1" sz="23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Description of the training</a:t>
            </a:r>
            <a:endParaRPr/>
          </a:p>
        </p:txBody>
      </p:sp>
      <p:sp>
        <p:nvSpPr>
          <p:cNvPr id="68" name="Google Shape;68;p14"/>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on the CNSI Workshop’s laser cutters comprises four parts:</a:t>
            </a:r>
            <a:endParaRPr/>
          </a:p>
          <a:p>
            <a:pPr indent="-342900" lvl="0" marL="457200" rtl="0" algn="l">
              <a:spcBef>
                <a:spcPts val="1600"/>
              </a:spcBef>
              <a:spcAft>
                <a:spcPts val="0"/>
              </a:spcAft>
              <a:buSzPts val="1800"/>
              <a:buAutoNum type="arabicPeriod"/>
            </a:pPr>
            <a:r>
              <a:rPr lang="en"/>
              <a:t>Self-study (this slide deck)</a:t>
            </a:r>
            <a:endParaRPr/>
          </a:p>
          <a:p>
            <a:pPr indent="-342900" lvl="0" marL="457200" rtl="0" algn="l">
              <a:spcBef>
                <a:spcPts val="0"/>
              </a:spcBef>
              <a:spcAft>
                <a:spcPts val="0"/>
              </a:spcAft>
              <a:buSzPts val="1800"/>
              <a:buAutoNum type="arabicPeriod"/>
            </a:pPr>
            <a:r>
              <a:rPr lang="en"/>
              <a:t>An </a:t>
            </a:r>
            <a:r>
              <a:rPr lang="en"/>
              <a:t>online</a:t>
            </a:r>
            <a:r>
              <a:rPr lang="en"/>
              <a:t> quiz</a:t>
            </a:r>
            <a:endParaRPr/>
          </a:p>
          <a:p>
            <a:pPr indent="-342900" lvl="0" marL="457200" rtl="0" algn="l">
              <a:spcBef>
                <a:spcPts val="0"/>
              </a:spcBef>
              <a:spcAft>
                <a:spcPts val="0"/>
              </a:spcAft>
              <a:buSzPts val="1800"/>
              <a:buAutoNum type="arabicPeriod"/>
            </a:pPr>
            <a:r>
              <a:rPr lang="en"/>
              <a:t>An in-person review of the safe operation of the laser cutters.</a:t>
            </a:r>
            <a:endParaRPr/>
          </a:p>
          <a:p>
            <a:pPr indent="-342900" lvl="0" marL="457200" rtl="0" algn="l">
              <a:spcBef>
                <a:spcPts val="0"/>
              </a:spcBef>
              <a:spcAft>
                <a:spcPts val="0"/>
              </a:spcAft>
              <a:buSzPts val="1800"/>
              <a:buAutoNum type="arabicPeriod"/>
            </a:pPr>
            <a:r>
              <a:rPr lang="en"/>
              <a:t>Demonstration of competence during the review by making a simple part.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Recipes for Acrylic for Rayjet</a:t>
            </a:r>
            <a:endParaRPr/>
          </a:p>
          <a:p>
            <a:pPr indent="0" lvl="0" marL="0" rtl="0" algn="l">
              <a:spcBef>
                <a:spcPts val="0"/>
              </a:spcBef>
              <a:spcAft>
                <a:spcPts val="0"/>
              </a:spcAft>
              <a:buNone/>
            </a:pPr>
            <a:r>
              <a:t/>
            </a:r>
            <a:endParaRPr/>
          </a:p>
        </p:txBody>
      </p:sp>
      <p:graphicFrame>
        <p:nvGraphicFramePr>
          <p:cNvPr id="207" name="Google Shape;207;p32"/>
          <p:cNvGraphicFramePr/>
          <p:nvPr/>
        </p:nvGraphicFramePr>
        <p:xfrm>
          <a:off x="248013" y="1152463"/>
          <a:ext cx="3000000" cy="3000000"/>
        </p:xfrm>
        <a:graphic>
          <a:graphicData uri="http://schemas.openxmlformats.org/drawingml/2006/table">
            <a:tbl>
              <a:tblPr>
                <a:noFill/>
                <a:tableStyleId>{1C3D7C1A-102E-46AE-93F4-54C468273FED}</a:tableStyleId>
              </a:tblPr>
              <a:tblGrid>
                <a:gridCol w="1288875"/>
                <a:gridCol w="3679550"/>
                <a:gridCol w="3679550"/>
              </a:tblGrid>
              <a:tr h="656850">
                <a:tc>
                  <a:txBody>
                    <a:bodyPr/>
                    <a:lstStyle/>
                    <a:p>
                      <a:pPr indent="0" lvl="0" marL="0" rtl="0" algn="ctr">
                        <a:spcBef>
                          <a:spcPts val="0"/>
                        </a:spcBef>
                        <a:spcAft>
                          <a:spcPts val="0"/>
                        </a:spcAft>
                        <a:buNone/>
                      </a:pPr>
                      <a:r>
                        <a:rPr b="1" lang="en" sz="1900">
                          <a:latin typeface="Calibri"/>
                          <a:ea typeface="Calibri"/>
                          <a:cs typeface="Calibri"/>
                          <a:sym typeface="Calibri"/>
                        </a:rPr>
                        <a:t>Thickness</a:t>
                      </a:r>
                      <a:endParaRPr b="1" sz="19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1900">
                          <a:latin typeface="Calibri"/>
                          <a:ea typeface="Calibri"/>
                          <a:cs typeface="Calibri"/>
                          <a:sym typeface="Calibri"/>
                        </a:rPr>
                        <a:t>Engraving Settings </a:t>
                      </a:r>
                      <a:endParaRPr b="1" sz="19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1900">
                          <a:latin typeface="Calibri"/>
                          <a:ea typeface="Calibri"/>
                          <a:cs typeface="Calibri"/>
                          <a:sym typeface="Calibri"/>
                        </a:rPr>
                        <a:t>Cutting Settings</a:t>
                      </a:r>
                      <a:endParaRPr b="1" sz="1900">
                        <a:latin typeface="Calibri"/>
                        <a:ea typeface="Calibri"/>
                        <a:cs typeface="Calibri"/>
                        <a:sym typeface="Calibri"/>
                      </a:endParaRPr>
                    </a:p>
                  </a:txBody>
                  <a:tcPr marT="63500" marB="63500" marR="63500" marL="63500">
                    <a:solidFill>
                      <a:srgbClr val="B7B7B7"/>
                    </a:solidFill>
                  </a:tcPr>
                </a:tc>
              </a:tr>
              <a:tr h="693975">
                <a:tc>
                  <a:txBody>
                    <a:bodyPr/>
                    <a:lstStyle/>
                    <a:p>
                      <a:pPr indent="0" lvl="0" marL="0" rtl="0" algn="ctr">
                        <a:spcBef>
                          <a:spcPts val="0"/>
                        </a:spcBef>
                        <a:spcAft>
                          <a:spcPts val="0"/>
                        </a:spcAft>
                        <a:buNone/>
                      </a:pPr>
                      <a:r>
                        <a:rPr b="1" lang="en" sz="1900">
                          <a:latin typeface="Calibri"/>
                          <a:ea typeface="Calibri"/>
                          <a:cs typeface="Calibri"/>
                          <a:sym typeface="Calibri"/>
                        </a:rPr>
                        <a:t>1/16in</a:t>
                      </a:r>
                      <a:endParaRPr b="1" sz="19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1900">
                          <a:latin typeface="Calibri"/>
                          <a:ea typeface="Calibri"/>
                          <a:cs typeface="Calibri"/>
                          <a:sym typeface="Calibri"/>
                        </a:rPr>
                        <a:t>40% Power, 100% Speed</a:t>
                      </a:r>
                      <a:endParaRPr b="1" sz="1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1900">
                          <a:latin typeface="Calibri"/>
                          <a:ea typeface="Calibri"/>
                          <a:cs typeface="Calibri"/>
                          <a:sym typeface="Calibri"/>
                        </a:rPr>
                        <a:t>100% Power, 5.0% Speed</a:t>
                      </a:r>
                      <a:endParaRPr b="1" sz="1900">
                        <a:latin typeface="Calibri"/>
                        <a:ea typeface="Calibri"/>
                        <a:cs typeface="Calibri"/>
                        <a:sym typeface="Calibri"/>
                      </a:endParaRPr>
                    </a:p>
                  </a:txBody>
                  <a:tcPr marT="63500" marB="63500" marR="63500" marL="63500"/>
                </a:tc>
              </a:tr>
              <a:tr h="693975">
                <a:tc>
                  <a:txBody>
                    <a:bodyPr/>
                    <a:lstStyle/>
                    <a:p>
                      <a:pPr indent="0" lvl="0" marL="0" rtl="0" algn="ctr">
                        <a:spcBef>
                          <a:spcPts val="0"/>
                        </a:spcBef>
                        <a:spcAft>
                          <a:spcPts val="0"/>
                        </a:spcAft>
                        <a:buNone/>
                      </a:pPr>
                      <a:r>
                        <a:rPr b="1" lang="en" sz="1900">
                          <a:latin typeface="Calibri"/>
                          <a:ea typeface="Calibri"/>
                          <a:cs typeface="Calibri"/>
                          <a:sym typeface="Calibri"/>
                        </a:rPr>
                        <a:t>1/8in</a:t>
                      </a:r>
                      <a:endParaRPr b="1" sz="19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1900">
                          <a:latin typeface="Calibri"/>
                          <a:ea typeface="Calibri"/>
                          <a:cs typeface="Calibri"/>
                          <a:sym typeface="Calibri"/>
                        </a:rPr>
                        <a:t>40% Power, 100% Speed</a:t>
                      </a:r>
                      <a:endParaRPr b="1" sz="1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1900">
                          <a:latin typeface="Calibri"/>
                          <a:ea typeface="Calibri"/>
                          <a:cs typeface="Calibri"/>
                          <a:sym typeface="Calibri"/>
                        </a:rPr>
                        <a:t>100% Power, 2.5% Speed</a:t>
                      </a:r>
                      <a:endParaRPr b="1" sz="1900">
                        <a:latin typeface="Calibri"/>
                        <a:ea typeface="Calibri"/>
                        <a:cs typeface="Calibri"/>
                        <a:sym typeface="Calibri"/>
                      </a:endParaRPr>
                    </a:p>
                  </a:txBody>
                  <a:tcPr marT="63500" marB="63500" marR="63500" marL="63500"/>
                </a:tc>
              </a:tr>
              <a:tr h="693975">
                <a:tc>
                  <a:txBody>
                    <a:bodyPr/>
                    <a:lstStyle/>
                    <a:p>
                      <a:pPr indent="0" lvl="0" marL="0" rtl="0" algn="ctr">
                        <a:spcBef>
                          <a:spcPts val="0"/>
                        </a:spcBef>
                        <a:spcAft>
                          <a:spcPts val="0"/>
                        </a:spcAft>
                        <a:buNone/>
                      </a:pPr>
                      <a:r>
                        <a:rPr b="1" lang="en" sz="1900">
                          <a:latin typeface="Calibri"/>
                          <a:ea typeface="Calibri"/>
                          <a:cs typeface="Calibri"/>
                          <a:sym typeface="Calibri"/>
                        </a:rPr>
                        <a:t>1/4in</a:t>
                      </a:r>
                      <a:endParaRPr b="1" sz="19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1900">
                          <a:latin typeface="Calibri"/>
                          <a:ea typeface="Calibri"/>
                          <a:cs typeface="Calibri"/>
                          <a:sym typeface="Calibri"/>
                        </a:rPr>
                        <a:t>40% Power, 100% Speed</a:t>
                      </a:r>
                      <a:endParaRPr b="1" sz="1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1900">
                          <a:latin typeface="Calibri"/>
                          <a:ea typeface="Calibri"/>
                          <a:cs typeface="Calibri"/>
                          <a:sym typeface="Calibri"/>
                        </a:rPr>
                        <a:t>100% Power, 1.0% Speed</a:t>
                      </a:r>
                      <a:endParaRPr b="1" sz="1900">
                        <a:latin typeface="Calibri"/>
                        <a:ea typeface="Calibri"/>
                        <a:cs typeface="Calibri"/>
                        <a:sym typeface="Calibri"/>
                      </a:endParaRPr>
                    </a:p>
                  </a:txBody>
                  <a:tcPr marT="63500" marB="63500" marR="63500" marL="63500"/>
                </a:tc>
              </a:tr>
              <a:tr h="981925">
                <a:tc>
                  <a:txBody>
                    <a:bodyPr/>
                    <a:lstStyle/>
                    <a:p>
                      <a:pPr indent="0" lvl="0" marL="0" rtl="0" algn="ctr">
                        <a:spcBef>
                          <a:spcPts val="0"/>
                        </a:spcBef>
                        <a:spcAft>
                          <a:spcPts val="0"/>
                        </a:spcAft>
                        <a:buNone/>
                      </a:pPr>
                      <a:r>
                        <a:rPr b="1" lang="en" sz="1900">
                          <a:latin typeface="Calibri"/>
                          <a:ea typeface="Calibri"/>
                          <a:cs typeface="Calibri"/>
                          <a:sym typeface="Calibri"/>
                        </a:rPr>
                        <a:t>1/2in</a:t>
                      </a:r>
                      <a:endParaRPr b="1" sz="1900">
                        <a:latin typeface="Calibri"/>
                        <a:ea typeface="Calibri"/>
                        <a:cs typeface="Calibri"/>
                        <a:sym typeface="Calibri"/>
                      </a:endParaRPr>
                    </a:p>
                  </a:txBody>
                  <a:tcPr marT="63500" marB="63500" marR="63500" marL="63500">
                    <a:solidFill>
                      <a:srgbClr val="B7B7B7"/>
                    </a:solidFill>
                  </a:tcPr>
                </a:tc>
                <a:tc>
                  <a:txBody>
                    <a:bodyPr/>
                    <a:lstStyle/>
                    <a:p>
                      <a:pPr indent="0" lvl="0" marL="0" rtl="0" algn="ctr">
                        <a:spcBef>
                          <a:spcPts val="0"/>
                        </a:spcBef>
                        <a:spcAft>
                          <a:spcPts val="0"/>
                        </a:spcAft>
                        <a:buNone/>
                      </a:pPr>
                      <a:r>
                        <a:rPr b="1" lang="en" sz="1900">
                          <a:latin typeface="Calibri"/>
                          <a:ea typeface="Calibri"/>
                          <a:cs typeface="Calibri"/>
                          <a:sym typeface="Calibri"/>
                        </a:rPr>
                        <a:t>40% Power, 100% Speed</a:t>
                      </a:r>
                      <a:endParaRPr b="1" sz="1900">
                        <a:latin typeface="Calibri"/>
                        <a:ea typeface="Calibri"/>
                        <a:cs typeface="Calibri"/>
                        <a:sym typeface="Calibri"/>
                      </a:endParaRPr>
                    </a:p>
                  </a:txBody>
                  <a:tcPr marT="63500" marB="63500" marR="63500" marL="63500"/>
                </a:tc>
                <a:tc>
                  <a:txBody>
                    <a:bodyPr/>
                    <a:lstStyle/>
                    <a:p>
                      <a:pPr indent="0" lvl="0" marL="0" rtl="0" algn="ctr">
                        <a:spcBef>
                          <a:spcPts val="0"/>
                        </a:spcBef>
                        <a:spcAft>
                          <a:spcPts val="0"/>
                        </a:spcAft>
                        <a:buNone/>
                      </a:pPr>
                      <a:r>
                        <a:rPr b="1" lang="en" sz="1900">
                          <a:latin typeface="Calibri"/>
                          <a:ea typeface="Calibri"/>
                          <a:cs typeface="Calibri"/>
                          <a:sym typeface="Calibri"/>
                        </a:rPr>
                        <a:t>100% Power, 0.3% Speed</a:t>
                      </a:r>
                      <a:endParaRPr b="1" sz="1900">
                        <a:latin typeface="Calibri"/>
                        <a:ea typeface="Calibri"/>
                        <a:cs typeface="Calibri"/>
                        <a:sym typeface="Calibri"/>
                      </a:endParaRPr>
                    </a:p>
                    <a:p>
                      <a:pPr indent="0" lvl="0" marL="0" rtl="0" algn="ctr">
                        <a:spcBef>
                          <a:spcPts val="0"/>
                        </a:spcBef>
                        <a:spcAft>
                          <a:spcPts val="0"/>
                        </a:spcAft>
                        <a:buNone/>
                      </a:pPr>
                      <a:r>
                        <a:rPr b="1" lang="en" sz="1900">
                          <a:latin typeface="Calibri"/>
                          <a:ea typeface="Calibri"/>
                          <a:cs typeface="Calibri"/>
                          <a:sym typeface="Calibri"/>
                        </a:rPr>
                        <a:t>*Must focus laser in center of material, remove paper*</a:t>
                      </a:r>
                      <a:endParaRPr b="1" sz="1900">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Troubleshooting</a:t>
            </a:r>
            <a:endParaRPr/>
          </a:p>
        </p:txBody>
      </p:sp>
      <p:sp>
        <p:nvSpPr>
          <p:cNvPr id="213" name="Google Shape;213;p33"/>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Insure that all lines are single lines or cutter will cut go over cut twice</a:t>
            </a:r>
            <a:endParaRPr/>
          </a:p>
          <a:p>
            <a:pPr indent="-342900" lvl="0" marL="457200" rtl="0" algn="l">
              <a:spcBef>
                <a:spcPts val="0"/>
              </a:spcBef>
              <a:spcAft>
                <a:spcPts val="0"/>
              </a:spcAft>
              <a:buSzPts val="1800"/>
              <a:buChar char="●"/>
            </a:pPr>
            <a:r>
              <a:rPr lang="en"/>
              <a:t>If cutting thicker stock may have to focus laser to ½ thickness stock instead of stock top</a:t>
            </a:r>
            <a:endParaRPr/>
          </a:p>
          <a:p>
            <a:pPr indent="-342900" lvl="0" marL="457200" rtl="0" algn="l">
              <a:spcBef>
                <a:spcPts val="0"/>
              </a:spcBef>
              <a:spcAft>
                <a:spcPts val="0"/>
              </a:spcAft>
              <a:buSzPts val="1800"/>
              <a:buChar char="●"/>
            </a:pPr>
            <a:r>
              <a:rPr lang="en"/>
              <a:t>If on Rayjet, opening Rayjet </a:t>
            </a:r>
            <a:r>
              <a:rPr lang="en"/>
              <a:t>minimanager</a:t>
            </a:r>
            <a:r>
              <a:rPr lang="en"/>
              <a:t> can be done from taskbar </a:t>
            </a:r>
            <a:r>
              <a:rPr lang="en"/>
              <a:t>notifications</a:t>
            </a:r>
            <a:r>
              <a:rPr lang="en"/>
              <a:t> icons if already running</a:t>
            </a:r>
            <a:endParaRPr/>
          </a:p>
          <a:p>
            <a:pPr indent="-342900" lvl="0" marL="457200" rtl="0" algn="l">
              <a:spcBef>
                <a:spcPts val="0"/>
              </a:spcBef>
              <a:spcAft>
                <a:spcPts val="0"/>
              </a:spcAft>
              <a:buSzPts val="1800"/>
              <a:buChar char="●"/>
            </a:pPr>
            <a:r>
              <a:rPr lang="en"/>
              <a:t>If Rayjet minimanager is not </a:t>
            </a:r>
            <a:r>
              <a:rPr lang="en"/>
              <a:t>receiving</a:t>
            </a:r>
            <a:r>
              <a:rPr lang="en"/>
              <a:t> files from Co</a:t>
            </a:r>
            <a:r>
              <a:rPr lang="en"/>
              <a:t>relD</a:t>
            </a:r>
            <a:r>
              <a:rPr lang="en"/>
              <a:t>raw try </a:t>
            </a:r>
            <a:r>
              <a:rPr lang="en"/>
              <a:t>clearing</a:t>
            </a:r>
            <a:r>
              <a:rPr lang="en"/>
              <a:t> the files que in the minimanager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Laser Cutter Maintenance: Cleaning the lens </a:t>
            </a:r>
            <a:endParaRPr/>
          </a:p>
        </p:txBody>
      </p:sp>
      <p:sp>
        <p:nvSpPr>
          <p:cNvPr id="219" name="Google Shape;219;p34"/>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t>
            </a:r>
            <a:r>
              <a:rPr lang="en"/>
              <a:t>usually</a:t>
            </a:r>
            <a:r>
              <a:rPr lang="en"/>
              <a:t> done weekly by the Workshop Wizards to remove particulates which </a:t>
            </a:r>
            <a:r>
              <a:rPr lang="en"/>
              <a:t>decreased</a:t>
            </a:r>
            <a:r>
              <a:rPr lang="en"/>
              <a:t> reflectivity of the lense and </a:t>
            </a:r>
            <a:r>
              <a:rPr lang="en"/>
              <a:t>therefore</a:t>
            </a:r>
            <a:r>
              <a:rPr lang="en"/>
              <a:t> decreases lens lifespan. Users </a:t>
            </a:r>
            <a:r>
              <a:rPr lang="en"/>
              <a:t>planning</a:t>
            </a:r>
            <a:r>
              <a:rPr lang="en"/>
              <a:t> on cutting significant amounts wood, rubber, or PDMS should clean lense after use.</a:t>
            </a:r>
            <a:endParaRPr/>
          </a:p>
          <a:p>
            <a:pPr indent="-342900" lvl="0" marL="457200" rtl="0" algn="l">
              <a:spcBef>
                <a:spcPts val="1600"/>
              </a:spcBef>
              <a:spcAft>
                <a:spcPts val="0"/>
              </a:spcAft>
              <a:buSzPts val="1800"/>
              <a:buAutoNum type="arabicPeriod"/>
            </a:pPr>
            <a:r>
              <a:rPr lang="en"/>
              <a:t>Turn laser off</a:t>
            </a:r>
            <a:endParaRPr/>
          </a:p>
          <a:p>
            <a:pPr indent="-342900" lvl="0" marL="457200" rtl="0" algn="l">
              <a:spcBef>
                <a:spcPts val="0"/>
              </a:spcBef>
              <a:spcAft>
                <a:spcPts val="0"/>
              </a:spcAft>
              <a:buSzPts val="1800"/>
              <a:buAutoNum type="arabicPeriod"/>
            </a:pPr>
            <a:r>
              <a:rPr lang="en"/>
              <a:t>Wearing </a:t>
            </a:r>
            <a:r>
              <a:rPr lang="en"/>
              <a:t>nitrile</a:t>
            </a:r>
            <a:r>
              <a:rPr lang="en"/>
              <a:t> gloves, place </a:t>
            </a:r>
            <a:r>
              <a:rPr lang="en"/>
              <a:t>bubble</a:t>
            </a:r>
            <a:r>
              <a:rPr lang="en"/>
              <a:t> wrap under lens before unscrewing</a:t>
            </a:r>
            <a:endParaRPr/>
          </a:p>
          <a:p>
            <a:pPr indent="-342900" lvl="0" marL="457200" rtl="0" algn="l">
              <a:spcBef>
                <a:spcPts val="0"/>
              </a:spcBef>
              <a:spcAft>
                <a:spcPts val="0"/>
              </a:spcAft>
              <a:buSzPts val="1800"/>
              <a:buAutoNum type="arabicPeriod"/>
            </a:pPr>
            <a:r>
              <a:rPr lang="en"/>
              <a:t>Once removed, blow off with compressed air, wipe with cleaning solution found in laser cutter bin on both sides, allowing some time for solution to sit</a:t>
            </a:r>
            <a:endParaRPr/>
          </a:p>
          <a:p>
            <a:pPr indent="-342900" lvl="0" marL="457200" rtl="0" algn="l">
              <a:spcBef>
                <a:spcPts val="0"/>
              </a:spcBef>
              <a:spcAft>
                <a:spcPts val="0"/>
              </a:spcAft>
              <a:buSzPts val="1800"/>
              <a:buAutoNum type="arabicPeriod"/>
            </a:pPr>
            <a:r>
              <a:rPr lang="en"/>
              <a:t>Remove mirror by unscrewing retaining screw(s)</a:t>
            </a:r>
            <a:endParaRPr/>
          </a:p>
          <a:p>
            <a:pPr indent="-342900" lvl="0" marL="457200" rtl="0" algn="l">
              <a:spcBef>
                <a:spcPts val="0"/>
              </a:spcBef>
              <a:spcAft>
                <a:spcPts val="0"/>
              </a:spcAft>
              <a:buSzPts val="1800"/>
              <a:buAutoNum type="arabicPeriod"/>
            </a:pPr>
            <a:r>
              <a:rPr lang="en"/>
              <a:t>Clean in same </a:t>
            </a:r>
            <a:r>
              <a:rPr lang="en"/>
              <a:t>fashion</a:t>
            </a:r>
            <a:r>
              <a:rPr lang="en"/>
              <a:t> as lens</a:t>
            </a:r>
            <a:endParaRPr/>
          </a:p>
          <a:p>
            <a:pPr indent="-342900" lvl="0" marL="457200" rtl="0" algn="l">
              <a:spcBef>
                <a:spcPts val="0"/>
              </a:spcBef>
              <a:spcAft>
                <a:spcPts val="0"/>
              </a:spcAft>
              <a:buSzPts val="1800"/>
              <a:buAutoNum type="arabicPeriod"/>
            </a:pPr>
            <a:r>
              <a:rPr lang="en"/>
              <a:t>Replace</a:t>
            </a:r>
            <a:r>
              <a:rPr lang="en"/>
              <a:t> lens and mirror</a:t>
            </a:r>
            <a:endParaRPr/>
          </a:p>
          <a:p>
            <a:pPr indent="-342900" lvl="0" marL="457200" rtl="0" algn="l">
              <a:spcBef>
                <a:spcPts val="0"/>
              </a:spcBef>
              <a:spcAft>
                <a:spcPts val="0"/>
              </a:spcAft>
              <a:buSzPts val="1800"/>
              <a:buAutoNum type="arabicPeriod"/>
            </a:pPr>
            <a:r>
              <a:rPr lang="en"/>
              <a:t>Log cleaning of lens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Laser Cutter Maintenance: Particulate Filter Change </a:t>
            </a:r>
            <a:endParaRPr/>
          </a:p>
          <a:p>
            <a:pPr indent="0" lvl="0" marL="0" rtl="0" algn="l">
              <a:spcBef>
                <a:spcPts val="0"/>
              </a:spcBef>
              <a:spcAft>
                <a:spcPts val="0"/>
              </a:spcAft>
              <a:buNone/>
            </a:pPr>
            <a:r>
              <a:t/>
            </a:r>
            <a:endParaRPr/>
          </a:p>
        </p:txBody>
      </p:sp>
      <p:sp>
        <p:nvSpPr>
          <p:cNvPr id="225" name="Google Shape;225;p35"/>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666666"/>
                </a:solidFill>
                <a:highlight>
                  <a:srgbClr val="FFFFFF"/>
                </a:highlight>
              </a:rPr>
              <a:t>Usually</a:t>
            </a:r>
            <a:r>
              <a:rPr lang="en" sz="1700">
                <a:solidFill>
                  <a:srgbClr val="666666"/>
                </a:solidFill>
                <a:highlight>
                  <a:srgbClr val="FFFFFF"/>
                </a:highlight>
              </a:rPr>
              <a:t> done by staff (will not be on quiz)</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Turn off the Atmos and unplug the main.</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Open the filter housing, the black drawer will be seen on the left.</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Unplug the measurement hose (connected to the front of the drawer) and carefully pull the drawer out of the housing.</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Unscrew the front of the drawer, this area is the activated carbon housing.</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Remove activated carbon and the filter mats (located on sides) into a garbage bag and </a:t>
            </a:r>
            <a:r>
              <a:rPr lang="en" sz="1700">
                <a:solidFill>
                  <a:srgbClr val="666666"/>
                </a:solidFill>
                <a:highlight>
                  <a:srgbClr val="FFFFFF"/>
                </a:highlight>
              </a:rPr>
              <a:t>replace</a:t>
            </a:r>
            <a:r>
              <a:rPr lang="en" sz="1700">
                <a:solidFill>
                  <a:srgbClr val="666666"/>
                </a:solidFill>
                <a:highlight>
                  <a:srgbClr val="FFFFFF"/>
                </a:highlight>
              </a:rPr>
              <a:t> with new mats, blue imprint towards exterior of drawer</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Pour in a limited amount of activated carbon to retain mats, then fill</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Close the chamber with the fasteners.</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Slide the drawer back into housing. Make sure that the filter is sitting firmly and is attached airtight to the back of the housing.</a:t>
            </a:r>
            <a:endParaRPr sz="1700">
              <a:solidFill>
                <a:srgbClr val="666666"/>
              </a:solidFill>
              <a:highlight>
                <a:srgbClr val="FFFFFF"/>
              </a:highlight>
            </a:endParaRPr>
          </a:p>
          <a:p>
            <a:pPr indent="-336550" lvl="0" marL="457200" rtl="0" algn="l">
              <a:spcBef>
                <a:spcPts val="0"/>
              </a:spcBef>
              <a:spcAft>
                <a:spcPts val="0"/>
              </a:spcAft>
              <a:buClr>
                <a:srgbClr val="666666"/>
              </a:buClr>
              <a:buSzPts val="1700"/>
              <a:buAutoNum type="arabicPeriod"/>
            </a:pPr>
            <a:r>
              <a:rPr lang="en" sz="1700">
                <a:solidFill>
                  <a:srgbClr val="666666"/>
                </a:solidFill>
                <a:highlight>
                  <a:srgbClr val="FFFFFF"/>
                </a:highlight>
              </a:rPr>
              <a:t>Reset the error signal by pressing “+” and ”-” on the control panel consecutively for 3 seconds. </a:t>
            </a:r>
            <a:endParaRPr sz="1700">
              <a:solidFill>
                <a:srgbClr val="6666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a:t>
            </a:r>
            <a:endParaRPr/>
          </a:p>
        </p:txBody>
      </p:sp>
      <p:sp>
        <p:nvSpPr>
          <p:cNvPr id="231" name="Google Shape;231;p36"/>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PDF and DXF files are the most common file types CorelDraw accepts</a:t>
            </a:r>
            <a:endParaRPr/>
          </a:p>
          <a:p>
            <a:pPr indent="-342900" lvl="0" marL="457200" rtl="0" algn="l">
              <a:spcBef>
                <a:spcPts val="0"/>
              </a:spcBef>
              <a:spcAft>
                <a:spcPts val="0"/>
              </a:spcAft>
              <a:buSzPts val="1800"/>
              <a:buChar char="●"/>
            </a:pPr>
            <a:r>
              <a:rPr lang="en"/>
              <a:t>Do NOT cut metal, anything with Chlorine, </a:t>
            </a:r>
            <a:r>
              <a:rPr lang="en"/>
              <a:t>polycarbonate</a:t>
            </a:r>
            <a:r>
              <a:rPr lang="en"/>
              <a:t>, PCB … When in doubt, CHECK FIRST</a:t>
            </a:r>
            <a:endParaRPr/>
          </a:p>
          <a:p>
            <a:pPr indent="-342900" lvl="0" marL="457200" rtl="0" algn="l">
              <a:spcBef>
                <a:spcPts val="0"/>
              </a:spcBef>
              <a:spcAft>
                <a:spcPts val="0"/>
              </a:spcAft>
              <a:buSzPts val="1800"/>
              <a:buChar char="●"/>
            </a:pPr>
            <a:r>
              <a:rPr lang="en"/>
              <a:t>Do not leave a laser cutter running </a:t>
            </a:r>
            <a:r>
              <a:rPr lang="en"/>
              <a:t>unattended</a:t>
            </a:r>
            <a:endParaRPr/>
          </a:p>
          <a:p>
            <a:pPr indent="-342900" lvl="0" marL="457200" rtl="0" algn="l">
              <a:spcBef>
                <a:spcPts val="0"/>
              </a:spcBef>
              <a:spcAft>
                <a:spcPts val="0"/>
              </a:spcAft>
              <a:buSzPts val="1800"/>
              <a:buChar char="●"/>
            </a:pPr>
            <a:r>
              <a:rPr lang="en"/>
              <a:t>Lens should be cleaned at least once a week</a:t>
            </a:r>
            <a:endParaRPr/>
          </a:p>
          <a:p>
            <a:pPr indent="-342900" lvl="0" marL="457200" rtl="0" algn="l">
              <a:spcBef>
                <a:spcPts val="0"/>
              </a:spcBef>
              <a:spcAft>
                <a:spcPts val="0"/>
              </a:spcAft>
              <a:buSzPts val="1800"/>
              <a:buChar char="●"/>
            </a:pPr>
            <a:r>
              <a:rPr lang="en"/>
              <a:t>Job Control only knows to cut hairline RGB red and engrave RGB black</a:t>
            </a:r>
            <a:endParaRPr/>
          </a:p>
          <a:p>
            <a:pPr indent="-342900" lvl="0" marL="457200" rtl="0" algn="l">
              <a:spcBef>
                <a:spcPts val="0"/>
              </a:spcBef>
              <a:spcAft>
                <a:spcPts val="0"/>
              </a:spcAft>
              <a:buSzPts val="1800"/>
              <a:buChar char="●"/>
            </a:pPr>
            <a:r>
              <a:rPr lang="en"/>
              <a:t>Focusing is done with the balancing focusing tool on the cutting head </a:t>
            </a:r>
            <a:endParaRPr/>
          </a:p>
          <a:p>
            <a:pPr indent="-342900" lvl="0" marL="457200" rtl="0" algn="l">
              <a:spcBef>
                <a:spcPts val="0"/>
              </a:spcBef>
              <a:spcAft>
                <a:spcPts val="0"/>
              </a:spcAft>
              <a:buSzPts val="1800"/>
              <a:buChar char="●"/>
            </a:pPr>
            <a:r>
              <a:rPr lang="en"/>
              <a:t>Job Control = Rayjet MiniManager </a:t>
            </a:r>
            <a:endParaRPr/>
          </a:p>
          <a:p>
            <a:pPr indent="-342900" lvl="0" marL="457200" rtl="0" algn="l">
              <a:spcBef>
                <a:spcPts val="0"/>
              </a:spcBef>
              <a:spcAft>
                <a:spcPts val="0"/>
              </a:spcAft>
              <a:buSzPts val="1800"/>
              <a:buChar char="●"/>
            </a:pPr>
            <a:r>
              <a:rPr lang="en"/>
              <a:t>Set cutting </a:t>
            </a:r>
            <a:r>
              <a:rPr lang="en"/>
              <a:t>recipe</a:t>
            </a:r>
            <a:r>
              <a:rPr lang="en"/>
              <a:t> before starting any cut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237" name="Google Shape;237;p37"/>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Take the </a:t>
            </a:r>
            <a:r>
              <a:rPr lang="en"/>
              <a:t>online</a:t>
            </a:r>
            <a:r>
              <a:rPr lang="en"/>
              <a:t> quiz. You can find the link on the laser cutter section of the </a:t>
            </a:r>
            <a:r>
              <a:rPr lang="en" u="sng">
                <a:solidFill>
                  <a:schemeClr val="hlink"/>
                </a:solidFill>
                <a:hlinkClick r:id="rId3"/>
              </a:rPr>
              <a:t>Workshops Wiki</a:t>
            </a:r>
            <a:r>
              <a:rPr lang="en"/>
              <a:t>. </a:t>
            </a:r>
            <a:endParaRPr/>
          </a:p>
          <a:p>
            <a:pPr indent="-342900" lvl="0" marL="457200" rtl="0" algn="l">
              <a:spcBef>
                <a:spcPts val="0"/>
              </a:spcBef>
              <a:spcAft>
                <a:spcPts val="0"/>
              </a:spcAft>
              <a:buSzPts val="1800"/>
              <a:buChar char="●"/>
            </a:pPr>
            <a:r>
              <a:rPr lang="en"/>
              <a:t>Review the laser cutter manuals - also on the Wiki so that you know what information is there if you have questions.</a:t>
            </a:r>
            <a:endParaRPr/>
          </a:p>
          <a:p>
            <a:pPr indent="-342900" lvl="0" marL="457200" rtl="0" algn="l">
              <a:spcBef>
                <a:spcPts val="0"/>
              </a:spcBef>
              <a:spcAft>
                <a:spcPts val="0"/>
              </a:spcAft>
              <a:buSzPts val="1800"/>
              <a:buChar char="●"/>
            </a:pPr>
            <a:r>
              <a:rPr lang="en"/>
              <a:t>Schedule an in-person training if you haven’t already done so.</a:t>
            </a:r>
            <a:endParaRPr/>
          </a:p>
          <a:p>
            <a:pPr indent="-342900" lvl="0" marL="457200" rtl="0" algn="l">
              <a:spcBef>
                <a:spcPts val="0"/>
              </a:spcBef>
              <a:spcAft>
                <a:spcPts val="0"/>
              </a:spcAft>
              <a:buSzPts val="1800"/>
              <a:buChar char="●"/>
            </a:pPr>
            <a:r>
              <a:rPr lang="en"/>
              <a:t>Design a keychain in  your CAD software of choice. Stay within a 1.5 in. x 3 in. envelope. Include both cutting and engraving operations. Save the file in .pdf format and bring it with you to class.</a:t>
            </a:r>
            <a:endParaRPr/>
          </a:p>
          <a:p>
            <a:pPr indent="-342900" lvl="0" marL="457200" rtl="0" algn="l">
              <a:spcBef>
                <a:spcPts val="0"/>
              </a:spcBef>
              <a:spcAft>
                <a:spcPts val="0"/>
              </a:spcAft>
              <a:buSzPts val="1800"/>
              <a:buChar char="●"/>
            </a:pPr>
            <a:r>
              <a:rPr lang="en"/>
              <a:t>You will make your parts at the end of the training.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part of the laser cutters</a:t>
            </a:r>
            <a:endParaRPr/>
          </a:p>
        </p:txBody>
      </p:sp>
      <p:pic>
        <p:nvPicPr>
          <p:cNvPr id="74" name="Google Shape;74;p15"/>
          <p:cNvPicPr preferRelativeResize="0"/>
          <p:nvPr/>
        </p:nvPicPr>
        <p:blipFill>
          <a:blip r:embed="rId3">
            <a:alphaModFix/>
          </a:blip>
          <a:stretch>
            <a:fillRect/>
          </a:stretch>
        </p:blipFill>
        <p:spPr>
          <a:xfrm>
            <a:off x="3752613" y="2800425"/>
            <a:ext cx="2520645" cy="2163627"/>
          </a:xfrm>
          <a:prstGeom prst="rect">
            <a:avLst/>
          </a:prstGeom>
          <a:noFill/>
          <a:ln>
            <a:noFill/>
          </a:ln>
        </p:spPr>
      </p:pic>
      <p:pic>
        <p:nvPicPr>
          <p:cNvPr id="75" name="Google Shape;75;p15"/>
          <p:cNvPicPr preferRelativeResize="0"/>
          <p:nvPr/>
        </p:nvPicPr>
        <p:blipFill>
          <a:blip r:embed="rId4">
            <a:alphaModFix/>
          </a:blip>
          <a:stretch>
            <a:fillRect/>
          </a:stretch>
        </p:blipFill>
        <p:spPr>
          <a:xfrm rot="-5400000">
            <a:off x="6299629" y="725550"/>
            <a:ext cx="2581770" cy="2216078"/>
          </a:xfrm>
          <a:prstGeom prst="rect">
            <a:avLst/>
          </a:prstGeom>
          <a:noFill/>
          <a:ln>
            <a:noFill/>
          </a:ln>
        </p:spPr>
      </p:pic>
      <p:pic>
        <p:nvPicPr>
          <p:cNvPr id="76" name="Google Shape;76;p15"/>
          <p:cNvPicPr preferRelativeResize="0"/>
          <p:nvPr/>
        </p:nvPicPr>
        <p:blipFill>
          <a:blip r:embed="rId5">
            <a:alphaModFix/>
          </a:blip>
          <a:stretch>
            <a:fillRect/>
          </a:stretch>
        </p:blipFill>
        <p:spPr>
          <a:xfrm>
            <a:off x="184150" y="547451"/>
            <a:ext cx="3442350" cy="2581778"/>
          </a:xfrm>
          <a:prstGeom prst="rect">
            <a:avLst/>
          </a:prstGeom>
          <a:noFill/>
          <a:ln>
            <a:noFill/>
          </a:ln>
        </p:spPr>
      </p:pic>
      <p:pic>
        <p:nvPicPr>
          <p:cNvPr id="77" name="Google Shape;77;p15"/>
          <p:cNvPicPr preferRelativeResize="0"/>
          <p:nvPr/>
        </p:nvPicPr>
        <p:blipFill rotWithShape="1">
          <a:blip r:embed="rId6">
            <a:alphaModFix/>
          </a:blip>
          <a:srcRect b="26044" l="20409" r="22707" t="24440"/>
          <a:stretch/>
        </p:blipFill>
        <p:spPr>
          <a:xfrm rot="-5400000">
            <a:off x="4023265" y="917365"/>
            <a:ext cx="2163622" cy="1412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laser cutting</a:t>
            </a:r>
            <a:endParaRPr/>
          </a:p>
        </p:txBody>
      </p:sp>
      <p:sp>
        <p:nvSpPr>
          <p:cNvPr id="83" name="Google Shape;83;p16"/>
          <p:cNvSpPr txBox="1"/>
          <p:nvPr>
            <p:ph idx="1" type="body"/>
          </p:nvPr>
        </p:nvSpPr>
        <p:spPr>
          <a:xfrm>
            <a:off x="205525" y="675650"/>
            <a:ext cx="8747100" cy="41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Our laser cutters use a focussed infrared pulsed CO2 laser (λ ~ 10 μm) to burn through organic materials. Not all organic materials can be cut with our cutter, so pay attention to the list of approved and prohibited materials later in the slide deck.</a:t>
            </a:r>
            <a:endParaRPr sz="1400"/>
          </a:p>
          <a:p>
            <a:pPr indent="0" lvl="0" marL="0" rtl="0" algn="l">
              <a:spcBef>
                <a:spcPts val="1600"/>
              </a:spcBef>
              <a:spcAft>
                <a:spcPts val="0"/>
              </a:spcAft>
              <a:buNone/>
            </a:pPr>
            <a:r>
              <a:rPr lang="en" sz="1400"/>
              <a:t>The beam diameter is about 80-120 </a:t>
            </a:r>
            <a:r>
              <a:rPr lang="en" sz="1400"/>
              <a:t>μm. The laser in the Microfluidics lab is 30W (Trotec Speedy 100)  and the Innovation Workshop’s laser (Rayjet 300) is 150W. The power density is very high, so care in preventing fires is very important. This is done by using the correct cutting parameters, and avoiding materials, such as polyethylene, that ignite easily.</a:t>
            </a:r>
            <a:endParaRPr sz="1400"/>
          </a:p>
          <a:p>
            <a:pPr indent="0" lvl="0" marL="0" rtl="0" algn="l">
              <a:spcBef>
                <a:spcPts val="1600"/>
              </a:spcBef>
              <a:spcAft>
                <a:spcPts val="0"/>
              </a:spcAft>
              <a:buNone/>
            </a:pPr>
            <a:r>
              <a:rPr lang="en" sz="1400"/>
              <a:t>The laser cutters have two modes of operation:</a:t>
            </a:r>
            <a:endParaRPr sz="1400"/>
          </a:p>
          <a:p>
            <a:pPr indent="-317500" lvl="0" marL="457200" rtl="0" algn="l">
              <a:spcBef>
                <a:spcPts val="1600"/>
              </a:spcBef>
              <a:spcAft>
                <a:spcPts val="0"/>
              </a:spcAft>
              <a:buSzPts val="1400"/>
              <a:buChar char="●"/>
            </a:pPr>
            <a:r>
              <a:rPr lang="en" sz="1400"/>
              <a:t>Cutting - where the laser follows the center of the lines and curves in your design file.</a:t>
            </a:r>
            <a:endParaRPr sz="1400"/>
          </a:p>
          <a:p>
            <a:pPr indent="-317500" lvl="0" marL="457200" rtl="0" algn="l">
              <a:spcBef>
                <a:spcPts val="0"/>
              </a:spcBef>
              <a:spcAft>
                <a:spcPts val="0"/>
              </a:spcAft>
              <a:buSzPts val="1400"/>
              <a:buChar char="●"/>
            </a:pPr>
            <a:r>
              <a:rPr lang="en" sz="1400"/>
              <a:t>Engraving - where the laser cutter performs a raster-scan of graphics and text in the design file</a:t>
            </a:r>
            <a:endParaRPr sz="1400"/>
          </a:p>
          <a:p>
            <a:pPr indent="0" lvl="0" marL="0" rtl="0" algn="l">
              <a:spcBef>
                <a:spcPts val="1600"/>
              </a:spcBef>
              <a:spcAft>
                <a:spcPts val="0"/>
              </a:spcAft>
              <a:buNone/>
            </a:pPr>
            <a:r>
              <a:rPr lang="en" sz="1400"/>
              <a:t>A filter and exhaust fan carry dangerous vapors out of the room.</a:t>
            </a:r>
            <a:endParaRPr sz="1400"/>
          </a:p>
          <a:p>
            <a:pPr indent="0" lvl="0" marL="0" rtl="0" algn="l">
              <a:spcBef>
                <a:spcPts val="1600"/>
              </a:spcBef>
              <a:spcAft>
                <a:spcPts val="0"/>
              </a:spcAft>
              <a:buNone/>
            </a:pPr>
            <a:r>
              <a:rPr lang="en" sz="1400"/>
              <a:t>An air jet aimed at the focus of the laser extinguishes mini-fires that ignite, and carry fumes away from the lens</a:t>
            </a:r>
            <a:endParaRPr sz="1400"/>
          </a:p>
          <a:p>
            <a:pPr indent="0" lvl="0" marL="0" rtl="0" algn="l">
              <a:spcBef>
                <a:spcPts val="1600"/>
              </a:spcBef>
              <a:spcAft>
                <a:spcPts val="160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laser cutter</a:t>
            </a:r>
            <a:endParaRPr/>
          </a:p>
        </p:txBody>
      </p:sp>
      <p:sp>
        <p:nvSpPr>
          <p:cNvPr id="89" name="Google Shape;89;p17"/>
          <p:cNvSpPr txBox="1"/>
          <p:nvPr>
            <p:ph idx="1" type="body"/>
          </p:nvPr>
        </p:nvSpPr>
        <p:spPr>
          <a:xfrm>
            <a:off x="311700" y="541850"/>
            <a:ext cx="8520600" cy="41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steps to using the laser cutter are:</a:t>
            </a:r>
            <a:endParaRPr sz="1400"/>
          </a:p>
          <a:p>
            <a:pPr indent="-311150" lvl="0" marL="457200" rtl="0" algn="l">
              <a:spcBef>
                <a:spcPts val="1600"/>
              </a:spcBef>
              <a:spcAft>
                <a:spcPts val="0"/>
              </a:spcAft>
              <a:buSzPts val="1300"/>
              <a:buAutoNum type="arabicPeriod"/>
            </a:pPr>
            <a:r>
              <a:rPr b="1" lang="en" sz="1300"/>
              <a:t>Create a  graphics file</a:t>
            </a:r>
            <a:r>
              <a:rPr lang="en" sz="1300"/>
              <a:t> showing the areas to be cut and engraved. This is usually done before coming to the lab using your own design software. Save the design file in  .pdf or .dxf format.</a:t>
            </a:r>
            <a:endParaRPr sz="1300"/>
          </a:p>
          <a:p>
            <a:pPr indent="-311150" lvl="0" marL="457200" rtl="0" algn="l">
              <a:spcBef>
                <a:spcPts val="1000"/>
              </a:spcBef>
              <a:spcAft>
                <a:spcPts val="0"/>
              </a:spcAft>
              <a:buSzPts val="1300"/>
              <a:buAutoNum type="arabicPeriod"/>
            </a:pPr>
            <a:r>
              <a:rPr b="1" lang="en" sz="1300"/>
              <a:t>Open the design file in </a:t>
            </a:r>
            <a:r>
              <a:rPr b="1" lang="en" sz="1300"/>
              <a:t>Coreldraw</a:t>
            </a:r>
            <a:r>
              <a:rPr lang="en" sz="1300"/>
              <a:t> on the laser cutter computer to adjust the colors and line widths of the features, and assign the correct print settings to the job for the material that you are processing. Also, on the Innovation Workshop laser cutter you will position your part where is should be on the bed of the laser cutter.</a:t>
            </a:r>
            <a:endParaRPr sz="1300"/>
          </a:p>
          <a:p>
            <a:pPr indent="-311150" lvl="0" marL="457200" rtl="0" algn="l">
              <a:spcBef>
                <a:spcPts val="1000"/>
              </a:spcBef>
              <a:spcAft>
                <a:spcPts val="0"/>
              </a:spcAft>
              <a:buSzPts val="1300"/>
              <a:buAutoNum type="arabicPeriod"/>
            </a:pPr>
            <a:r>
              <a:rPr b="1" lang="en" sz="1300"/>
              <a:t>Turn on the laser cutter, and start Job Control</a:t>
            </a:r>
            <a:r>
              <a:rPr lang="en" sz="1300"/>
              <a:t>, the Windows software that controls the cutter. Connect the cutter to Job control.</a:t>
            </a:r>
            <a:endParaRPr sz="1300"/>
          </a:p>
          <a:p>
            <a:pPr indent="-311150" lvl="0" marL="457200" rtl="0" algn="l">
              <a:spcBef>
                <a:spcPts val="1000"/>
              </a:spcBef>
              <a:spcAft>
                <a:spcPts val="0"/>
              </a:spcAft>
              <a:buSzPts val="1300"/>
              <a:buAutoNum type="arabicPeriod"/>
            </a:pPr>
            <a:r>
              <a:rPr b="1" lang="en" sz="1300"/>
              <a:t>Place your material on the bed and focus the laser.</a:t>
            </a:r>
            <a:endParaRPr b="1" sz="1300"/>
          </a:p>
          <a:p>
            <a:pPr indent="-311150" lvl="0" marL="457200" rtl="0" algn="l">
              <a:spcBef>
                <a:spcPts val="1000"/>
              </a:spcBef>
              <a:spcAft>
                <a:spcPts val="0"/>
              </a:spcAft>
              <a:buSzPts val="1300"/>
              <a:buAutoNum type="arabicPeriod"/>
            </a:pPr>
            <a:r>
              <a:rPr b="1" lang="en" sz="1300"/>
              <a:t>Print the file in Coreldraw</a:t>
            </a:r>
            <a:r>
              <a:rPr lang="en" sz="1300"/>
              <a:t>, sending the file to Job Control, the software that actually runs the laser cutter.</a:t>
            </a:r>
            <a:endParaRPr sz="1300"/>
          </a:p>
          <a:p>
            <a:pPr indent="-311150" lvl="0" marL="457200" rtl="0" algn="l">
              <a:spcBef>
                <a:spcPts val="1000"/>
              </a:spcBef>
              <a:spcAft>
                <a:spcPts val="0"/>
              </a:spcAft>
              <a:buSzPts val="1300"/>
              <a:buAutoNum type="arabicPeriod"/>
            </a:pPr>
            <a:r>
              <a:rPr b="1" lang="en" sz="1300"/>
              <a:t>Make any final adjustments in Job Control and run the job</a:t>
            </a:r>
            <a:r>
              <a:rPr lang="en" sz="1300"/>
              <a:t>. </a:t>
            </a:r>
            <a:endParaRPr sz="1300"/>
          </a:p>
          <a:p>
            <a:pPr indent="-311150" lvl="0" marL="457200" rtl="0" algn="l">
              <a:spcBef>
                <a:spcPts val="1000"/>
              </a:spcBef>
              <a:spcAft>
                <a:spcPts val="1000"/>
              </a:spcAft>
              <a:buSzPts val="1300"/>
              <a:buAutoNum type="arabicPeriod"/>
            </a:pPr>
            <a:r>
              <a:rPr b="1" lang="en" sz="1300"/>
              <a:t>Clean up and turn off the laser cutter</a:t>
            </a:r>
            <a:r>
              <a:rPr lang="en" sz="1300"/>
              <a:t>. Coreldraw and Job Control may be kept running.</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operation - outline</a:t>
            </a:r>
            <a:endParaRPr/>
          </a:p>
        </p:txBody>
      </p:sp>
      <p:sp>
        <p:nvSpPr>
          <p:cNvPr id="95" name="Google Shape;95;p18"/>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File Types</a:t>
            </a:r>
            <a:endParaRPr/>
          </a:p>
          <a:p>
            <a:pPr indent="-317500" lvl="1" marL="914400" rtl="0" algn="l">
              <a:spcBef>
                <a:spcPts val="0"/>
              </a:spcBef>
              <a:spcAft>
                <a:spcPts val="0"/>
              </a:spcAft>
              <a:buSzPts val="1400"/>
              <a:buChar char="○"/>
            </a:pPr>
            <a:r>
              <a:rPr lang="en"/>
              <a:t>DXF</a:t>
            </a:r>
            <a:endParaRPr/>
          </a:p>
          <a:p>
            <a:pPr indent="-317500" lvl="1" marL="914400" rtl="0" algn="l">
              <a:spcBef>
                <a:spcPts val="0"/>
              </a:spcBef>
              <a:spcAft>
                <a:spcPts val="0"/>
              </a:spcAft>
              <a:buSzPts val="1400"/>
              <a:buChar char="○"/>
            </a:pPr>
            <a:r>
              <a:rPr lang="en"/>
              <a:t>PDF</a:t>
            </a:r>
            <a:endParaRPr/>
          </a:p>
          <a:p>
            <a:pPr indent="-342900" lvl="0" marL="457200" rtl="0" algn="l">
              <a:spcBef>
                <a:spcPts val="0"/>
              </a:spcBef>
              <a:spcAft>
                <a:spcPts val="0"/>
              </a:spcAft>
              <a:buSzPts val="1800"/>
              <a:buChar char="●"/>
            </a:pPr>
            <a:r>
              <a:rPr lang="en"/>
              <a:t>Software</a:t>
            </a:r>
            <a:endParaRPr/>
          </a:p>
          <a:p>
            <a:pPr indent="-317500" lvl="1" marL="914400" rtl="0" algn="l">
              <a:spcBef>
                <a:spcPts val="0"/>
              </a:spcBef>
              <a:spcAft>
                <a:spcPts val="0"/>
              </a:spcAft>
              <a:buSzPts val="1400"/>
              <a:buChar char="○"/>
            </a:pPr>
            <a:r>
              <a:rPr lang="en"/>
              <a:t>Corel Draw</a:t>
            </a:r>
            <a:endParaRPr/>
          </a:p>
          <a:p>
            <a:pPr indent="-317500" lvl="1" marL="914400" rtl="0" algn="l">
              <a:spcBef>
                <a:spcPts val="0"/>
              </a:spcBef>
              <a:spcAft>
                <a:spcPts val="0"/>
              </a:spcAft>
              <a:buSzPts val="1400"/>
              <a:buChar char="○"/>
            </a:pPr>
            <a:r>
              <a:rPr lang="en"/>
              <a:t>Job Control (JC)</a:t>
            </a:r>
            <a:endParaRPr/>
          </a:p>
          <a:p>
            <a:pPr indent="-342900" lvl="0" marL="457200" rtl="0" algn="l">
              <a:spcBef>
                <a:spcPts val="0"/>
              </a:spcBef>
              <a:spcAft>
                <a:spcPts val="0"/>
              </a:spcAft>
              <a:buSzPts val="1800"/>
              <a:buChar char="●"/>
            </a:pPr>
            <a:r>
              <a:rPr lang="en"/>
              <a:t>Safety</a:t>
            </a:r>
            <a:r>
              <a:rPr lang="en"/>
              <a:t> and Hazards</a:t>
            </a:r>
            <a:endParaRPr/>
          </a:p>
          <a:p>
            <a:pPr indent="-317500" lvl="1" marL="914400" rtl="0" algn="l">
              <a:spcBef>
                <a:spcPts val="0"/>
              </a:spcBef>
              <a:spcAft>
                <a:spcPts val="0"/>
              </a:spcAft>
              <a:buSzPts val="1400"/>
              <a:buChar char="○"/>
            </a:pPr>
            <a:r>
              <a:rPr lang="en"/>
              <a:t>Fire</a:t>
            </a:r>
            <a:endParaRPr/>
          </a:p>
          <a:p>
            <a:pPr indent="-317500" lvl="1" marL="914400" rtl="0" algn="l">
              <a:spcBef>
                <a:spcPts val="0"/>
              </a:spcBef>
              <a:spcAft>
                <a:spcPts val="0"/>
              </a:spcAft>
              <a:buSzPts val="1400"/>
              <a:buChar char="○"/>
            </a:pPr>
            <a:r>
              <a:rPr lang="en"/>
              <a:t>Material </a:t>
            </a:r>
            <a:r>
              <a:rPr lang="en"/>
              <a:t>safety</a:t>
            </a:r>
            <a:r>
              <a:rPr lang="en"/>
              <a:t> and selection</a:t>
            </a:r>
            <a:endParaRPr/>
          </a:p>
          <a:p>
            <a:pPr indent="-342900" lvl="0" marL="457200" rtl="0" algn="l">
              <a:spcBef>
                <a:spcPts val="0"/>
              </a:spcBef>
              <a:spcAft>
                <a:spcPts val="0"/>
              </a:spcAft>
              <a:buSzPts val="1800"/>
              <a:buChar char="●"/>
            </a:pPr>
            <a:r>
              <a:rPr lang="en"/>
              <a:t>Laser Cutter Use</a:t>
            </a:r>
            <a:endParaRPr/>
          </a:p>
          <a:p>
            <a:pPr indent="-317500" lvl="1" marL="914400" rtl="0" algn="l">
              <a:spcBef>
                <a:spcPts val="0"/>
              </a:spcBef>
              <a:spcAft>
                <a:spcPts val="0"/>
              </a:spcAft>
              <a:buSzPts val="1400"/>
              <a:buChar char="○"/>
            </a:pPr>
            <a:r>
              <a:rPr lang="en"/>
              <a:t>Cutting</a:t>
            </a:r>
            <a:endParaRPr/>
          </a:p>
          <a:p>
            <a:pPr indent="-317500" lvl="1" marL="914400" rtl="0" algn="l">
              <a:spcBef>
                <a:spcPts val="0"/>
              </a:spcBef>
              <a:spcAft>
                <a:spcPts val="0"/>
              </a:spcAft>
              <a:buSzPts val="1400"/>
              <a:buChar char="○"/>
            </a:pPr>
            <a:r>
              <a:rPr lang="en"/>
              <a:t>Engraving</a:t>
            </a:r>
            <a:endParaRPr/>
          </a:p>
          <a:p>
            <a:pPr indent="-342900" lvl="0" marL="457200" rtl="0" algn="l">
              <a:spcBef>
                <a:spcPts val="0"/>
              </a:spcBef>
              <a:spcAft>
                <a:spcPts val="0"/>
              </a:spcAft>
              <a:buSzPts val="1800"/>
              <a:buChar char="●"/>
            </a:pPr>
            <a:r>
              <a:rPr lang="en"/>
              <a:t>Laser Cutter Maintenance</a:t>
            </a:r>
            <a:endParaRPr/>
          </a:p>
          <a:p>
            <a:pPr indent="-317500" lvl="1" marL="914400" rtl="0" algn="l">
              <a:spcBef>
                <a:spcPts val="0"/>
              </a:spcBef>
              <a:spcAft>
                <a:spcPts val="0"/>
              </a:spcAft>
              <a:buSzPts val="1400"/>
              <a:buChar char="○"/>
            </a:pPr>
            <a:r>
              <a:rPr lang="en"/>
              <a:t>Head cleaning</a:t>
            </a:r>
            <a:endParaRPr/>
          </a:p>
          <a:p>
            <a:pPr indent="-317500" lvl="1" marL="914400" rtl="0" algn="l">
              <a:spcBef>
                <a:spcPts val="0"/>
              </a:spcBef>
              <a:spcAft>
                <a:spcPts val="0"/>
              </a:spcAft>
              <a:buSzPts val="1400"/>
              <a:buChar char="○"/>
            </a:pPr>
            <a:r>
              <a:rPr lang="en"/>
              <a:t>Atmos Compact Exhaust system</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254725" y="49550"/>
            <a:ext cx="8520600" cy="4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Safety</a:t>
            </a:r>
            <a:r>
              <a:rPr lang="en"/>
              <a:t> </a:t>
            </a:r>
            <a:endParaRPr/>
          </a:p>
        </p:txBody>
      </p:sp>
      <p:sp>
        <p:nvSpPr>
          <p:cNvPr id="101" name="Google Shape;101;p19"/>
          <p:cNvSpPr txBox="1"/>
          <p:nvPr>
            <p:ph idx="1" type="body"/>
          </p:nvPr>
        </p:nvSpPr>
        <p:spPr>
          <a:xfrm>
            <a:off x="311700" y="675650"/>
            <a:ext cx="8520600" cy="4196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Follow all of the general lab safety rules: long pants, closed-toe shoes and s</a:t>
            </a:r>
            <a:r>
              <a:rPr lang="en"/>
              <a:t>afety glasses are required at all times in the lab.</a:t>
            </a:r>
            <a:endParaRPr/>
          </a:p>
          <a:p>
            <a:pPr indent="-342900" lvl="0" marL="457200" rtl="0" algn="l">
              <a:spcBef>
                <a:spcPts val="0"/>
              </a:spcBef>
              <a:spcAft>
                <a:spcPts val="0"/>
              </a:spcAft>
              <a:buSzPts val="1800"/>
              <a:buChar char="●"/>
            </a:pPr>
            <a:r>
              <a:rPr lang="en"/>
              <a:t>Laser safety - don't look at the light or put reflective materials on the bed. (Note: the red HeNe laser is not dangerous - it is concentric with the IR laser, and is on at all times to align the laser with the workpiece.</a:t>
            </a:r>
            <a:endParaRPr/>
          </a:p>
          <a:p>
            <a:pPr indent="-342900" lvl="0" marL="457200" rtl="0" algn="l">
              <a:spcBef>
                <a:spcPts val="0"/>
              </a:spcBef>
              <a:spcAft>
                <a:spcPts val="0"/>
              </a:spcAft>
              <a:buSzPts val="1800"/>
              <a:buChar char="●"/>
            </a:pPr>
            <a:r>
              <a:rPr lang="en"/>
              <a:t> NEVER let machine operate </a:t>
            </a:r>
            <a:r>
              <a:rPr lang="en"/>
              <a:t>unattended</a:t>
            </a:r>
            <a:r>
              <a:rPr lang="en"/>
              <a:t> - this can lead to fires.</a:t>
            </a:r>
            <a:endParaRPr/>
          </a:p>
          <a:p>
            <a:pPr indent="-342900" lvl="0" marL="457200" rtl="0" algn="l">
              <a:spcBef>
                <a:spcPts val="0"/>
              </a:spcBef>
              <a:spcAft>
                <a:spcPts val="0"/>
              </a:spcAft>
              <a:buSzPts val="1800"/>
              <a:buChar char="●"/>
            </a:pPr>
            <a:r>
              <a:rPr lang="en"/>
              <a:t>A Halon fire extinguisher and a fire blanket are located next to the machines.</a:t>
            </a:r>
            <a:endParaRPr/>
          </a:p>
          <a:p>
            <a:pPr indent="-342900" lvl="0" marL="457200" rtl="0" algn="l">
              <a:spcBef>
                <a:spcPts val="0"/>
              </a:spcBef>
              <a:spcAft>
                <a:spcPts val="0"/>
              </a:spcAft>
              <a:buSzPts val="1800"/>
              <a:buChar char="●"/>
            </a:pPr>
            <a:r>
              <a:rPr lang="en"/>
              <a:t>The exhaust fumes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317500" y="98650"/>
            <a:ext cx="6451599" cy="4838700"/>
          </a:xfrm>
          <a:prstGeom prst="rect">
            <a:avLst/>
          </a:prstGeom>
          <a:noFill/>
          <a:ln>
            <a:noFill/>
          </a:ln>
        </p:spPr>
      </p:pic>
      <p:sp>
        <p:nvSpPr>
          <p:cNvPr id="107" name="Google Shape;107;p20"/>
          <p:cNvSpPr txBox="1"/>
          <p:nvPr/>
        </p:nvSpPr>
        <p:spPr>
          <a:xfrm>
            <a:off x="6855450" y="1850125"/>
            <a:ext cx="2233800" cy="12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Observe the fire extinguisher and fire blanket at every laser cutter</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Material Selection </a:t>
            </a:r>
            <a:endParaRPr/>
          </a:p>
          <a:p>
            <a:pPr indent="0" lvl="0" marL="0" rtl="0" algn="l">
              <a:spcBef>
                <a:spcPts val="0"/>
              </a:spcBef>
              <a:spcAft>
                <a:spcPts val="0"/>
              </a:spcAft>
              <a:buNone/>
            </a:pPr>
            <a:r>
              <a:t/>
            </a:r>
            <a:endParaRPr/>
          </a:p>
        </p:txBody>
      </p:sp>
      <p:sp>
        <p:nvSpPr>
          <p:cNvPr id="113" name="Google Shape;113;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Approved</a:t>
            </a:r>
            <a:r>
              <a:rPr lang="en"/>
              <a:t> Materials:</a:t>
            </a:r>
            <a:endParaRPr/>
          </a:p>
          <a:p>
            <a:pPr indent="-317500" lvl="0" marL="457200" rtl="0" algn="l">
              <a:spcBef>
                <a:spcPts val="1600"/>
              </a:spcBef>
              <a:spcAft>
                <a:spcPts val="0"/>
              </a:spcAft>
              <a:buSzPts val="1400"/>
              <a:buAutoNum type="arabicPeriod"/>
            </a:pPr>
            <a:r>
              <a:rPr lang="en"/>
              <a:t>ABS</a:t>
            </a:r>
            <a:endParaRPr/>
          </a:p>
          <a:p>
            <a:pPr indent="-317500" lvl="0" marL="457200" rtl="0" algn="l">
              <a:spcBef>
                <a:spcPts val="0"/>
              </a:spcBef>
              <a:spcAft>
                <a:spcPts val="0"/>
              </a:spcAft>
              <a:buSzPts val="1400"/>
              <a:buAutoNum type="arabicPeriod"/>
            </a:pPr>
            <a:r>
              <a:rPr lang="en"/>
              <a:t>Acrylic</a:t>
            </a:r>
            <a:endParaRPr/>
          </a:p>
          <a:p>
            <a:pPr indent="-317500" lvl="0" marL="457200" rtl="0" algn="l">
              <a:spcBef>
                <a:spcPts val="0"/>
              </a:spcBef>
              <a:spcAft>
                <a:spcPts val="0"/>
              </a:spcAft>
              <a:buSzPts val="1400"/>
              <a:buAutoNum type="arabicPeriod"/>
            </a:pPr>
            <a:r>
              <a:rPr lang="en"/>
              <a:t>Delrin</a:t>
            </a:r>
            <a:endParaRPr/>
          </a:p>
          <a:p>
            <a:pPr indent="-317500" lvl="0" marL="457200" rtl="0" algn="l">
              <a:spcBef>
                <a:spcPts val="0"/>
              </a:spcBef>
              <a:spcAft>
                <a:spcPts val="0"/>
              </a:spcAft>
              <a:buSzPts val="1400"/>
              <a:buAutoNum type="arabicPeriod"/>
            </a:pPr>
            <a:r>
              <a:rPr lang="en"/>
              <a:t>Kapton Tape</a:t>
            </a:r>
            <a:endParaRPr/>
          </a:p>
          <a:p>
            <a:pPr indent="-317500" lvl="0" marL="457200" rtl="0" algn="l">
              <a:spcBef>
                <a:spcPts val="0"/>
              </a:spcBef>
              <a:spcAft>
                <a:spcPts val="0"/>
              </a:spcAft>
              <a:buSzPts val="1400"/>
              <a:buAutoNum type="arabicPeriod"/>
            </a:pPr>
            <a:r>
              <a:rPr lang="en"/>
              <a:t>Mylar</a:t>
            </a:r>
            <a:endParaRPr/>
          </a:p>
          <a:p>
            <a:pPr indent="-317500" lvl="0" marL="457200" rtl="0" algn="l">
              <a:spcBef>
                <a:spcPts val="0"/>
              </a:spcBef>
              <a:spcAft>
                <a:spcPts val="0"/>
              </a:spcAft>
              <a:buSzPts val="1400"/>
              <a:buAutoNum type="arabicPeriod"/>
            </a:pPr>
            <a:r>
              <a:rPr lang="en"/>
              <a:t>Nylon</a:t>
            </a:r>
            <a:endParaRPr/>
          </a:p>
          <a:p>
            <a:pPr indent="-317500" lvl="0" marL="457200" rtl="0" algn="l">
              <a:spcBef>
                <a:spcPts val="0"/>
              </a:spcBef>
              <a:spcAft>
                <a:spcPts val="0"/>
              </a:spcAft>
              <a:buSzPts val="1400"/>
              <a:buAutoNum type="arabicPeriod"/>
            </a:pPr>
            <a:r>
              <a:rPr lang="en"/>
              <a:t>PDMS</a:t>
            </a:r>
            <a:endParaRPr/>
          </a:p>
          <a:p>
            <a:pPr indent="-317500" lvl="0" marL="457200" rtl="0" algn="l">
              <a:spcBef>
                <a:spcPts val="0"/>
              </a:spcBef>
              <a:spcAft>
                <a:spcPts val="0"/>
              </a:spcAft>
              <a:buSzPts val="1400"/>
              <a:buAutoNum type="arabicPeriod"/>
            </a:pPr>
            <a:r>
              <a:rPr lang="en"/>
              <a:t>PETG</a:t>
            </a:r>
            <a:endParaRPr/>
          </a:p>
          <a:p>
            <a:pPr indent="-317500" lvl="0" marL="457200" rtl="0" algn="l">
              <a:spcBef>
                <a:spcPts val="0"/>
              </a:spcBef>
              <a:spcAft>
                <a:spcPts val="0"/>
              </a:spcAft>
              <a:buSzPts val="1400"/>
              <a:buAutoNum type="arabicPeriod"/>
            </a:pPr>
            <a:r>
              <a:rPr lang="en"/>
              <a:t>Polypropylene</a:t>
            </a:r>
            <a:r>
              <a:rPr lang="en"/>
              <a:t> </a:t>
            </a:r>
            <a:endParaRPr/>
          </a:p>
          <a:p>
            <a:pPr indent="-317500" lvl="0" marL="457200" rtl="0" algn="l">
              <a:spcBef>
                <a:spcPts val="0"/>
              </a:spcBef>
              <a:spcAft>
                <a:spcPts val="0"/>
              </a:spcAft>
              <a:buSzPts val="1400"/>
              <a:buAutoNum type="arabicPeriod"/>
            </a:pPr>
            <a:r>
              <a:rPr lang="en"/>
              <a:t>Styrene</a:t>
            </a:r>
            <a:endParaRPr/>
          </a:p>
          <a:p>
            <a:pPr indent="-317500" lvl="0" marL="457200" rtl="0" algn="l">
              <a:spcBef>
                <a:spcPts val="0"/>
              </a:spcBef>
              <a:spcAft>
                <a:spcPts val="0"/>
              </a:spcAft>
              <a:buSzPts val="1400"/>
              <a:buAutoNum type="arabicPeriod"/>
            </a:pPr>
            <a:r>
              <a:rPr lang="en"/>
              <a:t>Two tone </a:t>
            </a:r>
            <a:r>
              <a:rPr lang="en"/>
              <a:t>acrylic</a:t>
            </a:r>
            <a:endParaRPr/>
          </a:p>
          <a:p>
            <a:pPr indent="-317500" lvl="0" marL="457200" rtl="0" algn="l">
              <a:spcBef>
                <a:spcPts val="0"/>
              </a:spcBef>
              <a:spcAft>
                <a:spcPts val="0"/>
              </a:spcAft>
              <a:buSzPts val="1400"/>
              <a:buAutoNum type="arabicPeriod"/>
            </a:pPr>
            <a:r>
              <a:rPr lang="en"/>
              <a:t>Wood</a:t>
            </a:r>
            <a:endParaRPr/>
          </a:p>
          <a:p>
            <a:pPr indent="-317500" lvl="0" marL="457200" rtl="0" algn="l">
              <a:spcBef>
                <a:spcPts val="0"/>
              </a:spcBef>
              <a:spcAft>
                <a:spcPts val="0"/>
              </a:spcAft>
              <a:buSzPts val="1400"/>
              <a:buAutoNum type="arabicPeriod"/>
            </a:pPr>
            <a:r>
              <a:rPr lang="en"/>
              <a:t>Depron Foam</a:t>
            </a:r>
            <a:endParaRPr/>
          </a:p>
          <a:p>
            <a:pPr indent="-317500" lvl="0" marL="457200" rtl="0" algn="l">
              <a:spcBef>
                <a:spcPts val="0"/>
              </a:spcBef>
              <a:spcAft>
                <a:spcPts val="0"/>
              </a:spcAft>
              <a:buSzPts val="1400"/>
              <a:buAutoNum type="arabicPeriod"/>
            </a:pPr>
            <a:r>
              <a:rPr lang="en"/>
              <a:t>EPM</a:t>
            </a:r>
            <a:r>
              <a:rPr lang="en"/>
              <a:t> </a:t>
            </a:r>
            <a:endParaRPr/>
          </a:p>
        </p:txBody>
      </p:sp>
      <p:sp>
        <p:nvSpPr>
          <p:cNvPr id="114" name="Google Shape;114;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Prohibited Materials:</a:t>
            </a:r>
            <a:endParaRPr/>
          </a:p>
          <a:p>
            <a:pPr indent="-317500" lvl="0" marL="457200" rtl="0" algn="l">
              <a:spcBef>
                <a:spcPts val="1600"/>
              </a:spcBef>
              <a:spcAft>
                <a:spcPts val="0"/>
              </a:spcAft>
              <a:buSzPts val="1400"/>
              <a:buAutoNum type="arabicPeriod"/>
            </a:pPr>
            <a:r>
              <a:rPr lang="en"/>
              <a:t>ANY METAL (could damage machine optics)</a:t>
            </a:r>
            <a:endParaRPr/>
          </a:p>
          <a:p>
            <a:pPr indent="-317500" lvl="0" marL="457200" rtl="0" algn="l">
              <a:spcBef>
                <a:spcPts val="0"/>
              </a:spcBef>
              <a:spcAft>
                <a:spcPts val="0"/>
              </a:spcAft>
              <a:buSzPts val="1400"/>
              <a:buAutoNum type="arabicPeriod"/>
            </a:pPr>
            <a:r>
              <a:rPr lang="en"/>
              <a:t>Polycarbonate (creates fumes that could damage optics)</a:t>
            </a:r>
            <a:endParaRPr/>
          </a:p>
          <a:p>
            <a:pPr indent="-317500" lvl="0" marL="457200" rtl="0" algn="l">
              <a:spcBef>
                <a:spcPts val="0"/>
              </a:spcBef>
              <a:spcAft>
                <a:spcPts val="0"/>
              </a:spcAft>
              <a:buSzPts val="1400"/>
              <a:buAutoNum type="arabicPeriod"/>
            </a:pPr>
            <a:r>
              <a:rPr lang="en"/>
              <a:t>Teflon (creates fluorine gas)</a:t>
            </a:r>
            <a:endParaRPr/>
          </a:p>
          <a:p>
            <a:pPr indent="-317500" lvl="0" marL="457200" rtl="0" algn="l">
              <a:spcBef>
                <a:spcPts val="0"/>
              </a:spcBef>
              <a:spcAft>
                <a:spcPts val="0"/>
              </a:spcAft>
              <a:buSzPts val="1400"/>
              <a:buAutoNum type="arabicPeriod"/>
            </a:pPr>
            <a:r>
              <a:rPr lang="en"/>
              <a:t>ANY material containing Chlorine</a:t>
            </a:r>
            <a:endParaRPr/>
          </a:p>
          <a:p>
            <a:pPr indent="-304800" lvl="1" marL="914400" rtl="0" algn="l">
              <a:spcBef>
                <a:spcPts val="0"/>
              </a:spcBef>
              <a:spcAft>
                <a:spcPts val="0"/>
              </a:spcAft>
              <a:buSzPts val="1200"/>
              <a:buAutoNum type="alphaLcPeriod"/>
            </a:pPr>
            <a:r>
              <a:rPr lang="en"/>
              <a:t>PVC</a:t>
            </a:r>
            <a:endParaRPr/>
          </a:p>
          <a:p>
            <a:pPr indent="-304800" lvl="1" marL="914400" rtl="0" algn="l">
              <a:spcBef>
                <a:spcPts val="0"/>
              </a:spcBef>
              <a:spcAft>
                <a:spcPts val="0"/>
              </a:spcAft>
              <a:buSzPts val="1200"/>
              <a:buAutoNum type="alphaLcPeriod"/>
            </a:pPr>
            <a:r>
              <a:rPr lang="en"/>
              <a:t>Vinyl</a:t>
            </a:r>
            <a:endParaRPr/>
          </a:p>
          <a:p>
            <a:pPr indent="-317500" lvl="0" marL="457200" rtl="0" algn="l">
              <a:spcBef>
                <a:spcPts val="0"/>
              </a:spcBef>
              <a:spcAft>
                <a:spcPts val="0"/>
              </a:spcAft>
              <a:buSzPts val="1400"/>
              <a:buAutoNum type="arabicPeriod"/>
            </a:pPr>
            <a:r>
              <a:rPr lang="en"/>
              <a:t>HDPE (catches on fire)</a:t>
            </a:r>
            <a:endParaRPr/>
          </a:p>
          <a:p>
            <a:pPr indent="-317500" lvl="0" marL="457200" rtl="0" algn="l">
              <a:spcBef>
                <a:spcPts val="0"/>
              </a:spcBef>
              <a:spcAft>
                <a:spcPts val="0"/>
              </a:spcAft>
              <a:buSzPts val="1400"/>
              <a:buAutoNum type="arabicPeriod"/>
            </a:pPr>
            <a:r>
              <a:rPr lang="en"/>
              <a:t>Glass (can engrave but </a:t>
            </a:r>
            <a:r>
              <a:rPr lang="en"/>
              <a:t>can't</a:t>
            </a:r>
            <a:r>
              <a:rPr lang="en"/>
              <a:t> cut)</a:t>
            </a:r>
            <a:endParaRPr/>
          </a:p>
          <a:p>
            <a:pPr indent="-317500" lvl="0" marL="457200" rtl="0" algn="l">
              <a:spcBef>
                <a:spcPts val="0"/>
              </a:spcBef>
              <a:spcAft>
                <a:spcPts val="0"/>
              </a:spcAft>
              <a:buSzPts val="1400"/>
              <a:buAutoNum type="arabicPeriod"/>
            </a:pPr>
            <a:r>
              <a:rPr lang="en"/>
              <a:t>Fiberglass</a:t>
            </a:r>
            <a:endParaRPr/>
          </a:p>
          <a:p>
            <a:pPr indent="-317500" lvl="0" marL="457200" rtl="0" algn="l">
              <a:spcBef>
                <a:spcPts val="0"/>
              </a:spcBef>
              <a:spcAft>
                <a:spcPts val="0"/>
              </a:spcAft>
              <a:buSzPts val="1400"/>
              <a:buAutoNum type="arabicPeriod"/>
            </a:pPr>
            <a:r>
              <a:rPr lang="en"/>
              <a:t>PCB</a:t>
            </a:r>
            <a:endParaRPr/>
          </a:p>
          <a:p>
            <a:pPr indent="-317500" lvl="0" marL="457200" rtl="0" algn="l">
              <a:spcBef>
                <a:spcPts val="0"/>
              </a:spcBef>
              <a:spcAft>
                <a:spcPts val="0"/>
              </a:spcAft>
              <a:buSzPts val="1400"/>
              <a:buAutoNum type="arabicPeriod"/>
            </a:pPr>
            <a:r>
              <a:rPr lang="en"/>
              <a:t>Carbon Fiber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